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Lst>
  <p:notesMasterIdLst>
    <p:notesMasterId r:id="rId15"/>
  </p:notesMasterIdLst>
  <p:sldIdLst>
    <p:sldId id="256" r:id="rId6"/>
    <p:sldId id="541" r:id="rId7"/>
    <p:sldId id="543" r:id="rId8"/>
    <p:sldId id="544" r:id="rId9"/>
    <p:sldId id="605" r:id="rId10"/>
    <p:sldId id="606" r:id="rId11"/>
    <p:sldId id="580" r:id="rId12"/>
    <p:sldId id="345" r:id="rId13"/>
    <p:sldId id="628" r:id="rId14"/>
    <p:sldId id="629" r:id="rId16"/>
    <p:sldId id="632" r:id="rId17"/>
    <p:sldId id="6971" r:id="rId18"/>
    <p:sldId id="6972" r:id="rId19"/>
    <p:sldId id="6973" r:id="rId20"/>
    <p:sldId id="6849" r:id="rId21"/>
    <p:sldId id="6850" r:id="rId22"/>
    <p:sldId id="6851" r:id="rId23"/>
    <p:sldId id="6852" r:id="rId24"/>
    <p:sldId id="545" r:id="rId25"/>
    <p:sldId id="375" r:id="rId26"/>
    <p:sldId id="448" r:id="rId27"/>
    <p:sldId id="449" r:id="rId28"/>
    <p:sldId id="346" r:id="rId29"/>
    <p:sldId id="691" r:id="rId30"/>
    <p:sldId id="692" r:id="rId31"/>
    <p:sldId id="693" r:id="rId32"/>
    <p:sldId id="347" r:id="rId33"/>
    <p:sldId id="694" r:id="rId34"/>
    <p:sldId id="697" r:id="rId35"/>
    <p:sldId id="698" r:id="rId36"/>
    <p:sldId id="699" r:id="rId37"/>
    <p:sldId id="452" r:id="rId38"/>
    <p:sldId id="701" r:id="rId39"/>
    <p:sldId id="700" r:id="rId40"/>
    <p:sldId id="453" r:id="rId41"/>
    <p:sldId id="752" r:id="rId42"/>
    <p:sldId id="753" r:id="rId43"/>
    <p:sldId id="456" r:id="rId44"/>
    <p:sldId id="726" r:id="rId45"/>
    <p:sldId id="727" r:id="rId46"/>
    <p:sldId id="728" r:id="rId47"/>
    <p:sldId id="729" r:id="rId48"/>
    <p:sldId id="730" r:id="rId49"/>
    <p:sldId id="731" r:id="rId50"/>
    <p:sldId id="383" r:id="rId51"/>
    <p:sldId id="336" r:id="rId52"/>
    <p:sldId id="337" r:id="rId53"/>
    <p:sldId id="339" r:id="rId54"/>
    <p:sldId id="457" r:id="rId55"/>
    <p:sldId id="458" r:id="rId56"/>
    <p:sldId id="459" r:id="rId57"/>
    <p:sldId id="460" r:id="rId58"/>
    <p:sldId id="461" r:id="rId59"/>
    <p:sldId id="462" r:id="rId60"/>
    <p:sldId id="340" r:id="rId61"/>
    <p:sldId id="341" r:id="rId62"/>
    <p:sldId id="423" r:id="rId63"/>
    <p:sldId id="6975" r:id="rId64"/>
    <p:sldId id="348" r:id="rId65"/>
    <p:sldId id="6976" r:id="rId66"/>
    <p:sldId id="349" r:id="rId67"/>
    <p:sldId id="351" r:id="rId68"/>
    <p:sldId id="6981" r:id="rId69"/>
    <p:sldId id="352" r:id="rId70"/>
    <p:sldId id="353" r:id="rId71"/>
    <p:sldId id="6982" r:id="rId72"/>
    <p:sldId id="355" r:id="rId73"/>
    <p:sldId id="6983" r:id="rId74"/>
    <p:sldId id="356" r:id="rId75"/>
    <p:sldId id="6984" r:id="rId76"/>
    <p:sldId id="507" r:id="rId77"/>
    <p:sldId id="358" r:id="rId78"/>
    <p:sldId id="350" r:id="rId79"/>
    <p:sldId id="6990" r:id="rId80"/>
    <p:sldId id="475" r:id="rId81"/>
    <p:sldId id="536" r:id="rId82"/>
    <p:sldId id="6991" r:id="rId83"/>
    <p:sldId id="540" r:id="rId84"/>
    <p:sldId id="538" r:id="rId85"/>
    <p:sldId id="6992" r:id="rId86"/>
    <p:sldId id="542" r:id="rId87"/>
    <p:sldId id="6993" r:id="rId88"/>
    <p:sldId id="6994" r:id="rId89"/>
    <p:sldId id="537" r:id="rId90"/>
    <p:sldId id="546" r:id="rId91"/>
    <p:sldId id="6995" r:id="rId92"/>
    <p:sldId id="547" r:id="rId93"/>
    <p:sldId id="548" r:id="rId94"/>
    <p:sldId id="6996" r:id="rId95"/>
    <p:sldId id="6997" r:id="rId96"/>
    <p:sldId id="6998" r:id="rId97"/>
    <p:sldId id="552" r:id="rId98"/>
    <p:sldId id="6999" r:id="rId99"/>
    <p:sldId id="554" r:id="rId100"/>
    <p:sldId id="711" r:id="rId101"/>
    <p:sldId id="550" r:id="rId102"/>
    <p:sldId id="6818" r:id="rId103"/>
    <p:sldId id="6947" r:id="rId104"/>
    <p:sldId id="6948" r:id="rId105"/>
    <p:sldId id="6822" r:id="rId106"/>
    <p:sldId id="6823" r:id="rId107"/>
    <p:sldId id="6824" r:id="rId108"/>
    <p:sldId id="6825" r:id="rId109"/>
    <p:sldId id="6826" r:id="rId110"/>
    <p:sldId id="6827" r:id="rId111"/>
    <p:sldId id="6859" r:id="rId112"/>
    <p:sldId id="6860" r:id="rId113"/>
    <p:sldId id="6891" r:id="rId114"/>
    <p:sldId id="6892" r:id="rId115"/>
    <p:sldId id="6893" r:id="rId116"/>
    <p:sldId id="6894" r:id="rId117"/>
    <p:sldId id="6895" r:id="rId118"/>
    <p:sldId id="6896" r:id="rId119"/>
    <p:sldId id="6897" r:id="rId120"/>
    <p:sldId id="6898" r:id="rId121"/>
    <p:sldId id="6899" r:id="rId122"/>
    <p:sldId id="6900" r:id="rId123"/>
    <p:sldId id="6901" r:id="rId124"/>
    <p:sldId id="6902" r:id="rId125"/>
    <p:sldId id="6903" r:id="rId126"/>
    <p:sldId id="6904" r:id="rId127"/>
    <p:sldId id="6905" r:id="rId128"/>
    <p:sldId id="6906" r:id="rId129"/>
    <p:sldId id="6907" r:id="rId130"/>
    <p:sldId id="6908" r:id="rId131"/>
    <p:sldId id="6909" r:id="rId132"/>
    <p:sldId id="489" r:id="rId133"/>
    <p:sldId id="483" r:id="rId134"/>
    <p:sldId id="490" r:id="rId135"/>
    <p:sldId id="491" r:id="rId136"/>
    <p:sldId id="493" r:id="rId137"/>
    <p:sldId id="495" r:id="rId138"/>
    <p:sldId id="497" r:id="rId139"/>
    <p:sldId id="498" r:id="rId140"/>
    <p:sldId id="502" r:id="rId141"/>
    <p:sldId id="503" r:id="rId142"/>
    <p:sldId id="504" r:id="rId143"/>
    <p:sldId id="505" r:id="rId144"/>
    <p:sldId id="6865" r:id="rId145"/>
    <p:sldId id="6866" r:id="rId146"/>
    <p:sldId id="6924" r:id="rId147"/>
    <p:sldId id="6925" r:id="rId148"/>
    <p:sldId id="6926" r:id="rId149"/>
    <p:sldId id="6927" r:id="rId150"/>
    <p:sldId id="6928" r:id="rId151"/>
    <p:sldId id="6929" r:id="rId152"/>
    <p:sldId id="6930" r:id="rId153"/>
    <p:sldId id="6936" r:id="rId154"/>
    <p:sldId id="6937" r:id="rId155"/>
    <p:sldId id="6938" r:id="rId156"/>
    <p:sldId id="6940" r:id="rId157"/>
    <p:sldId id="6941" r:id="rId158"/>
    <p:sldId id="6942" r:id="rId159"/>
    <p:sldId id="6943" r:id="rId160"/>
    <p:sldId id="6944" r:id="rId161"/>
    <p:sldId id="6945" r:id="rId162"/>
    <p:sldId id="549" r:id="rId163"/>
    <p:sldId id="316" r:id="rId164"/>
    <p:sldId id="566" r:id="rId165"/>
    <p:sldId id="6965" r:id="rId166"/>
    <p:sldId id="6966" r:id="rId167"/>
    <p:sldId id="6967" r:id="rId168"/>
    <p:sldId id="6968" r:id="rId169"/>
    <p:sldId id="6108" r:id="rId170"/>
    <p:sldId id="6027" r:id="rId171"/>
    <p:sldId id="6109" r:id="rId172"/>
    <p:sldId id="6028" r:id="rId173"/>
    <p:sldId id="6111" r:id="rId174"/>
    <p:sldId id="6129" r:id="rId175"/>
    <p:sldId id="6131" r:id="rId176"/>
    <p:sldId id="6135" r:id="rId177"/>
    <p:sldId id="6132" r:id="rId178"/>
    <p:sldId id="6134" r:id="rId179"/>
    <p:sldId id="6136" r:id="rId180"/>
    <p:sldId id="6137" r:id="rId181"/>
    <p:sldId id="6138" r:id="rId182"/>
    <p:sldId id="6139" r:id="rId183"/>
    <p:sldId id="6140" r:id="rId184"/>
    <p:sldId id="6141" r:id="rId185"/>
    <p:sldId id="6142" r:id="rId186"/>
    <p:sldId id="6143" r:id="rId187"/>
    <p:sldId id="6193" r:id="rId188"/>
    <p:sldId id="6194" r:id="rId189"/>
    <p:sldId id="6974" r:id="rId190"/>
    <p:sldId id="6953" r:id="rId191"/>
    <p:sldId id="451" r:id="rId192"/>
    <p:sldId id="6954" r:id="rId193"/>
    <p:sldId id="6955" r:id="rId194"/>
    <p:sldId id="454" r:id="rId195"/>
    <p:sldId id="455" r:id="rId196"/>
    <p:sldId id="557" r:id="rId197"/>
    <p:sldId id="558" r:id="rId198"/>
    <p:sldId id="6196" r:id="rId199"/>
    <p:sldId id="559" r:id="rId200"/>
    <p:sldId id="560" r:id="rId201"/>
    <p:sldId id="6956" r:id="rId202"/>
    <p:sldId id="6957" r:id="rId203"/>
    <p:sldId id="6958" r:id="rId204"/>
    <p:sldId id="6959" r:id="rId205"/>
    <p:sldId id="6197" r:id="rId206"/>
    <p:sldId id="6960" r:id="rId207"/>
    <p:sldId id="6961" r:id="rId208"/>
    <p:sldId id="6962" r:id="rId209"/>
    <p:sldId id="6963" r:id="rId210"/>
    <p:sldId id="6206" r:id="rId211"/>
    <p:sldId id="6218" r:id="rId212"/>
    <p:sldId id="6219" r:id="rId213"/>
    <p:sldId id="6221" r:id="rId214"/>
    <p:sldId id="6222" r:id="rId215"/>
    <p:sldId id="6223" r:id="rId216"/>
    <p:sldId id="6225" r:id="rId217"/>
    <p:sldId id="6226" r:id="rId218"/>
    <p:sldId id="6227" r:id="rId219"/>
    <p:sldId id="6228" r:id="rId220"/>
    <p:sldId id="6217" r:id="rId221"/>
    <p:sldId id="6230" r:id="rId222"/>
    <p:sldId id="516" r:id="rId223"/>
    <p:sldId id="6231" r:id="rId224"/>
    <p:sldId id="6232" r:id="rId225"/>
    <p:sldId id="6235" r:id="rId226"/>
    <p:sldId id="6234" r:id="rId227"/>
    <p:sldId id="6236" r:id="rId228"/>
    <p:sldId id="6237" r:id="rId229"/>
    <p:sldId id="6393" r:id="rId230"/>
    <p:sldId id="6394" r:id="rId231"/>
    <p:sldId id="6239" r:id="rId232"/>
    <p:sldId id="6241" r:id="rId233"/>
    <p:sldId id="6242" r:id="rId234"/>
    <p:sldId id="6243" r:id="rId235"/>
    <p:sldId id="6244" r:id="rId236"/>
    <p:sldId id="6245" r:id="rId237"/>
    <p:sldId id="6238" r:id="rId238"/>
    <p:sldId id="6246" r:id="rId239"/>
    <p:sldId id="6247" r:id="rId240"/>
    <p:sldId id="6248" r:id="rId241"/>
    <p:sldId id="6202" r:id="rId242"/>
    <p:sldId id="6249" r:id="rId243"/>
    <p:sldId id="6204" r:id="rId244"/>
    <p:sldId id="6205" r:id="rId245"/>
    <p:sldId id="6250" r:id="rId246"/>
    <p:sldId id="6265" r:id="rId247"/>
    <p:sldId id="6266" r:id="rId248"/>
    <p:sldId id="6267" r:id="rId249"/>
    <p:sldId id="6269" r:id="rId250"/>
    <p:sldId id="6270" r:id="rId251"/>
    <p:sldId id="6271" r:id="rId252"/>
    <p:sldId id="6272" r:id="rId253"/>
    <p:sldId id="6273" r:id="rId254"/>
    <p:sldId id="6274" r:id="rId255"/>
    <p:sldId id="6275" r:id="rId256"/>
    <p:sldId id="6276" r:id="rId257"/>
    <p:sldId id="6277" r:id="rId258"/>
    <p:sldId id="6278" r:id="rId259"/>
    <p:sldId id="6279" r:id="rId260"/>
    <p:sldId id="6280" r:id="rId261"/>
    <p:sldId id="6281" r:id="rId262"/>
    <p:sldId id="6282" r:id="rId263"/>
    <p:sldId id="6283" r:id="rId264"/>
    <p:sldId id="6286" r:id="rId265"/>
    <p:sldId id="6208" r:id="rId266"/>
    <p:sldId id="6209" r:id="rId267"/>
    <p:sldId id="6211" r:id="rId268"/>
    <p:sldId id="6964" r:id="rId269"/>
    <p:sldId id="6287" r:id="rId270"/>
    <p:sldId id="6288" r:id="rId271"/>
    <p:sldId id="6289" r:id="rId272"/>
    <p:sldId id="6290" r:id="rId273"/>
    <p:sldId id="6292" r:id="rId274"/>
    <p:sldId id="6293" r:id="rId275"/>
    <p:sldId id="6294" r:id="rId276"/>
    <p:sldId id="6295" r:id="rId277"/>
    <p:sldId id="6296" r:id="rId278"/>
    <p:sldId id="6297" r:id="rId279"/>
    <p:sldId id="6298" r:id="rId280"/>
    <p:sldId id="6299" r:id="rId281"/>
    <p:sldId id="6300" r:id="rId282"/>
    <p:sldId id="6318" r:id="rId283"/>
    <p:sldId id="6320" r:id="rId284"/>
    <p:sldId id="6321" r:id="rId285"/>
    <p:sldId id="6322" r:id="rId286"/>
    <p:sldId id="6323" r:id="rId287"/>
    <p:sldId id="6215" r:id="rId288"/>
    <p:sldId id="6325" r:id="rId289"/>
    <p:sldId id="6307" r:id="rId290"/>
    <p:sldId id="6326" r:id="rId291"/>
    <p:sldId id="6327" r:id="rId292"/>
    <p:sldId id="6328" r:id="rId293"/>
    <p:sldId id="6329" r:id="rId294"/>
    <p:sldId id="6330" r:id="rId295"/>
    <p:sldId id="6216" r:id="rId296"/>
    <p:sldId id="6309" r:id="rId297"/>
    <p:sldId id="6331" r:id="rId298"/>
    <p:sldId id="6332" r:id="rId299"/>
    <p:sldId id="6334" r:id="rId300"/>
    <p:sldId id="6333" r:id="rId301"/>
    <p:sldId id="6335" r:id="rId302"/>
    <p:sldId id="6336" r:id="rId303"/>
    <p:sldId id="6338" r:id="rId304"/>
    <p:sldId id="6339" r:id="rId305"/>
    <p:sldId id="6340" r:id="rId306"/>
    <p:sldId id="6342" r:id="rId307"/>
    <p:sldId id="6341" r:id="rId308"/>
    <p:sldId id="6343" r:id="rId309"/>
    <p:sldId id="6344" r:id="rId310"/>
    <p:sldId id="6345" r:id="rId311"/>
    <p:sldId id="6346" r:id="rId312"/>
    <p:sldId id="6314" r:id="rId313"/>
    <p:sldId id="6315" r:id="rId314"/>
    <p:sldId id="6364" r:id="rId315"/>
    <p:sldId id="6365" r:id="rId316"/>
    <p:sldId id="6366" r:id="rId317"/>
    <p:sldId id="6367" r:id="rId318"/>
    <p:sldId id="6368" r:id="rId319"/>
    <p:sldId id="6369" r:id="rId320"/>
    <p:sldId id="6370" r:id="rId321"/>
    <p:sldId id="6371" r:id="rId322"/>
    <p:sldId id="6372" r:id="rId323"/>
    <p:sldId id="6373" r:id="rId324"/>
    <p:sldId id="6374" r:id="rId325"/>
    <p:sldId id="6375" r:id="rId326"/>
    <p:sldId id="6377" r:id="rId327"/>
    <p:sldId id="6378" r:id="rId328"/>
    <p:sldId id="6379" r:id="rId329"/>
    <p:sldId id="6380" r:id="rId330"/>
    <p:sldId id="6381" r:id="rId331"/>
    <p:sldId id="6382" r:id="rId332"/>
    <p:sldId id="6383" r:id="rId333"/>
    <p:sldId id="6384" r:id="rId334"/>
    <p:sldId id="6386" r:id="rId335"/>
    <p:sldId id="6387" r:id="rId336"/>
    <p:sldId id="6388" r:id="rId337"/>
    <p:sldId id="6389" r:id="rId338"/>
    <p:sldId id="6390" r:id="rId339"/>
    <p:sldId id="6391" r:id="rId340"/>
    <p:sldId id="6392" r:id="rId341"/>
    <p:sldId id="6398" r:id="rId342"/>
    <p:sldId id="6401" r:id="rId343"/>
    <p:sldId id="6404" r:id="rId344"/>
    <p:sldId id="6415" r:id="rId345"/>
    <p:sldId id="6416" r:id="rId346"/>
    <p:sldId id="6417" r:id="rId347"/>
    <p:sldId id="6418" r:id="rId348"/>
    <p:sldId id="6422" r:id="rId349"/>
    <p:sldId id="6423" r:id="rId350"/>
    <p:sldId id="6424" r:id="rId351"/>
    <p:sldId id="6428" r:id="rId352"/>
    <p:sldId id="6429" r:id="rId353"/>
    <p:sldId id="6430" r:id="rId354"/>
    <p:sldId id="6431" r:id="rId355"/>
    <p:sldId id="6432" r:id="rId356"/>
    <p:sldId id="6433" r:id="rId357"/>
    <p:sldId id="6434" r:id="rId358"/>
    <p:sldId id="6435" r:id="rId359"/>
    <p:sldId id="6436" r:id="rId360"/>
    <p:sldId id="6441" r:id="rId361"/>
    <p:sldId id="6440" r:id="rId362"/>
    <p:sldId id="6951" r:id="rId363"/>
    <p:sldId id="6542" r:id="rId364"/>
    <p:sldId id="6442" r:id="rId365"/>
    <p:sldId id="6443" r:id="rId366"/>
    <p:sldId id="6444" r:id="rId367"/>
    <p:sldId id="6445" r:id="rId368"/>
    <p:sldId id="6446" r:id="rId369"/>
    <p:sldId id="6447" r:id="rId370"/>
    <p:sldId id="6448" r:id="rId371"/>
    <p:sldId id="6449" r:id="rId372"/>
    <p:sldId id="6450" r:id="rId373"/>
    <p:sldId id="6451" r:id="rId374"/>
    <p:sldId id="6452" r:id="rId375"/>
    <p:sldId id="6453" r:id="rId376"/>
    <p:sldId id="6454" r:id="rId377"/>
    <p:sldId id="6455" r:id="rId378"/>
    <p:sldId id="6456" r:id="rId379"/>
    <p:sldId id="6457" r:id="rId380"/>
    <p:sldId id="6458" r:id="rId381"/>
    <p:sldId id="6460" r:id="rId382"/>
    <p:sldId id="6461" r:id="rId383"/>
    <p:sldId id="6462" r:id="rId384"/>
    <p:sldId id="6464" r:id="rId385"/>
    <p:sldId id="6463" r:id="rId386"/>
    <p:sldId id="6466" r:id="rId387"/>
    <p:sldId id="6467" r:id="rId388"/>
    <p:sldId id="6468" r:id="rId389"/>
    <p:sldId id="6469" r:id="rId390"/>
    <p:sldId id="6819" r:id="rId391"/>
    <p:sldId id="754" r:id="rId392"/>
    <p:sldId id="6535" r:id="rId393"/>
    <p:sldId id="6539" r:id="rId394"/>
    <p:sldId id="6541" r:id="rId395"/>
    <p:sldId id="6577" r:id="rId396"/>
    <p:sldId id="6576" r:id="rId397"/>
    <p:sldId id="6580" r:id="rId398"/>
    <p:sldId id="6581" r:id="rId399"/>
    <p:sldId id="6582" r:id="rId400"/>
    <p:sldId id="6583" r:id="rId401"/>
    <p:sldId id="6623" r:id="rId402"/>
    <p:sldId id="6629" r:id="rId403"/>
    <p:sldId id="6673" r:id="rId404"/>
    <p:sldId id="6674" r:id="rId405"/>
    <p:sldId id="755" r:id="rId406"/>
    <p:sldId id="511" r:id="rId407"/>
    <p:sldId id="6676" r:id="rId408"/>
    <p:sldId id="377" r:id="rId409"/>
    <p:sldId id="378" r:id="rId410"/>
    <p:sldId id="6677" r:id="rId411"/>
    <p:sldId id="6678" r:id="rId412"/>
    <p:sldId id="6679" r:id="rId413"/>
    <p:sldId id="6680" r:id="rId414"/>
    <p:sldId id="6681" r:id="rId415"/>
    <p:sldId id="6682" r:id="rId416"/>
    <p:sldId id="6729" r:id="rId417"/>
    <p:sldId id="6730" r:id="rId418"/>
    <p:sldId id="6731" r:id="rId419"/>
    <p:sldId id="6732" r:id="rId420"/>
    <p:sldId id="6697" r:id="rId421"/>
    <p:sldId id="6733" r:id="rId422"/>
    <p:sldId id="6734" r:id="rId423"/>
    <p:sldId id="6735" r:id="rId424"/>
    <p:sldId id="6736" r:id="rId425"/>
    <p:sldId id="6737" r:id="rId426"/>
    <p:sldId id="6738" r:id="rId427"/>
    <p:sldId id="6739" r:id="rId428"/>
    <p:sldId id="6740" r:id="rId429"/>
    <p:sldId id="6741" r:id="rId430"/>
    <p:sldId id="6742" r:id="rId431"/>
    <p:sldId id="6743" r:id="rId432"/>
    <p:sldId id="6744" r:id="rId433"/>
    <p:sldId id="6745" r:id="rId434"/>
    <p:sldId id="6746" r:id="rId435"/>
    <p:sldId id="6747" r:id="rId436"/>
    <p:sldId id="6748" r:id="rId437"/>
    <p:sldId id="6749" r:id="rId438"/>
    <p:sldId id="6750" r:id="rId439"/>
    <p:sldId id="6751" r:id="rId440"/>
    <p:sldId id="6752" r:id="rId441"/>
    <p:sldId id="6753" r:id="rId442"/>
    <p:sldId id="6754" r:id="rId443"/>
    <p:sldId id="6759" r:id="rId444"/>
    <p:sldId id="6760" r:id="rId445"/>
    <p:sldId id="6761" r:id="rId446"/>
    <p:sldId id="6762" r:id="rId447"/>
    <p:sldId id="6763" r:id="rId448"/>
    <p:sldId id="6764" r:id="rId449"/>
    <p:sldId id="6765" r:id="rId450"/>
    <p:sldId id="6766" r:id="rId451"/>
    <p:sldId id="6767" r:id="rId452"/>
    <p:sldId id="6768" r:id="rId453"/>
    <p:sldId id="6816" r:id="rId454"/>
    <p:sldId id="6769" r:id="rId455"/>
    <p:sldId id="6770" r:id="rId456"/>
    <p:sldId id="6771" r:id="rId457"/>
    <p:sldId id="6772" r:id="rId458"/>
    <p:sldId id="6773" r:id="rId459"/>
    <p:sldId id="6774" r:id="rId460"/>
    <p:sldId id="6775" r:id="rId461"/>
    <p:sldId id="6776" r:id="rId462"/>
    <p:sldId id="6777" r:id="rId463"/>
    <p:sldId id="6778" r:id="rId464"/>
    <p:sldId id="6779" r:id="rId465"/>
    <p:sldId id="6780" r:id="rId466"/>
    <p:sldId id="6781" r:id="rId467"/>
    <p:sldId id="6817" r:id="rId468"/>
    <p:sldId id="6783" r:id="rId469"/>
    <p:sldId id="6784" r:id="rId470"/>
    <p:sldId id="6785" r:id="rId471"/>
    <p:sldId id="6786" r:id="rId472"/>
    <p:sldId id="6787" r:id="rId473"/>
    <p:sldId id="6788" r:id="rId474"/>
    <p:sldId id="6789" r:id="rId475"/>
    <p:sldId id="6790" r:id="rId476"/>
    <p:sldId id="6791" r:id="rId477"/>
    <p:sldId id="6792" r:id="rId478"/>
    <p:sldId id="6793" r:id="rId479"/>
    <p:sldId id="6794" r:id="rId480"/>
    <p:sldId id="6795" r:id="rId481"/>
    <p:sldId id="6796" r:id="rId482"/>
    <p:sldId id="6797" r:id="rId483"/>
    <p:sldId id="6798" r:id="rId484"/>
    <p:sldId id="6799" r:id="rId485"/>
    <p:sldId id="6800" r:id="rId486"/>
    <p:sldId id="6801" r:id="rId487"/>
    <p:sldId id="6802" r:id="rId488"/>
    <p:sldId id="6803" r:id="rId489"/>
    <p:sldId id="6804" r:id="rId490"/>
    <p:sldId id="6805" r:id="rId491"/>
    <p:sldId id="6806" r:id="rId492"/>
    <p:sldId id="6807" r:id="rId493"/>
    <p:sldId id="6808" r:id="rId494"/>
    <p:sldId id="6809" r:id="rId495"/>
    <p:sldId id="6810" r:id="rId496"/>
    <p:sldId id="6811" r:id="rId497"/>
    <p:sldId id="6812" r:id="rId498"/>
    <p:sldId id="6813" r:id="rId499"/>
    <p:sldId id="6814" r:id="rId500"/>
    <p:sldId id="6815" r:id="rId501"/>
    <p:sldId id="6675" r:id="rId502"/>
    <p:sldId id="555" r:id="rId503"/>
    <p:sldId id="539" r:id="rId504"/>
    <p:sldId id="581" r:id="rId505"/>
    <p:sldId id="602" r:id="rId506"/>
    <p:sldId id="604" r:id="rId507"/>
    <p:sldId id="590" r:id="rId508"/>
    <p:sldId id="623" r:id="rId509"/>
    <p:sldId id="582" r:id="rId510"/>
    <p:sldId id="583" r:id="rId511"/>
    <p:sldId id="626" r:id="rId51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31" autoAdjust="0"/>
    <p:restoredTop sz="89414" autoAdjust="0"/>
  </p:normalViewPr>
  <p:slideViewPr>
    <p:cSldViewPr>
      <p:cViewPr varScale="1">
        <p:scale>
          <a:sx n="116" d="100"/>
          <a:sy n="116" d="100"/>
        </p:scale>
        <p:origin x="1096"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3.xml"/><Relationship Id="rId98" Type="http://schemas.openxmlformats.org/officeDocument/2006/relationships/slide" Target="slides/slide92.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4.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3.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slide" Target="slides/slide2.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6" Type="http://schemas.openxmlformats.org/officeDocument/2006/relationships/commentAuthors" Target="commentAuthors.xml"/><Relationship Id="rId515" Type="http://schemas.openxmlformats.org/officeDocument/2006/relationships/tableStyles" Target="tableStyles.xml"/><Relationship Id="rId514" Type="http://schemas.openxmlformats.org/officeDocument/2006/relationships/viewProps" Target="viewProps.xml"/><Relationship Id="rId513" Type="http://schemas.openxmlformats.org/officeDocument/2006/relationships/presProps" Target="presProps.xml"/><Relationship Id="rId512" Type="http://schemas.openxmlformats.org/officeDocument/2006/relationships/slide" Target="slides/slide506.xml"/><Relationship Id="rId511" Type="http://schemas.openxmlformats.org/officeDocument/2006/relationships/slide" Target="slides/slide505.xml"/><Relationship Id="rId510" Type="http://schemas.openxmlformats.org/officeDocument/2006/relationships/slide" Target="slides/slide504.xml"/><Relationship Id="rId51" Type="http://schemas.openxmlformats.org/officeDocument/2006/relationships/slide" Target="slides/slide45.xml"/><Relationship Id="rId509" Type="http://schemas.openxmlformats.org/officeDocument/2006/relationships/slide" Target="slides/slide503.xml"/><Relationship Id="rId508" Type="http://schemas.openxmlformats.org/officeDocument/2006/relationships/slide" Target="slides/slide502.xml"/><Relationship Id="rId507" Type="http://schemas.openxmlformats.org/officeDocument/2006/relationships/slide" Target="slides/slide501.xml"/><Relationship Id="rId506" Type="http://schemas.openxmlformats.org/officeDocument/2006/relationships/slide" Target="slides/slide500.xml"/><Relationship Id="rId505" Type="http://schemas.openxmlformats.org/officeDocument/2006/relationships/slide" Target="slides/slide499.xml"/><Relationship Id="rId504" Type="http://schemas.openxmlformats.org/officeDocument/2006/relationships/slide" Target="slides/slide498.xml"/><Relationship Id="rId503" Type="http://schemas.openxmlformats.org/officeDocument/2006/relationships/slide" Target="slides/slide497.xml"/><Relationship Id="rId502" Type="http://schemas.openxmlformats.org/officeDocument/2006/relationships/slide" Target="slides/slide496.xml"/><Relationship Id="rId501" Type="http://schemas.openxmlformats.org/officeDocument/2006/relationships/slide" Target="slides/slide495.xml"/><Relationship Id="rId500" Type="http://schemas.openxmlformats.org/officeDocument/2006/relationships/slide" Target="slides/slide494.xml"/><Relationship Id="rId50" Type="http://schemas.openxmlformats.org/officeDocument/2006/relationships/slide" Target="slides/slide44.xml"/><Relationship Id="rId5" Type="http://schemas.openxmlformats.org/officeDocument/2006/relationships/slideMaster" Target="slideMasters/slideMaster4.xml"/><Relationship Id="rId499" Type="http://schemas.openxmlformats.org/officeDocument/2006/relationships/slide" Target="slides/slide493.xml"/><Relationship Id="rId498" Type="http://schemas.openxmlformats.org/officeDocument/2006/relationships/slide" Target="slides/slide492.xml"/><Relationship Id="rId497" Type="http://schemas.openxmlformats.org/officeDocument/2006/relationships/slide" Target="slides/slide491.xml"/><Relationship Id="rId496" Type="http://schemas.openxmlformats.org/officeDocument/2006/relationships/slide" Target="slides/slide490.xml"/><Relationship Id="rId495" Type="http://schemas.openxmlformats.org/officeDocument/2006/relationships/slide" Target="slides/slide489.xml"/><Relationship Id="rId494" Type="http://schemas.openxmlformats.org/officeDocument/2006/relationships/slide" Target="slides/slide488.xml"/><Relationship Id="rId493" Type="http://schemas.openxmlformats.org/officeDocument/2006/relationships/slide" Target="slides/slide487.xml"/><Relationship Id="rId492" Type="http://schemas.openxmlformats.org/officeDocument/2006/relationships/slide" Target="slides/slide486.xml"/><Relationship Id="rId491" Type="http://schemas.openxmlformats.org/officeDocument/2006/relationships/slide" Target="slides/slide485.xml"/><Relationship Id="rId490" Type="http://schemas.openxmlformats.org/officeDocument/2006/relationships/slide" Target="slides/slide484.xml"/><Relationship Id="rId49" Type="http://schemas.openxmlformats.org/officeDocument/2006/relationships/slide" Target="slides/slide43.xml"/><Relationship Id="rId489" Type="http://schemas.openxmlformats.org/officeDocument/2006/relationships/slide" Target="slides/slide483.xml"/><Relationship Id="rId488" Type="http://schemas.openxmlformats.org/officeDocument/2006/relationships/slide" Target="slides/slide482.xml"/><Relationship Id="rId487" Type="http://schemas.openxmlformats.org/officeDocument/2006/relationships/slide" Target="slides/slide481.xml"/><Relationship Id="rId486" Type="http://schemas.openxmlformats.org/officeDocument/2006/relationships/slide" Target="slides/slide480.xml"/><Relationship Id="rId485" Type="http://schemas.openxmlformats.org/officeDocument/2006/relationships/slide" Target="slides/slide479.xml"/><Relationship Id="rId484" Type="http://schemas.openxmlformats.org/officeDocument/2006/relationships/slide" Target="slides/slide478.xml"/><Relationship Id="rId483" Type="http://schemas.openxmlformats.org/officeDocument/2006/relationships/slide" Target="slides/slide477.xml"/><Relationship Id="rId482" Type="http://schemas.openxmlformats.org/officeDocument/2006/relationships/slide" Target="slides/slide476.xml"/><Relationship Id="rId481" Type="http://schemas.openxmlformats.org/officeDocument/2006/relationships/slide" Target="slides/slide475.xml"/><Relationship Id="rId480" Type="http://schemas.openxmlformats.org/officeDocument/2006/relationships/slide" Target="slides/slide474.xml"/><Relationship Id="rId48" Type="http://schemas.openxmlformats.org/officeDocument/2006/relationships/slide" Target="slides/slide42.xml"/><Relationship Id="rId479" Type="http://schemas.openxmlformats.org/officeDocument/2006/relationships/slide" Target="slides/slide473.xml"/><Relationship Id="rId478" Type="http://schemas.openxmlformats.org/officeDocument/2006/relationships/slide" Target="slides/slide472.xml"/><Relationship Id="rId477" Type="http://schemas.openxmlformats.org/officeDocument/2006/relationships/slide" Target="slides/slide471.xml"/><Relationship Id="rId476" Type="http://schemas.openxmlformats.org/officeDocument/2006/relationships/slide" Target="slides/slide470.xml"/><Relationship Id="rId475" Type="http://schemas.openxmlformats.org/officeDocument/2006/relationships/slide" Target="slides/slide469.xml"/><Relationship Id="rId474" Type="http://schemas.openxmlformats.org/officeDocument/2006/relationships/slide" Target="slides/slide468.xml"/><Relationship Id="rId473" Type="http://schemas.openxmlformats.org/officeDocument/2006/relationships/slide" Target="slides/slide467.xml"/><Relationship Id="rId472" Type="http://schemas.openxmlformats.org/officeDocument/2006/relationships/slide" Target="slides/slide466.xml"/><Relationship Id="rId471" Type="http://schemas.openxmlformats.org/officeDocument/2006/relationships/slide" Target="slides/slide465.xml"/><Relationship Id="rId470" Type="http://schemas.openxmlformats.org/officeDocument/2006/relationships/slide" Target="slides/slide464.xml"/><Relationship Id="rId47" Type="http://schemas.openxmlformats.org/officeDocument/2006/relationships/slide" Target="slides/slide41.xml"/><Relationship Id="rId469" Type="http://schemas.openxmlformats.org/officeDocument/2006/relationships/slide" Target="slides/slide463.xml"/><Relationship Id="rId468" Type="http://schemas.openxmlformats.org/officeDocument/2006/relationships/slide" Target="slides/slide462.xml"/><Relationship Id="rId467" Type="http://schemas.openxmlformats.org/officeDocument/2006/relationships/slide" Target="slides/slide461.xml"/><Relationship Id="rId466" Type="http://schemas.openxmlformats.org/officeDocument/2006/relationships/slide" Target="slides/slide460.xml"/><Relationship Id="rId465" Type="http://schemas.openxmlformats.org/officeDocument/2006/relationships/slide" Target="slides/slide459.xml"/><Relationship Id="rId464" Type="http://schemas.openxmlformats.org/officeDocument/2006/relationships/slide" Target="slides/slide458.xml"/><Relationship Id="rId463" Type="http://schemas.openxmlformats.org/officeDocument/2006/relationships/slide" Target="slides/slide457.xml"/><Relationship Id="rId462" Type="http://schemas.openxmlformats.org/officeDocument/2006/relationships/slide" Target="slides/slide456.xml"/><Relationship Id="rId461" Type="http://schemas.openxmlformats.org/officeDocument/2006/relationships/slide" Target="slides/slide455.xml"/><Relationship Id="rId460" Type="http://schemas.openxmlformats.org/officeDocument/2006/relationships/slide" Target="slides/slide454.xml"/><Relationship Id="rId46" Type="http://schemas.openxmlformats.org/officeDocument/2006/relationships/slide" Target="slides/slide40.xml"/><Relationship Id="rId459" Type="http://schemas.openxmlformats.org/officeDocument/2006/relationships/slide" Target="slides/slide453.xml"/><Relationship Id="rId458" Type="http://schemas.openxmlformats.org/officeDocument/2006/relationships/slide" Target="slides/slide452.xml"/><Relationship Id="rId457" Type="http://schemas.openxmlformats.org/officeDocument/2006/relationships/slide" Target="slides/slide451.xml"/><Relationship Id="rId456" Type="http://schemas.openxmlformats.org/officeDocument/2006/relationships/slide" Target="slides/slide450.xml"/><Relationship Id="rId455" Type="http://schemas.openxmlformats.org/officeDocument/2006/relationships/slide" Target="slides/slide449.xml"/><Relationship Id="rId454" Type="http://schemas.openxmlformats.org/officeDocument/2006/relationships/slide" Target="slides/slide448.xml"/><Relationship Id="rId453" Type="http://schemas.openxmlformats.org/officeDocument/2006/relationships/slide" Target="slides/slide447.xml"/><Relationship Id="rId452" Type="http://schemas.openxmlformats.org/officeDocument/2006/relationships/slide" Target="slides/slide446.xml"/><Relationship Id="rId451" Type="http://schemas.openxmlformats.org/officeDocument/2006/relationships/slide" Target="slides/slide445.xml"/><Relationship Id="rId450" Type="http://schemas.openxmlformats.org/officeDocument/2006/relationships/slide" Target="slides/slide444.xml"/><Relationship Id="rId45" Type="http://schemas.openxmlformats.org/officeDocument/2006/relationships/slide" Target="slides/slide39.xml"/><Relationship Id="rId449" Type="http://schemas.openxmlformats.org/officeDocument/2006/relationships/slide" Target="slides/slide443.xml"/><Relationship Id="rId448" Type="http://schemas.openxmlformats.org/officeDocument/2006/relationships/slide" Target="slides/slide442.xml"/><Relationship Id="rId447" Type="http://schemas.openxmlformats.org/officeDocument/2006/relationships/slide" Target="slides/slide441.xml"/><Relationship Id="rId446" Type="http://schemas.openxmlformats.org/officeDocument/2006/relationships/slide" Target="slides/slide440.xml"/><Relationship Id="rId445" Type="http://schemas.openxmlformats.org/officeDocument/2006/relationships/slide" Target="slides/slide439.xml"/><Relationship Id="rId444" Type="http://schemas.openxmlformats.org/officeDocument/2006/relationships/slide" Target="slides/slide438.xml"/><Relationship Id="rId443" Type="http://schemas.openxmlformats.org/officeDocument/2006/relationships/slide" Target="slides/slide437.xml"/><Relationship Id="rId442" Type="http://schemas.openxmlformats.org/officeDocument/2006/relationships/slide" Target="slides/slide436.xml"/><Relationship Id="rId441" Type="http://schemas.openxmlformats.org/officeDocument/2006/relationships/slide" Target="slides/slide435.xml"/><Relationship Id="rId440" Type="http://schemas.openxmlformats.org/officeDocument/2006/relationships/slide" Target="slides/slide434.xml"/><Relationship Id="rId44" Type="http://schemas.openxmlformats.org/officeDocument/2006/relationships/slide" Target="slides/slide38.xml"/><Relationship Id="rId439" Type="http://schemas.openxmlformats.org/officeDocument/2006/relationships/slide" Target="slides/slide433.xml"/><Relationship Id="rId438" Type="http://schemas.openxmlformats.org/officeDocument/2006/relationships/slide" Target="slides/slide432.xml"/><Relationship Id="rId437" Type="http://schemas.openxmlformats.org/officeDocument/2006/relationships/slide" Target="slides/slide431.xml"/><Relationship Id="rId436" Type="http://schemas.openxmlformats.org/officeDocument/2006/relationships/slide" Target="slides/slide430.xml"/><Relationship Id="rId435" Type="http://schemas.openxmlformats.org/officeDocument/2006/relationships/slide" Target="slides/slide429.xml"/><Relationship Id="rId434" Type="http://schemas.openxmlformats.org/officeDocument/2006/relationships/slide" Target="slides/slide428.xml"/><Relationship Id="rId433" Type="http://schemas.openxmlformats.org/officeDocument/2006/relationships/slide" Target="slides/slide427.xml"/><Relationship Id="rId432" Type="http://schemas.openxmlformats.org/officeDocument/2006/relationships/slide" Target="slides/slide426.xml"/><Relationship Id="rId431" Type="http://schemas.openxmlformats.org/officeDocument/2006/relationships/slide" Target="slides/slide425.xml"/><Relationship Id="rId430" Type="http://schemas.openxmlformats.org/officeDocument/2006/relationships/slide" Target="slides/slide424.xml"/><Relationship Id="rId43" Type="http://schemas.openxmlformats.org/officeDocument/2006/relationships/slide" Target="slides/slide37.xml"/><Relationship Id="rId429" Type="http://schemas.openxmlformats.org/officeDocument/2006/relationships/slide" Target="slides/slide423.xml"/><Relationship Id="rId428" Type="http://schemas.openxmlformats.org/officeDocument/2006/relationships/slide" Target="slides/slide422.xml"/><Relationship Id="rId427" Type="http://schemas.openxmlformats.org/officeDocument/2006/relationships/slide" Target="slides/slide421.xml"/><Relationship Id="rId426" Type="http://schemas.openxmlformats.org/officeDocument/2006/relationships/slide" Target="slides/slide420.xml"/><Relationship Id="rId425" Type="http://schemas.openxmlformats.org/officeDocument/2006/relationships/slide" Target="slides/slide419.xml"/><Relationship Id="rId424" Type="http://schemas.openxmlformats.org/officeDocument/2006/relationships/slide" Target="slides/slide418.xml"/><Relationship Id="rId423" Type="http://schemas.openxmlformats.org/officeDocument/2006/relationships/slide" Target="slides/slide417.xml"/><Relationship Id="rId422" Type="http://schemas.openxmlformats.org/officeDocument/2006/relationships/slide" Target="slides/slide416.xml"/><Relationship Id="rId421" Type="http://schemas.openxmlformats.org/officeDocument/2006/relationships/slide" Target="slides/slide415.xml"/><Relationship Id="rId420" Type="http://schemas.openxmlformats.org/officeDocument/2006/relationships/slide" Target="slides/slide414.xml"/><Relationship Id="rId42" Type="http://schemas.openxmlformats.org/officeDocument/2006/relationships/slide" Target="slides/slide36.xml"/><Relationship Id="rId419" Type="http://schemas.openxmlformats.org/officeDocument/2006/relationships/slide" Target="slides/slide413.xml"/><Relationship Id="rId418" Type="http://schemas.openxmlformats.org/officeDocument/2006/relationships/slide" Target="slides/slide412.xml"/><Relationship Id="rId417" Type="http://schemas.openxmlformats.org/officeDocument/2006/relationships/slide" Target="slides/slide411.xml"/><Relationship Id="rId416" Type="http://schemas.openxmlformats.org/officeDocument/2006/relationships/slide" Target="slides/slide410.xml"/><Relationship Id="rId415" Type="http://schemas.openxmlformats.org/officeDocument/2006/relationships/slide" Target="slides/slide409.xml"/><Relationship Id="rId414" Type="http://schemas.openxmlformats.org/officeDocument/2006/relationships/slide" Target="slides/slide408.xml"/><Relationship Id="rId413" Type="http://schemas.openxmlformats.org/officeDocument/2006/relationships/slide" Target="slides/slide407.xml"/><Relationship Id="rId412" Type="http://schemas.openxmlformats.org/officeDocument/2006/relationships/slide" Target="slides/slide406.xml"/><Relationship Id="rId411" Type="http://schemas.openxmlformats.org/officeDocument/2006/relationships/slide" Target="slides/slide405.xml"/><Relationship Id="rId410" Type="http://schemas.openxmlformats.org/officeDocument/2006/relationships/slide" Target="slides/slide404.xml"/><Relationship Id="rId41" Type="http://schemas.openxmlformats.org/officeDocument/2006/relationships/slide" Target="slides/slide35.xml"/><Relationship Id="rId409" Type="http://schemas.openxmlformats.org/officeDocument/2006/relationships/slide" Target="slides/slide403.xml"/><Relationship Id="rId408" Type="http://schemas.openxmlformats.org/officeDocument/2006/relationships/slide" Target="slides/slide402.xml"/><Relationship Id="rId407" Type="http://schemas.openxmlformats.org/officeDocument/2006/relationships/slide" Target="slides/slide401.xml"/><Relationship Id="rId406" Type="http://schemas.openxmlformats.org/officeDocument/2006/relationships/slide" Target="slides/slide400.xml"/><Relationship Id="rId405" Type="http://schemas.openxmlformats.org/officeDocument/2006/relationships/slide" Target="slides/slide399.xml"/><Relationship Id="rId404" Type="http://schemas.openxmlformats.org/officeDocument/2006/relationships/slide" Target="slides/slide398.xml"/><Relationship Id="rId403" Type="http://schemas.openxmlformats.org/officeDocument/2006/relationships/slide" Target="slides/slide397.xml"/><Relationship Id="rId402" Type="http://schemas.openxmlformats.org/officeDocument/2006/relationships/slide" Target="slides/slide396.xml"/><Relationship Id="rId401" Type="http://schemas.openxmlformats.org/officeDocument/2006/relationships/slide" Target="slides/slide395.xml"/><Relationship Id="rId400" Type="http://schemas.openxmlformats.org/officeDocument/2006/relationships/slide" Target="slides/slide394.xml"/><Relationship Id="rId40" Type="http://schemas.openxmlformats.org/officeDocument/2006/relationships/slide" Target="slides/slide34.xml"/><Relationship Id="rId4" Type="http://schemas.openxmlformats.org/officeDocument/2006/relationships/slideMaster" Target="slideMasters/slideMaster3.xml"/><Relationship Id="rId399" Type="http://schemas.openxmlformats.org/officeDocument/2006/relationships/slide" Target="slides/slide393.xml"/><Relationship Id="rId398" Type="http://schemas.openxmlformats.org/officeDocument/2006/relationships/slide" Target="slides/slide392.xml"/><Relationship Id="rId397" Type="http://schemas.openxmlformats.org/officeDocument/2006/relationships/slide" Target="slides/slide391.xml"/><Relationship Id="rId396" Type="http://schemas.openxmlformats.org/officeDocument/2006/relationships/slide" Target="slides/slide390.xml"/><Relationship Id="rId395" Type="http://schemas.openxmlformats.org/officeDocument/2006/relationships/slide" Target="slides/slide389.xml"/><Relationship Id="rId394" Type="http://schemas.openxmlformats.org/officeDocument/2006/relationships/slide" Target="slides/slide388.xml"/><Relationship Id="rId393" Type="http://schemas.openxmlformats.org/officeDocument/2006/relationships/slide" Target="slides/slide387.xml"/><Relationship Id="rId392" Type="http://schemas.openxmlformats.org/officeDocument/2006/relationships/slide" Target="slides/slide386.xml"/><Relationship Id="rId391" Type="http://schemas.openxmlformats.org/officeDocument/2006/relationships/slide" Target="slides/slide385.xml"/><Relationship Id="rId390" Type="http://schemas.openxmlformats.org/officeDocument/2006/relationships/slide" Target="slides/slide384.xml"/><Relationship Id="rId39" Type="http://schemas.openxmlformats.org/officeDocument/2006/relationships/slide" Target="slides/slide33.xml"/><Relationship Id="rId389" Type="http://schemas.openxmlformats.org/officeDocument/2006/relationships/slide" Target="slides/slide383.xml"/><Relationship Id="rId388" Type="http://schemas.openxmlformats.org/officeDocument/2006/relationships/slide" Target="slides/slide382.xml"/><Relationship Id="rId387" Type="http://schemas.openxmlformats.org/officeDocument/2006/relationships/slide" Target="slides/slide381.xml"/><Relationship Id="rId386" Type="http://schemas.openxmlformats.org/officeDocument/2006/relationships/slide" Target="slides/slide380.xml"/><Relationship Id="rId385" Type="http://schemas.openxmlformats.org/officeDocument/2006/relationships/slide" Target="slides/slide379.xml"/><Relationship Id="rId384" Type="http://schemas.openxmlformats.org/officeDocument/2006/relationships/slide" Target="slides/slide378.xml"/><Relationship Id="rId383" Type="http://schemas.openxmlformats.org/officeDocument/2006/relationships/slide" Target="slides/slide377.xml"/><Relationship Id="rId382" Type="http://schemas.openxmlformats.org/officeDocument/2006/relationships/slide" Target="slides/slide376.xml"/><Relationship Id="rId381" Type="http://schemas.openxmlformats.org/officeDocument/2006/relationships/slide" Target="slides/slide375.xml"/><Relationship Id="rId380" Type="http://schemas.openxmlformats.org/officeDocument/2006/relationships/slide" Target="slides/slide374.xml"/><Relationship Id="rId38" Type="http://schemas.openxmlformats.org/officeDocument/2006/relationships/slide" Target="slides/slide32.xml"/><Relationship Id="rId379" Type="http://schemas.openxmlformats.org/officeDocument/2006/relationships/slide" Target="slides/slide373.xml"/><Relationship Id="rId378" Type="http://schemas.openxmlformats.org/officeDocument/2006/relationships/slide" Target="slides/slide372.xml"/><Relationship Id="rId377" Type="http://schemas.openxmlformats.org/officeDocument/2006/relationships/slide" Target="slides/slide371.xml"/><Relationship Id="rId376" Type="http://schemas.openxmlformats.org/officeDocument/2006/relationships/slide" Target="slides/slide370.xml"/><Relationship Id="rId375" Type="http://schemas.openxmlformats.org/officeDocument/2006/relationships/slide" Target="slides/slide369.xml"/><Relationship Id="rId374" Type="http://schemas.openxmlformats.org/officeDocument/2006/relationships/slide" Target="slides/slide368.xml"/><Relationship Id="rId373" Type="http://schemas.openxmlformats.org/officeDocument/2006/relationships/slide" Target="slides/slide367.xml"/><Relationship Id="rId372" Type="http://schemas.openxmlformats.org/officeDocument/2006/relationships/slide" Target="slides/slide366.xml"/><Relationship Id="rId371" Type="http://schemas.openxmlformats.org/officeDocument/2006/relationships/slide" Target="slides/slide365.xml"/><Relationship Id="rId370" Type="http://schemas.openxmlformats.org/officeDocument/2006/relationships/slide" Target="slides/slide364.xml"/><Relationship Id="rId37" Type="http://schemas.openxmlformats.org/officeDocument/2006/relationships/slide" Target="slides/slide31.xml"/><Relationship Id="rId369" Type="http://schemas.openxmlformats.org/officeDocument/2006/relationships/slide" Target="slides/slide363.xml"/><Relationship Id="rId368" Type="http://schemas.openxmlformats.org/officeDocument/2006/relationships/slide" Target="slides/slide362.xml"/><Relationship Id="rId367" Type="http://schemas.openxmlformats.org/officeDocument/2006/relationships/slide" Target="slides/slide361.xml"/><Relationship Id="rId366" Type="http://schemas.openxmlformats.org/officeDocument/2006/relationships/slide" Target="slides/slide360.xml"/><Relationship Id="rId365" Type="http://schemas.openxmlformats.org/officeDocument/2006/relationships/slide" Target="slides/slide359.xml"/><Relationship Id="rId364" Type="http://schemas.openxmlformats.org/officeDocument/2006/relationships/slide" Target="slides/slide358.xml"/><Relationship Id="rId363" Type="http://schemas.openxmlformats.org/officeDocument/2006/relationships/slide" Target="slides/slide357.xml"/><Relationship Id="rId362" Type="http://schemas.openxmlformats.org/officeDocument/2006/relationships/slide" Target="slides/slide356.xml"/><Relationship Id="rId361" Type="http://schemas.openxmlformats.org/officeDocument/2006/relationships/slide" Target="slides/slide355.xml"/><Relationship Id="rId360" Type="http://schemas.openxmlformats.org/officeDocument/2006/relationships/slide" Target="slides/slide354.xml"/><Relationship Id="rId36" Type="http://schemas.openxmlformats.org/officeDocument/2006/relationships/slide" Target="slides/slide30.xml"/><Relationship Id="rId359" Type="http://schemas.openxmlformats.org/officeDocument/2006/relationships/slide" Target="slides/slide353.xml"/><Relationship Id="rId358" Type="http://schemas.openxmlformats.org/officeDocument/2006/relationships/slide" Target="slides/slide352.xml"/><Relationship Id="rId357" Type="http://schemas.openxmlformats.org/officeDocument/2006/relationships/slide" Target="slides/slide351.xml"/><Relationship Id="rId356" Type="http://schemas.openxmlformats.org/officeDocument/2006/relationships/slide" Target="slides/slide350.xml"/><Relationship Id="rId355" Type="http://schemas.openxmlformats.org/officeDocument/2006/relationships/slide" Target="slides/slide349.xml"/><Relationship Id="rId354" Type="http://schemas.openxmlformats.org/officeDocument/2006/relationships/slide" Target="slides/slide348.xml"/><Relationship Id="rId353" Type="http://schemas.openxmlformats.org/officeDocument/2006/relationships/slide" Target="slides/slide347.xml"/><Relationship Id="rId352" Type="http://schemas.openxmlformats.org/officeDocument/2006/relationships/slide" Target="slides/slide346.xml"/><Relationship Id="rId351" Type="http://schemas.openxmlformats.org/officeDocument/2006/relationships/slide" Target="slides/slide345.xml"/><Relationship Id="rId350" Type="http://schemas.openxmlformats.org/officeDocument/2006/relationships/slide" Target="slides/slide344.xml"/><Relationship Id="rId35" Type="http://schemas.openxmlformats.org/officeDocument/2006/relationships/slide" Target="slides/slide29.xml"/><Relationship Id="rId349" Type="http://schemas.openxmlformats.org/officeDocument/2006/relationships/slide" Target="slides/slide343.xml"/><Relationship Id="rId348" Type="http://schemas.openxmlformats.org/officeDocument/2006/relationships/slide" Target="slides/slide342.xml"/><Relationship Id="rId347" Type="http://schemas.openxmlformats.org/officeDocument/2006/relationships/slide" Target="slides/slide341.xml"/><Relationship Id="rId346" Type="http://schemas.openxmlformats.org/officeDocument/2006/relationships/slide" Target="slides/slide340.xml"/><Relationship Id="rId345" Type="http://schemas.openxmlformats.org/officeDocument/2006/relationships/slide" Target="slides/slide339.xml"/><Relationship Id="rId344" Type="http://schemas.openxmlformats.org/officeDocument/2006/relationships/slide" Target="slides/slide338.xml"/><Relationship Id="rId343" Type="http://schemas.openxmlformats.org/officeDocument/2006/relationships/slide" Target="slides/slide337.xml"/><Relationship Id="rId342" Type="http://schemas.openxmlformats.org/officeDocument/2006/relationships/slide" Target="slides/slide336.xml"/><Relationship Id="rId341" Type="http://schemas.openxmlformats.org/officeDocument/2006/relationships/slide" Target="slides/slide335.xml"/><Relationship Id="rId340" Type="http://schemas.openxmlformats.org/officeDocument/2006/relationships/slide" Target="slides/slide334.xml"/><Relationship Id="rId34" Type="http://schemas.openxmlformats.org/officeDocument/2006/relationships/slide" Target="slides/slide28.xml"/><Relationship Id="rId339" Type="http://schemas.openxmlformats.org/officeDocument/2006/relationships/slide" Target="slides/slide333.xml"/><Relationship Id="rId338" Type="http://schemas.openxmlformats.org/officeDocument/2006/relationships/slide" Target="slides/slide332.xml"/><Relationship Id="rId337" Type="http://schemas.openxmlformats.org/officeDocument/2006/relationships/slide" Target="slides/slide331.xml"/><Relationship Id="rId336" Type="http://schemas.openxmlformats.org/officeDocument/2006/relationships/slide" Target="slides/slide330.xml"/><Relationship Id="rId335" Type="http://schemas.openxmlformats.org/officeDocument/2006/relationships/slide" Target="slides/slide329.xml"/><Relationship Id="rId334" Type="http://schemas.openxmlformats.org/officeDocument/2006/relationships/slide" Target="slides/slide328.xml"/><Relationship Id="rId333" Type="http://schemas.openxmlformats.org/officeDocument/2006/relationships/slide" Target="slides/slide327.xml"/><Relationship Id="rId332" Type="http://schemas.openxmlformats.org/officeDocument/2006/relationships/slide" Target="slides/slide326.xml"/><Relationship Id="rId331" Type="http://schemas.openxmlformats.org/officeDocument/2006/relationships/slide" Target="slides/slide325.xml"/><Relationship Id="rId330" Type="http://schemas.openxmlformats.org/officeDocument/2006/relationships/slide" Target="slides/slide324.xml"/><Relationship Id="rId33" Type="http://schemas.openxmlformats.org/officeDocument/2006/relationships/slide" Target="slides/slide27.xml"/><Relationship Id="rId329" Type="http://schemas.openxmlformats.org/officeDocument/2006/relationships/slide" Target="slides/slide323.xml"/><Relationship Id="rId328" Type="http://schemas.openxmlformats.org/officeDocument/2006/relationships/slide" Target="slides/slide322.xml"/><Relationship Id="rId327" Type="http://schemas.openxmlformats.org/officeDocument/2006/relationships/slide" Target="slides/slide321.xml"/><Relationship Id="rId326" Type="http://schemas.openxmlformats.org/officeDocument/2006/relationships/slide" Target="slides/slide320.xml"/><Relationship Id="rId325" Type="http://schemas.openxmlformats.org/officeDocument/2006/relationships/slide" Target="slides/slide319.xml"/><Relationship Id="rId324" Type="http://schemas.openxmlformats.org/officeDocument/2006/relationships/slide" Target="slides/slide318.xml"/><Relationship Id="rId323" Type="http://schemas.openxmlformats.org/officeDocument/2006/relationships/slide" Target="slides/slide317.xml"/><Relationship Id="rId322" Type="http://schemas.openxmlformats.org/officeDocument/2006/relationships/slide" Target="slides/slide316.xml"/><Relationship Id="rId321" Type="http://schemas.openxmlformats.org/officeDocument/2006/relationships/slide" Target="slides/slide315.xml"/><Relationship Id="rId320" Type="http://schemas.openxmlformats.org/officeDocument/2006/relationships/slide" Target="slides/slide314.xml"/><Relationship Id="rId32" Type="http://schemas.openxmlformats.org/officeDocument/2006/relationships/slide" Target="slides/slide26.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 Id="rId31" Type="http://schemas.openxmlformats.org/officeDocument/2006/relationships/slide" Target="slides/slide25.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1" Type="http://schemas.openxmlformats.org/officeDocument/2006/relationships/slide" Target="slides/slide295.xml"/><Relationship Id="rId300" Type="http://schemas.openxmlformats.org/officeDocument/2006/relationships/slide" Target="slides/slide294.xml"/><Relationship Id="rId30" Type="http://schemas.openxmlformats.org/officeDocument/2006/relationships/slide" Target="slides/slide24.xml"/><Relationship Id="rId3" Type="http://schemas.openxmlformats.org/officeDocument/2006/relationships/slideMaster" Target="slideMasters/slideMaster2.xml"/><Relationship Id="rId299" Type="http://schemas.openxmlformats.org/officeDocument/2006/relationships/slide" Target="slides/slide293.xml"/><Relationship Id="rId298" Type="http://schemas.openxmlformats.org/officeDocument/2006/relationships/slide" Target="slides/slide292.xml"/><Relationship Id="rId297" Type="http://schemas.openxmlformats.org/officeDocument/2006/relationships/slide" Target="slides/slide291.xml"/><Relationship Id="rId296" Type="http://schemas.openxmlformats.org/officeDocument/2006/relationships/slide" Target="slides/slide290.xml"/><Relationship Id="rId295" Type="http://schemas.openxmlformats.org/officeDocument/2006/relationships/slide" Target="slides/slide289.xml"/><Relationship Id="rId294" Type="http://schemas.openxmlformats.org/officeDocument/2006/relationships/slide" Target="slides/slide288.xml"/><Relationship Id="rId293" Type="http://schemas.openxmlformats.org/officeDocument/2006/relationships/slide" Target="slides/slide287.xml"/><Relationship Id="rId292" Type="http://schemas.openxmlformats.org/officeDocument/2006/relationships/slide" Target="slides/slide286.xml"/><Relationship Id="rId291" Type="http://schemas.openxmlformats.org/officeDocument/2006/relationships/slide" Target="slides/slide285.xml"/><Relationship Id="rId290" Type="http://schemas.openxmlformats.org/officeDocument/2006/relationships/slide" Target="slides/slide284.xml"/><Relationship Id="rId29" Type="http://schemas.openxmlformats.org/officeDocument/2006/relationships/slide" Target="slides/slide23.xml"/><Relationship Id="rId289" Type="http://schemas.openxmlformats.org/officeDocument/2006/relationships/slide" Target="slides/slide283.xml"/><Relationship Id="rId288" Type="http://schemas.openxmlformats.org/officeDocument/2006/relationships/slide" Target="slides/slide282.xml"/><Relationship Id="rId287" Type="http://schemas.openxmlformats.org/officeDocument/2006/relationships/slide" Target="slides/slide281.xml"/><Relationship Id="rId286" Type="http://schemas.openxmlformats.org/officeDocument/2006/relationships/slide" Target="slides/slide280.xml"/><Relationship Id="rId285" Type="http://schemas.openxmlformats.org/officeDocument/2006/relationships/slide" Target="slides/slide279.xml"/><Relationship Id="rId284" Type="http://schemas.openxmlformats.org/officeDocument/2006/relationships/slide" Target="slides/slide278.xml"/><Relationship Id="rId283" Type="http://schemas.openxmlformats.org/officeDocument/2006/relationships/slide" Target="slides/slide277.xml"/><Relationship Id="rId282" Type="http://schemas.openxmlformats.org/officeDocument/2006/relationships/slide" Target="slides/slide276.xml"/><Relationship Id="rId281" Type="http://schemas.openxmlformats.org/officeDocument/2006/relationships/slide" Target="slides/slide275.xml"/><Relationship Id="rId280" Type="http://schemas.openxmlformats.org/officeDocument/2006/relationships/slide" Target="slides/slide274.xml"/><Relationship Id="rId28" Type="http://schemas.openxmlformats.org/officeDocument/2006/relationships/slide" Target="slides/slide22.xml"/><Relationship Id="rId279" Type="http://schemas.openxmlformats.org/officeDocument/2006/relationships/slide" Target="slides/slide273.xml"/><Relationship Id="rId278" Type="http://schemas.openxmlformats.org/officeDocument/2006/relationships/slide" Target="slides/slide272.xml"/><Relationship Id="rId277" Type="http://schemas.openxmlformats.org/officeDocument/2006/relationships/slide" Target="slides/slide271.xml"/><Relationship Id="rId276" Type="http://schemas.openxmlformats.org/officeDocument/2006/relationships/slide" Target="slides/slide270.xml"/><Relationship Id="rId275" Type="http://schemas.openxmlformats.org/officeDocument/2006/relationships/slide" Target="slides/slide269.xml"/><Relationship Id="rId274" Type="http://schemas.openxmlformats.org/officeDocument/2006/relationships/slide" Target="slides/slide268.xml"/><Relationship Id="rId273" Type="http://schemas.openxmlformats.org/officeDocument/2006/relationships/slide" Target="slides/slide267.xml"/><Relationship Id="rId272" Type="http://schemas.openxmlformats.org/officeDocument/2006/relationships/slide" Target="slides/slide266.xml"/><Relationship Id="rId271" Type="http://schemas.openxmlformats.org/officeDocument/2006/relationships/slide" Target="slides/slide265.xml"/><Relationship Id="rId270" Type="http://schemas.openxmlformats.org/officeDocument/2006/relationships/slide" Target="slides/slide264.xml"/><Relationship Id="rId27" Type="http://schemas.openxmlformats.org/officeDocument/2006/relationships/slide" Target="slides/slide21.xml"/><Relationship Id="rId269" Type="http://schemas.openxmlformats.org/officeDocument/2006/relationships/slide" Target="slides/slide263.xml"/><Relationship Id="rId268" Type="http://schemas.openxmlformats.org/officeDocument/2006/relationships/slide" Target="slides/slide262.xml"/><Relationship Id="rId267" Type="http://schemas.openxmlformats.org/officeDocument/2006/relationships/slide" Target="slides/slide261.xml"/><Relationship Id="rId266" Type="http://schemas.openxmlformats.org/officeDocument/2006/relationships/slide" Target="slides/slide260.xml"/><Relationship Id="rId265" Type="http://schemas.openxmlformats.org/officeDocument/2006/relationships/slide" Target="slides/slide259.xml"/><Relationship Id="rId264" Type="http://schemas.openxmlformats.org/officeDocument/2006/relationships/slide" Target="slides/slide258.xml"/><Relationship Id="rId263" Type="http://schemas.openxmlformats.org/officeDocument/2006/relationships/slide" Target="slides/slide257.xml"/><Relationship Id="rId262" Type="http://schemas.openxmlformats.org/officeDocument/2006/relationships/slide" Target="slides/slide256.xml"/><Relationship Id="rId261" Type="http://schemas.openxmlformats.org/officeDocument/2006/relationships/slide" Target="slides/slide255.xml"/><Relationship Id="rId260" Type="http://schemas.openxmlformats.org/officeDocument/2006/relationships/slide" Target="slides/slide254.xml"/><Relationship Id="rId26" Type="http://schemas.openxmlformats.org/officeDocument/2006/relationships/slide" Target="slides/slide20.xml"/><Relationship Id="rId259" Type="http://schemas.openxmlformats.org/officeDocument/2006/relationships/slide" Target="slides/slide253.xml"/><Relationship Id="rId258" Type="http://schemas.openxmlformats.org/officeDocument/2006/relationships/slide" Target="slides/slide252.xml"/><Relationship Id="rId257" Type="http://schemas.openxmlformats.org/officeDocument/2006/relationships/slide" Target="slides/slide251.xml"/><Relationship Id="rId256" Type="http://schemas.openxmlformats.org/officeDocument/2006/relationships/slide" Target="slides/slide250.xml"/><Relationship Id="rId255" Type="http://schemas.openxmlformats.org/officeDocument/2006/relationships/slide" Target="slides/slide249.xml"/><Relationship Id="rId254" Type="http://schemas.openxmlformats.org/officeDocument/2006/relationships/slide" Target="slides/slide248.xml"/><Relationship Id="rId253" Type="http://schemas.openxmlformats.org/officeDocument/2006/relationships/slide" Target="slides/slide247.xml"/><Relationship Id="rId252" Type="http://schemas.openxmlformats.org/officeDocument/2006/relationships/slide" Target="slides/slide246.xml"/><Relationship Id="rId251" Type="http://schemas.openxmlformats.org/officeDocument/2006/relationships/slide" Target="slides/slide245.xml"/><Relationship Id="rId250" Type="http://schemas.openxmlformats.org/officeDocument/2006/relationships/slide" Target="slides/slide244.xml"/><Relationship Id="rId25" Type="http://schemas.openxmlformats.org/officeDocument/2006/relationships/slide" Target="slides/slide19.xml"/><Relationship Id="rId249" Type="http://schemas.openxmlformats.org/officeDocument/2006/relationships/slide" Target="slides/slide243.xml"/><Relationship Id="rId248" Type="http://schemas.openxmlformats.org/officeDocument/2006/relationships/slide" Target="slides/slide242.xml"/><Relationship Id="rId247" Type="http://schemas.openxmlformats.org/officeDocument/2006/relationships/slide" Target="slides/slide241.xml"/><Relationship Id="rId246" Type="http://schemas.openxmlformats.org/officeDocument/2006/relationships/slide" Target="slides/slide240.xml"/><Relationship Id="rId245" Type="http://schemas.openxmlformats.org/officeDocument/2006/relationships/slide" Target="slides/slide239.xml"/><Relationship Id="rId244" Type="http://schemas.openxmlformats.org/officeDocument/2006/relationships/slide" Target="slides/slide238.xml"/><Relationship Id="rId243" Type="http://schemas.openxmlformats.org/officeDocument/2006/relationships/slide" Target="slides/slide237.xml"/><Relationship Id="rId242" Type="http://schemas.openxmlformats.org/officeDocument/2006/relationships/slide" Target="slides/slide236.xml"/><Relationship Id="rId241" Type="http://schemas.openxmlformats.org/officeDocument/2006/relationships/slide" Target="slides/slide235.xml"/><Relationship Id="rId240" Type="http://schemas.openxmlformats.org/officeDocument/2006/relationships/slide" Target="slides/slide234.xml"/><Relationship Id="rId24" Type="http://schemas.openxmlformats.org/officeDocument/2006/relationships/slide" Target="slides/slide18.xml"/><Relationship Id="rId239" Type="http://schemas.openxmlformats.org/officeDocument/2006/relationships/slide" Target="slides/slide233.xml"/><Relationship Id="rId238" Type="http://schemas.openxmlformats.org/officeDocument/2006/relationships/slide" Target="slides/slide232.xml"/><Relationship Id="rId237" Type="http://schemas.openxmlformats.org/officeDocument/2006/relationships/slide" Target="slides/slide231.xml"/><Relationship Id="rId236" Type="http://schemas.openxmlformats.org/officeDocument/2006/relationships/slide" Target="slides/slide230.xml"/><Relationship Id="rId235" Type="http://schemas.openxmlformats.org/officeDocument/2006/relationships/slide" Target="slides/slide229.xml"/><Relationship Id="rId234" Type="http://schemas.openxmlformats.org/officeDocument/2006/relationships/slide" Target="slides/slide228.xml"/><Relationship Id="rId233" Type="http://schemas.openxmlformats.org/officeDocument/2006/relationships/slide" Target="slides/slide227.xml"/><Relationship Id="rId232" Type="http://schemas.openxmlformats.org/officeDocument/2006/relationships/slide" Target="slides/slide226.xml"/><Relationship Id="rId231" Type="http://schemas.openxmlformats.org/officeDocument/2006/relationships/slide" Target="slides/slide225.xml"/><Relationship Id="rId230" Type="http://schemas.openxmlformats.org/officeDocument/2006/relationships/slide" Target="slides/slide224.xml"/><Relationship Id="rId23" Type="http://schemas.openxmlformats.org/officeDocument/2006/relationships/slide" Target="slides/slide17.xml"/><Relationship Id="rId229" Type="http://schemas.openxmlformats.org/officeDocument/2006/relationships/slide" Target="slides/slide223.xml"/><Relationship Id="rId228" Type="http://schemas.openxmlformats.org/officeDocument/2006/relationships/slide" Target="slides/slide222.xml"/><Relationship Id="rId227" Type="http://schemas.openxmlformats.org/officeDocument/2006/relationships/slide" Target="slides/slide221.xml"/><Relationship Id="rId226" Type="http://schemas.openxmlformats.org/officeDocument/2006/relationships/slide" Target="slides/slide220.xml"/><Relationship Id="rId225" Type="http://schemas.openxmlformats.org/officeDocument/2006/relationships/slide" Target="slides/slide219.xml"/><Relationship Id="rId224" Type="http://schemas.openxmlformats.org/officeDocument/2006/relationships/slide" Target="slides/slide218.xml"/><Relationship Id="rId223" Type="http://schemas.openxmlformats.org/officeDocument/2006/relationships/slide" Target="slides/slide217.xml"/><Relationship Id="rId222" Type="http://schemas.openxmlformats.org/officeDocument/2006/relationships/slide" Target="slides/slide216.xml"/><Relationship Id="rId221" Type="http://schemas.openxmlformats.org/officeDocument/2006/relationships/slide" Target="slides/slide215.xml"/><Relationship Id="rId220" Type="http://schemas.openxmlformats.org/officeDocument/2006/relationships/slide" Target="slides/slide214.xml"/><Relationship Id="rId22" Type="http://schemas.openxmlformats.org/officeDocument/2006/relationships/slide" Target="slides/slide16.xml"/><Relationship Id="rId219" Type="http://schemas.openxmlformats.org/officeDocument/2006/relationships/slide" Target="slides/slide213.xml"/><Relationship Id="rId218" Type="http://schemas.openxmlformats.org/officeDocument/2006/relationships/slide" Target="slides/slide212.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21" Type="http://schemas.openxmlformats.org/officeDocument/2006/relationships/slide" Target="slides/slide15.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 Id="rId20" Type="http://schemas.openxmlformats.org/officeDocument/2006/relationships/slide" Target="slides/slide14.xml"/><Relationship Id="rId2" Type="http://schemas.openxmlformats.org/officeDocument/2006/relationships/theme" Target="theme/theme1.xml"/><Relationship Id="rId199" Type="http://schemas.openxmlformats.org/officeDocument/2006/relationships/slide" Target="slides/slide193.xml"/><Relationship Id="rId198" Type="http://schemas.openxmlformats.org/officeDocument/2006/relationships/slide" Target="slides/slide192.xml"/><Relationship Id="rId197" Type="http://schemas.openxmlformats.org/officeDocument/2006/relationships/slide" Target="slides/slide191.xml"/><Relationship Id="rId196" Type="http://schemas.openxmlformats.org/officeDocument/2006/relationships/slide" Target="slides/slide190.xml"/><Relationship Id="rId195" Type="http://schemas.openxmlformats.org/officeDocument/2006/relationships/slide" Target="slides/slide189.xml"/><Relationship Id="rId194" Type="http://schemas.openxmlformats.org/officeDocument/2006/relationships/slide" Target="slides/slide188.xml"/><Relationship Id="rId193" Type="http://schemas.openxmlformats.org/officeDocument/2006/relationships/slide" Target="slides/slide187.xml"/><Relationship Id="rId192" Type="http://schemas.openxmlformats.org/officeDocument/2006/relationships/slide" Target="slides/slide186.xml"/><Relationship Id="rId191" Type="http://schemas.openxmlformats.org/officeDocument/2006/relationships/slide" Target="slides/slide185.xml"/><Relationship Id="rId190" Type="http://schemas.openxmlformats.org/officeDocument/2006/relationships/slide" Target="slides/slide184.xml"/><Relationship Id="rId19" Type="http://schemas.openxmlformats.org/officeDocument/2006/relationships/slide" Target="slides/slide13.xml"/><Relationship Id="rId189" Type="http://schemas.openxmlformats.org/officeDocument/2006/relationships/slide" Target="slides/slide183.xml"/><Relationship Id="rId188" Type="http://schemas.openxmlformats.org/officeDocument/2006/relationships/slide" Target="slides/slide182.xml"/><Relationship Id="rId187" Type="http://schemas.openxmlformats.org/officeDocument/2006/relationships/slide" Target="slides/slide181.xml"/><Relationship Id="rId186" Type="http://schemas.openxmlformats.org/officeDocument/2006/relationships/slide" Target="slides/slide180.xml"/><Relationship Id="rId185" Type="http://schemas.openxmlformats.org/officeDocument/2006/relationships/slide" Target="slides/slide179.xml"/><Relationship Id="rId184" Type="http://schemas.openxmlformats.org/officeDocument/2006/relationships/slide" Target="slides/slide178.xml"/><Relationship Id="rId183" Type="http://schemas.openxmlformats.org/officeDocument/2006/relationships/slide" Target="slides/slide177.xml"/><Relationship Id="rId182" Type="http://schemas.openxmlformats.org/officeDocument/2006/relationships/slide" Target="slides/slide176.xml"/><Relationship Id="rId181" Type="http://schemas.openxmlformats.org/officeDocument/2006/relationships/slide" Target="slides/slide175.xml"/><Relationship Id="rId180" Type="http://schemas.openxmlformats.org/officeDocument/2006/relationships/slide" Target="slides/slide174.xml"/><Relationship Id="rId18" Type="http://schemas.openxmlformats.org/officeDocument/2006/relationships/slide" Target="slides/slide12.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176" Type="http://schemas.openxmlformats.org/officeDocument/2006/relationships/slide" Target="slides/slide170.xml"/><Relationship Id="rId175" Type="http://schemas.openxmlformats.org/officeDocument/2006/relationships/slide" Target="slides/slide169.xml"/><Relationship Id="rId174" Type="http://schemas.openxmlformats.org/officeDocument/2006/relationships/slide" Target="slides/slide168.xml"/><Relationship Id="rId173" Type="http://schemas.openxmlformats.org/officeDocument/2006/relationships/slide" Target="slides/slide167.xml"/><Relationship Id="rId172" Type="http://schemas.openxmlformats.org/officeDocument/2006/relationships/slide" Target="slides/slide166.xml"/><Relationship Id="rId171" Type="http://schemas.openxmlformats.org/officeDocument/2006/relationships/slide" Target="slides/slide165.xml"/><Relationship Id="rId170" Type="http://schemas.openxmlformats.org/officeDocument/2006/relationships/slide" Target="slides/slide164.xml"/><Relationship Id="rId17" Type="http://schemas.openxmlformats.org/officeDocument/2006/relationships/slide" Target="slides/slide11.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165" Type="http://schemas.openxmlformats.org/officeDocument/2006/relationships/slide" Target="slides/slide159.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1" Type="http://schemas.openxmlformats.org/officeDocument/2006/relationships/slide" Target="slides/slide155.xml"/><Relationship Id="rId160" Type="http://schemas.openxmlformats.org/officeDocument/2006/relationships/slide" Target="slides/slide154.xml"/><Relationship Id="rId16" Type="http://schemas.openxmlformats.org/officeDocument/2006/relationships/slide" Target="slides/slide10.xml"/><Relationship Id="rId159" Type="http://schemas.openxmlformats.org/officeDocument/2006/relationships/slide" Target="slides/slide153.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54" Type="http://schemas.openxmlformats.org/officeDocument/2006/relationships/slide" Target="slides/slide148.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0" Type="http://schemas.openxmlformats.org/officeDocument/2006/relationships/slide" Target="slides/slide144.xml"/><Relationship Id="rId15" Type="http://schemas.openxmlformats.org/officeDocument/2006/relationships/notesMaster" Target="notesMasters/notesMaster1.xml"/><Relationship Id="rId149" Type="http://schemas.openxmlformats.org/officeDocument/2006/relationships/slide" Target="slides/slide143.xml"/><Relationship Id="rId148" Type="http://schemas.openxmlformats.org/officeDocument/2006/relationships/slide" Target="slides/slide142.xml"/><Relationship Id="rId147" Type="http://schemas.openxmlformats.org/officeDocument/2006/relationships/slide" Target="slides/slide141.xml"/><Relationship Id="rId146" Type="http://schemas.openxmlformats.org/officeDocument/2006/relationships/slide" Target="slides/slide140.xml"/><Relationship Id="rId145" Type="http://schemas.openxmlformats.org/officeDocument/2006/relationships/slide" Target="slides/slide139.xml"/><Relationship Id="rId144" Type="http://schemas.openxmlformats.org/officeDocument/2006/relationships/slide" Target="slides/slide138.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14" Type="http://schemas.openxmlformats.org/officeDocument/2006/relationships/slide" Target="slides/slide9.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 Type="http://schemas.openxmlformats.org/officeDocument/2006/relationships/slide" Target="slides/slide8.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121" Type="http://schemas.openxmlformats.org/officeDocument/2006/relationships/slide" Target="slides/slide115.xml"/><Relationship Id="rId120" Type="http://schemas.openxmlformats.org/officeDocument/2006/relationships/slide" Target="slides/slide114.xml"/><Relationship Id="rId12" Type="http://schemas.openxmlformats.org/officeDocument/2006/relationships/slide" Target="slides/slide7.xml"/><Relationship Id="rId119" Type="http://schemas.openxmlformats.org/officeDocument/2006/relationships/slide" Target="slides/slide113.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110" Type="http://schemas.openxmlformats.org/officeDocument/2006/relationships/slide" Target="slides/slide104.xml"/><Relationship Id="rId11" Type="http://schemas.openxmlformats.org/officeDocument/2006/relationships/slide" Target="slides/slide6.xml"/><Relationship Id="rId109" Type="http://schemas.openxmlformats.org/officeDocument/2006/relationships/slide" Target="slides/slide103.xml"/><Relationship Id="rId108" Type="http://schemas.openxmlformats.org/officeDocument/2006/relationships/slide" Target="slides/slide102.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F35EDEF7-1C9B-4C0C-AB77-68F6D9D024A1}"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1.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2.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4.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5.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7.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8.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9.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1.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2.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3.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4.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5.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7.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8.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9.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1.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7.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8.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9.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0.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1.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3.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4.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5.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6.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7.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8.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9.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0.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1.xml"/></Relationships>
</file>

<file path=ppt/notesSlides/_rels/notesSlide1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3.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4.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5.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6.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7.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8.xml"/></Relationships>
</file>

<file path=ppt/notesSlides/_rels/notesSlide1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9.xml"/></Relationships>
</file>

<file path=ppt/notesSlides/_rels/notesSlide1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0.xml"/></Relationships>
</file>

<file path=ppt/notesSlides/_rels/notesSlide1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1.xml"/></Relationships>
</file>

<file path=ppt/notesSlides/_rels/notesSlide1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3.xml"/></Relationships>
</file>

<file path=ppt/notesSlides/_rels/notesSlide1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4.xml"/></Relationships>
</file>

<file path=ppt/notesSlides/_rels/notesSlide1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5.xml"/></Relationships>
</file>

<file path=ppt/notesSlides/_rels/notesSlide1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7.xml"/></Relationships>
</file>

<file path=ppt/notesSlides/_rels/notesSlide1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3.xml"/></Relationships>
</file>

<file path=ppt/notesSlides/_rels/notesSlide1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6.xml"/></Relationships>
</file>

<file path=ppt/notesSlides/_rels/notesSlide1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7.xml"/></Relationships>
</file>

<file path=ppt/notesSlides/_rels/notesSlide1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8.xml"/></Relationships>
</file>

<file path=ppt/notesSlides/_rels/notesSlide1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9.xml"/></Relationships>
</file>

<file path=ppt/notesSlides/_rels/notesSlide1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1.xml"/></Relationships>
</file>

<file path=ppt/notesSlides/_rels/notesSlide2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2.xml"/></Relationships>
</file>

<file path=ppt/notesSlides/_rels/notesSlide2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3.xml"/></Relationships>
</file>

<file path=ppt/notesSlides/_rels/notesSlide2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4.xml"/></Relationships>
</file>

<file path=ppt/notesSlides/_rels/notesSlide2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5.xml"/></Relationships>
</file>

<file path=ppt/notesSlides/_rels/notesSlide2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6.xml"/></Relationships>
</file>

<file path=ppt/notesSlides/_rels/notesSlide2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7.xml"/></Relationships>
</file>

<file path=ppt/notesSlides/_rels/notesSlide2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8.xml"/></Relationships>
</file>

<file path=ppt/notesSlides/_rels/notesSlide2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9.xml"/></Relationships>
</file>

<file path=ppt/notesSlides/_rels/notesSlide2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1.xml"/></Relationships>
</file>

<file path=ppt/notesSlides/_rels/notesSlide2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2.xml"/></Relationships>
</file>

<file path=ppt/notesSlides/_rels/notesSlide2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3.xml"/></Relationships>
</file>

<file path=ppt/notesSlides/_rels/notesSlide2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4.xml"/></Relationships>
</file>

<file path=ppt/notesSlides/_rels/notesSlide2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5.xml"/></Relationships>
</file>

<file path=ppt/notesSlides/_rels/notesSlide2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6.xml"/></Relationships>
</file>

<file path=ppt/notesSlides/_rels/notesSlide2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7.xml"/></Relationships>
</file>

<file path=ppt/notesSlides/_rels/notesSlide2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8.xml"/></Relationships>
</file>

<file path=ppt/notesSlides/_rels/notesSlide2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9.xml"/></Relationships>
</file>

<file path=ppt/notesSlides/_rels/notesSlide2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1.xml"/></Relationships>
</file>

<file path=ppt/notesSlides/_rels/notesSlide2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2.xml"/></Relationships>
</file>

<file path=ppt/notesSlides/_rels/notesSlide2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3.xml"/></Relationships>
</file>

<file path=ppt/notesSlides/_rels/notesSlide2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4.xml"/></Relationships>
</file>

<file path=ppt/notesSlides/_rels/notesSlide2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5.xml"/></Relationships>
</file>

<file path=ppt/notesSlides/_rels/notesSlide2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6.xml"/></Relationships>
</file>

<file path=ppt/notesSlides/_rels/notesSlide2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7.xml"/></Relationships>
</file>

<file path=ppt/notesSlides/_rels/notesSlide2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8.xml"/></Relationships>
</file>

<file path=ppt/notesSlides/_rels/notesSlide2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9.xml"/></Relationships>
</file>

<file path=ppt/notesSlides/_rels/notesSlide2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1.xml"/></Relationships>
</file>

<file path=ppt/notesSlides/_rels/notesSlide2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2.xml"/></Relationships>
</file>

<file path=ppt/notesSlides/_rels/notesSlide2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3.xml"/></Relationships>
</file>

<file path=ppt/notesSlides/_rels/notesSlide2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4.xml"/></Relationships>
</file>

<file path=ppt/notesSlides/_rels/notesSlide2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5.xml"/></Relationships>
</file>

<file path=ppt/notesSlides/_rels/notesSlide2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6.xml"/></Relationships>
</file>

<file path=ppt/notesSlides/_rels/notesSlide2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7.xml"/></Relationships>
</file>

<file path=ppt/notesSlides/_rels/notesSlide2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8.xml"/></Relationships>
</file>

<file path=ppt/notesSlides/_rels/notesSlide2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9.xml"/></Relationships>
</file>

<file path=ppt/notesSlides/_rels/notesSlide2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1.xml"/></Relationships>
</file>

<file path=ppt/notesSlides/_rels/notesSlide2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2.xml"/></Relationships>
</file>

<file path=ppt/notesSlides/_rels/notesSlide2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3.xml"/></Relationships>
</file>

<file path=ppt/notesSlides/_rels/notesSlide2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4.xml"/></Relationships>
</file>

<file path=ppt/notesSlides/_rels/notesSlide2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8.xml"/></Relationships>
</file>

<file path=ppt/notesSlides/_rels/notesSlide2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3.xml"/></Relationships>
</file>

<file path=ppt/notesSlides/_rels/notesSlide2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8.xml"/></Relationships>
</file>

<file path=ppt/notesSlides/_rels/notesSlide2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9.xml"/></Relationships>
</file>

<file path=ppt/notesSlides/_rels/notesSlide2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2.xml"/></Relationships>
</file>

<file path=ppt/notesSlides/_rels/notesSlide2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4.xml"/></Relationships>
</file>

<file path=ppt/notesSlides/_rels/notesSlide2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5.xml"/></Relationships>
</file>

<file path=ppt/notesSlides/_rels/notesSlide2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6.xml"/></Relationships>
</file>

<file path=ppt/notesSlides/_rels/notesSlide2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7.xml"/></Relationships>
</file>

<file path=ppt/notesSlides/_rels/notesSlide2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8.xml"/></Relationships>
</file>

<file path=ppt/notesSlides/_rels/notesSlide255.xml.rels><?xml version="1.0" encoding="UTF-8" standalone="yes"?>
<Relationships xmlns="http://schemas.openxmlformats.org/package/2006/relationships"><Relationship Id="rId3" Type="http://schemas.openxmlformats.org/officeDocument/2006/relationships/hyperlink" Target="https://www.quora.com/What-is-the-difference-between-cache-consistency-and-cache-coherence" TargetMode="External"/><Relationship Id="rId2" Type="http://schemas.openxmlformats.org/officeDocument/2006/relationships/notesMaster" Target="../notesMasters/notesMaster1.xml"/><Relationship Id="rId1" Type="http://schemas.openxmlformats.org/officeDocument/2006/relationships/slide" Target="../slides/slide409.xml"/></Relationships>
</file>

<file path=ppt/notesSlides/_rels/notesSlide2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0.xml"/></Relationships>
</file>

<file path=ppt/notesSlides/_rels/notesSlide2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1.xml"/></Relationships>
</file>

<file path=ppt/notesSlides/_rels/notesSlide2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2.xml"/></Relationships>
</file>

<file path=ppt/notesSlides/_rels/notesSlide2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6.xml"/></Relationships>
</file>

<file path=ppt/notesSlides/_rels/notesSlide2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7.xml"/></Relationships>
</file>

<file path=ppt/notesSlides/_rels/notesSlide2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8.xml"/></Relationships>
</file>

<file path=ppt/notesSlides/_rels/notesSlide2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9.xml"/></Relationships>
</file>

<file path=ppt/notesSlides/_rels/notesSlide2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0.xml"/></Relationships>
</file>

<file path=ppt/notesSlides/_rels/notesSlide2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1.xml"/></Relationships>
</file>

<file path=ppt/notesSlides/_rels/notesSlide2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8.xml"/></Relationships>
</file>

<file path=ppt/notesSlides/_rels/notesSlide2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9.xml"/></Relationships>
</file>

<file path=ppt/notesSlides/_rels/notesSlide2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0.xml"/></Relationships>
</file>

<file path=ppt/notesSlides/_rels/notesSlide2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2.xml"/></Relationships>
</file>

<file path=ppt/notesSlides/_rels/notesSlide2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3.xml"/></Relationships>
</file>

<file path=ppt/notesSlides/_rels/notesSlide2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5.xml"/></Relationships>
</file>

<file path=ppt/notesSlides/_rels/notesSlide2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6.xml"/></Relationships>
</file>

<file path=ppt/notesSlides/_rels/notesSlide2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7.xml"/></Relationships>
</file>

<file path=ppt/notesSlides/_rels/notesSlide2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8.xml"/></Relationships>
</file>

<file path=ppt/notesSlides/_rels/notesSlide2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9.xml"/></Relationships>
</file>

<file path=ppt/notesSlides/_rels/notesSlide2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0.xml"/></Relationships>
</file>

<file path=ppt/notesSlides/_rels/notesSlide2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1.xml"/></Relationships>
</file>

<file path=ppt/notesSlides/_rels/notesSlide2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3.xml"/></Relationships>
</file>

<file path=ppt/notesSlides/_rels/notesSlide2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4.xml"/></Relationships>
</file>

<file path=ppt/notesSlides/_rels/notesSlide2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5.xml"/></Relationships>
</file>

<file path=ppt/notesSlides/_rels/notesSlide2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6.xml"/></Relationships>
</file>

<file path=ppt/notesSlides/_rels/notesSlide2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7.xml"/></Relationships>
</file>

<file path=ppt/notesSlides/_rels/notesSlide2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0.xml"/></Relationships>
</file>

<file path=ppt/notesSlides/_rels/notesSlide2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1.xml"/></Relationships>
</file>

<file path=ppt/notesSlides/_rels/notesSlide2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6.xml"/></Relationships>
</file>

<file path=ppt/notesSlides/_rels/notesSlide2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7.xml"/></Relationships>
</file>

<file path=ppt/notesSlides/_rels/notesSlide2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0.xml"/></Relationships>
</file>

<file path=ppt/notesSlides/_rels/notesSlide2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1.xml"/></Relationships>
</file>

<file path=ppt/notesSlides/_rels/notesSlide2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2.xml"/></Relationships>
</file>

<file path=ppt/notesSlides/_rels/notesSlide2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3.xml"/></Relationships>
</file>

<file path=ppt/notesSlides/_rels/notesSlide2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4.xml"/></Relationships>
</file>

<file path=ppt/notesSlides/_rels/notesSlide2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5.xml"/></Relationships>
</file>

<file path=ppt/notesSlides/_rels/notesSlide2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6.xml"/></Relationships>
</file>

<file path=ppt/notesSlides/_rels/notesSlide2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7.xml"/></Relationships>
</file>

<file path=ppt/notesSlides/_rels/notesSlide2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8.xml"/></Relationships>
</file>

<file path=ppt/notesSlides/_rels/notesSlide2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2.xml"/></Relationships>
</file>

<file path=ppt/notesSlides/_rels/notesSlide3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3.xml"/></Relationships>
</file>

<file path=ppt/notesSlides/_rels/notesSlide3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4.xml"/></Relationships>
</file>

<file path=ppt/notesSlides/_rels/notesSlide3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5.xml"/></Relationships>
</file>

<file path=ppt/notesSlides/_rels/notesSlide3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7.xml"/></Relationships>
</file>

<file path=ppt/notesSlides/_rels/notesSlide3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8.xml"/></Relationships>
</file>

<file path=ppt/notesSlides/_rels/notesSlide3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9.xml"/></Relationships>
</file>

<file path=ppt/notesSlides/_rels/notesSlide3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0.xml"/></Relationships>
</file>

<file path=ppt/notesSlides/_rels/notesSlide3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1.xml"/></Relationships>
</file>

<file path=ppt/notesSlides/_rels/notesSlide3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5.xml"/></Relationships>
</file>

<file path=ppt/notesSlides/_rels/notesSlide3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8.xml"/></Relationships>
</file>

<file path=ppt/notesSlides/_rels/notesSlide3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9.xml"/></Relationships>
</file>

<file path=ppt/notesSlides/_rels/notesSlide3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0.xml"/></Relationships>
</file>

<file path=ppt/notesSlides/_rels/notesSlide3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1.xml"/></Relationships>
</file>

<file path=ppt/notesSlides/_rels/notesSlide3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2.xml"/></Relationships>
</file>

<file path=ppt/notesSlides/_rels/notesSlide3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3.xml"/></Relationships>
</file>

<file path=ppt/notesSlides/_rels/notesSlide3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4.xml"/></Relationships>
</file>

<file path=ppt/notesSlides/_rels/notesSlide3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5.xml"/></Relationships>
</file>

<file path=ppt/notesSlides/_rels/notesSlide3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3.xml"/></Relationships>
</file>

<file path=ppt/notesSlides/_rels/notesSlide3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4.xml"/></Relationships>
</file>

<file path=ppt/notesSlides/_rels/notesSlide3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5.xml"/></Relationships>
</file>

<file path=ppt/notesSlides/_rels/notesSlide3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624BE6-65B3-944C-8D3C-360C85BF1C3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18" name="Rectangle 2"/>
          <p:cNvSpPr>
            <a:spLocks noGrp="1" noRot="1" noChangeAspect="1" noChangeArrowheads="1" noTextEdit="1"/>
          </p:cNvSpPr>
          <p:nvPr>
            <p:ph type="sldImg"/>
          </p:nvPr>
        </p:nvSpPr>
        <p:spPr/>
      </p:sp>
      <p:sp>
        <p:nvSpPr>
          <p:cNvPr id="348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Amdahl’s law defines speedup</a:t>
            </a:r>
            <a:endParaRPr lang="en-US" altLang="zh-CN">
              <a:latin typeface="Arial" panose="020B0604020202020204" pitchFamily="34" charset="0"/>
            </a:endParaRP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(A fundamental law, called Amdahl’s Law, can be used to quantify this principle. </a:t>
            </a:r>
            <a:r>
              <a:rPr lang="en-US" altLang="en-US">
                <a:latin typeface="Arial" panose="020B0604020202020204" pitchFamily="34" charset="0"/>
              </a:rPr>
              <a:t>Amdahl’s Law states that the perfor- mance improvement to be gained from using some faster mode of execution is limited by the fraction of the time the faster mode can be used </a:t>
            </a:r>
            <a:r>
              <a:rPr lang="en-US" altLang="zh-CN">
                <a:latin typeface="Arial" panose="020B0604020202020204" pitchFamily="34" charset="0"/>
              </a:rPr>
              <a:t>)</a:t>
            </a:r>
            <a:endParaRPr lang="en-US"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Suppose we have a 96-core future generation processor, but on average only 54 cores can be busy. Suppose that 90% of the time, we can use all available cores; 9% of the time, we can use 50 cores; and 1% of the time is strictly serial. How much speedup might we expect? Assume that cores can be turned off when not in use and draw no power and assume that the use of a different number of cores is distributed so that we need to worry only about average power consumption. How would the  multicore speedup compare to the 24-processor count version that can use all its processor 99% of the time?</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150BADD-BC9B-6F42-8B13-164B65DB1E1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 simple statically scheduled pipeline fetches an instruction and issues it, unless there is a data dependence between an instruction already in the pipeline and the fetched instruction that cannot be hidden with bypassing or forwarding. (Forward-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logic reduces the effective pipeline latency so that the certain dependences do not result in hazards.) If there is a data dependence that cannot be hidden, then the hazard detection hardware stalls the pipeline starting with the instruction that uses the result. No new instructions are fetched or issued until the dependence is cleared.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A major limitation of simple pipelining techniques is that they use in-order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issue and execution: instructions are issued in program order, and if an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is stalled in the pipeline, no later instructions can proceed. Thus, if there is a dependence between two closely spaced instructions in the pipeline, it will lead to a hazard, and a stall will result. If there are multiple functional units, these units could lie idle. If instruction j depends on a long-running instruction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currently in execution in the pipeline, then all instructions after j must be stalled until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is finished and j can execute. For example, consider this code: </a:t>
            </a:r>
            <a:endParaRPr lang="en-US" dirty="0"/>
          </a:p>
          <a:p>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f0,f2,f4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f10,f0,f8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f12,f8,f14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instruction cannot execute because the dependence of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on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causes the pipeline to stall; yet,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is not data-dependent on any- thing in the pipeline. This hazard creates a performance limitation that can be </a:t>
            </a:r>
            <a:r>
              <a:rPr lang="en-US" sz="1200" kern="1200" dirty="0" err="1">
                <a:solidFill>
                  <a:schemeClr val="tx1"/>
                </a:solidFill>
                <a:effectLst/>
                <a:latin typeface="Arial" panose="020B0604020202020204" pitchFamily="34" charset="0"/>
                <a:ea typeface="宋体" panose="02010600030101010101" pitchFamily="2" charset="-122"/>
                <a:cs typeface="+mn-cs"/>
              </a:rPr>
              <a:t>elim</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inated</a:t>
            </a:r>
            <a:r>
              <a:rPr lang="en-US" sz="1200" kern="1200" dirty="0">
                <a:solidFill>
                  <a:schemeClr val="tx1"/>
                </a:solidFill>
                <a:effectLst/>
                <a:latin typeface="Arial" panose="020B0604020202020204" pitchFamily="34" charset="0"/>
                <a:ea typeface="宋体" panose="02010600030101010101" pitchFamily="2" charset="-122"/>
                <a:cs typeface="+mn-cs"/>
              </a:rPr>
              <a:t> by not requiring instructions to execute in program order.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 simple statically scheduled pipeline fetches an instruction and issues it, unless there is a data dependence between an instruction already in the pipeline and the fetched instruction that cannot be hidden with bypassing or forwarding. (Forward-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logic reduces the effective pipeline latency so that the certain dependences do not result in hazards.) If there is a data dependence that cannot be hidden, then the hazard detection hardware stalls the pipeline starting with the instruction that uses the result. No new instructions are fetched or issued until the dependence is cleared.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A major limitation of simple pipelining techniques is that they use in-order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issue and execution: instructions are issued in program order, and if an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is stalled in the pipeline, no later instructions can proceed. Thus, if there is a dependence between two closely spaced instructions in the pipeline, it will lead to a hazard, and a stall will result. If there are multiple functional units, these units could lie idle. If instruction j depends on a long-running instruction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currently in execution in the pipeline, then all instructions after j must be stalled until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is finished and j can execute. For example, consider this code: </a:t>
            </a:r>
            <a:endParaRPr lang="en-US" dirty="0"/>
          </a:p>
          <a:p>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f0,f2,f4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f10,f0,f8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f12,f8,f14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instruction cannot execute because the dependence of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on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causes the pipeline to stall; yet,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is not data-dependent on any- thing in the pipeline. This hazard creates a performance limitation that can be </a:t>
            </a:r>
            <a:r>
              <a:rPr lang="en-US" sz="1200" kern="1200" dirty="0" err="1">
                <a:solidFill>
                  <a:schemeClr val="tx1"/>
                </a:solidFill>
                <a:effectLst/>
                <a:latin typeface="Arial" panose="020B0604020202020204" pitchFamily="34" charset="0"/>
                <a:ea typeface="宋体" panose="02010600030101010101" pitchFamily="2" charset="-122"/>
                <a:cs typeface="+mn-cs"/>
              </a:rPr>
              <a:t>elim</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inated</a:t>
            </a:r>
            <a:r>
              <a:rPr lang="en-US" sz="1200" kern="1200" dirty="0">
                <a:solidFill>
                  <a:schemeClr val="tx1"/>
                </a:solidFill>
                <a:effectLst/>
                <a:latin typeface="Arial" panose="020B0604020202020204" pitchFamily="34" charset="0"/>
                <a:ea typeface="宋体" panose="02010600030101010101" pitchFamily="2" charset="-122"/>
                <a:cs typeface="+mn-cs"/>
              </a:rPr>
              <a:t> by not requiring instructions to execute in program order.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In this section, we explore dynamic scheduling, a technique by which the hard- ware reorders the instruction execution to reduce the stalls while maintaining data flow and exception behavior.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Dynamic scheduling offers several advantages. First, it allows code that was compiled with one pipeline in mind to run efficiently on a different pipeline, eliminating the need to have multiple binaries and recompile for a different microarchitecture. In today’s computing environment, where much of the software is from third parties and distributed in binary form, this advantage is sig- </a:t>
            </a:r>
            <a:r>
              <a:rPr lang="en-US" sz="1200" kern="1200" dirty="0" err="1">
                <a:solidFill>
                  <a:schemeClr val="tx1"/>
                </a:solidFill>
                <a:effectLst/>
                <a:latin typeface="Arial" panose="020B0604020202020204" pitchFamily="34" charset="0"/>
                <a:ea typeface="宋体" panose="02010600030101010101" pitchFamily="2" charset="-122"/>
                <a:cs typeface="+mn-cs"/>
              </a:rPr>
              <a:t>nificant</a:t>
            </a:r>
            <a:r>
              <a:rPr lang="en-US" sz="1200" kern="1200" dirty="0">
                <a:solidFill>
                  <a:schemeClr val="tx1"/>
                </a:solidFill>
                <a:effectLst/>
                <a:latin typeface="Arial" panose="020B0604020202020204" pitchFamily="34" charset="0"/>
                <a:ea typeface="宋体" panose="02010600030101010101" pitchFamily="2" charset="-122"/>
                <a:cs typeface="+mn-cs"/>
              </a:rPr>
              <a:t>. Second, it enables handling some cases when dependences are unknown at compile time; for example, they may involve a memory reference or a data- dependent branch, or they may result from a modern programming environment that uses dynamic linking or dispatching. Third, and perhaps most importantly, it allows the processor to tolerate unpredictable delays, such as cache misses, by executing other code while waiting for the miss to resolve.</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Slide Image Placeholder 1"/>
          <p:cNvSpPr>
            <a:spLocks noGrp="1" noRot="1" noChangeAspect="1" noChangeArrowheads="1" noTextEdit="1"/>
          </p:cNvSpPr>
          <p:nvPr>
            <p:ph type="sldImg"/>
          </p:nvPr>
        </p:nvSpPr>
        <p:spPr/>
      </p:sp>
      <p:sp>
        <p:nvSpPr>
          <p:cNvPr id="18637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when the next instruction to execute is stalled, other instructions can be issued and executed if they do not depend on any active or stalled instruction. </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8637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712872D-A77C-794D-AD75-FB9B7A483D9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Image Placeholder 1"/>
          <p:cNvSpPr>
            <a:spLocks noGrp="1" noRot="1" noChangeAspect="1" noChangeArrowheads="1" noTextEdit="1"/>
          </p:cNvSpPr>
          <p:nvPr>
            <p:ph type="sldImg"/>
          </p:nvPr>
        </p:nvSpPr>
        <p:spPr/>
      </p:sp>
      <p:sp>
        <p:nvSpPr>
          <p:cNvPr id="18739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dirty="0">
                <a:latin typeface="Arial" panose="020B0604020202020204" pitchFamily="34" charset="0"/>
              </a:rPr>
              <a:t>Scoreboard-</a:t>
            </a:r>
            <a:r>
              <a:rPr lang="en-US" altLang="en-US" i="1" dirty="0" err="1">
                <a:latin typeface="Arial" panose="020B0604020202020204" pitchFamily="34" charset="0"/>
              </a:rPr>
              <a:t>ing</a:t>
            </a:r>
            <a:r>
              <a:rPr lang="en-US" altLang="en-US" i="1" dirty="0">
                <a:latin typeface="Arial" panose="020B0604020202020204" pitchFamily="34" charset="0"/>
              </a:rPr>
              <a:t> </a:t>
            </a:r>
            <a:r>
              <a:rPr lang="en-US" altLang="en-US" dirty="0">
                <a:latin typeface="Arial" panose="020B0604020202020204" pitchFamily="34" charset="0"/>
              </a:rPr>
              <a:t>is a technique for allowing instructions to execute out of order when there are sufficient resources and no data dependences; it is named after the CDC 6600 scoreboard, which developed this capability. </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8739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3647252-26FF-7942-84DA-89C5C443133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Rj, Rk: how to set if Not Ready?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5th edition, C.7</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MUL.D depends on L.D for F2, so upon L.D completes preparing F2, MUL.D is yet to read it, so its Read Operands stantus is not ready</a:t>
            </a:r>
            <a:endParaRPr lang="en-US" altLang="en-US" dirty="0">
              <a:latin typeface="Arial" panose="020B0604020202020204" pitchFamily="34" charset="0"/>
            </a:endParaRP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Components of the scoreboard. Each instruction that has issued or is pending issue has an entry in the instruction status table.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instruction status table says that: (1) the first L.D has completed and written its result, and (2) the second L.D has completed execution but has not yet written its result. The MUL.D, SUB.D, and DIV.D have all issued but are stalled, waiting for their operands.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ADD.D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is stalled because of a structural hazard; it will clear when the SUB.D completes. If an entry in one of these score- board tables is not being used, it is left blank. For example, the </a:t>
            </a:r>
            <a:r>
              <a:rPr lang="en-US" sz="1200" kern="1200" dirty="0" err="1">
                <a:solidFill>
                  <a:schemeClr val="tx1"/>
                </a:solidFill>
                <a:effectLst/>
                <a:latin typeface="Arial" panose="020B0604020202020204" pitchFamily="34" charset="0"/>
                <a:ea typeface="宋体" panose="02010600030101010101" pitchFamily="2" charset="-122"/>
                <a:cs typeface="+mn-cs"/>
              </a:rPr>
              <a:t>Rk</a:t>
            </a:r>
            <a:r>
              <a:rPr lang="en-US" sz="1200" kern="1200" dirty="0">
                <a:solidFill>
                  <a:schemeClr val="tx1"/>
                </a:solidFill>
                <a:effectLst/>
                <a:latin typeface="Arial" panose="020B0604020202020204" pitchFamily="34" charset="0"/>
                <a:ea typeface="宋体" panose="02010600030101010101" pitchFamily="2" charset="-122"/>
                <a:cs typeface="+mn-cs"/>
              </a:rPr>
              <a:t> field is not used on a load and the Mult2 unit is unused, hence their fields have no meaning. Also, once an operand has been read, the </a:t>
            </a:r>
            <a:r>
              <a:rPr lang="en-US" sz="1200" kern="1200" dirty="0" err="1">
                <a:solidFill>
                  <a:schemeClr val="tx1"/>
                </a:solidFill>
                <a:effectLst/>
                <a:latin typeface="Arial" panose="020B0604020202020204" pitchFamily="34" charset="0"/>
                <a:ea typeface="宋体" panose="02010600030101010101" pitchFamily="2" charset="-122"/>
                <a:cs typeface="+mn-cs"/>
              </a:rPr>
              <a:t>Rj</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Rk</a:t>
            </a:r>
            <a:r>
              <a:rPr lang="en-US" sz="1200" kern="1200" dirty="0">
                <a:solidFill>
                  <a:schemeClr val="tx1"/>
                </a:solidFill>
                <a:effectLst/>
                <a:latin typeface="Arial" panose="020B0604020202020204" pitchFamily="34" charset="0"/>
                <a:ea typeface="宋体" panose="02010600030101010101" pitchFamily="2" charset="-122"/>
                <a:cs typeface="+mn-cs"/>
              </a:rPr>
              <a:t> fields are set to No. Figure C.58 shows why this last step is crucial. </a:t>
            </a:r>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5th edition, C.7</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MUL.D depends on L.D for F2, so upon L.D completes preparing F2, MUL.D is yet to read it, so its Read Operands stantus is not ready</a:t>
            </a:r>
            <a:endParaRPr lang="en-US" altLang="en-US" dirty="0">
              <a:latin typeface="Arial" panose="020B0604020202020204" pitchFamily="34" charset="0"/>
            </a:endParaRP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Components of the scoreboard. Each instruction that has issued or is pending issue has an entry in the instruction status table. There is one entry in the functional unit status table for each functional unit. Once an instruction issues, the record of its operands is kept in the functional unit status table. Finally, the register result table indicates which unit will produce each pending result; the number of entries is equal to the number of registers. The instruction status table says that: (1) the first L.D has completed and written its result, and (2) the second L.D has completed execution but has not yet written its result. The MUL.D, SUB.D, and DIV.D have all issued but are stalled, waiting for their operands.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Slide Image Placeholder 1"/>
          <p:cNvSpPr>
            <a:spLocks noGrp="1" noRot="1" noChangeAspect="1" noChangeArrowheads="1" noTextEdit="1"/>
          </p:cNvSpPr>
          <p:nvPr>
            <p:ph type="sldImg"/>
          </p:nvPr>
        </p:nvSpPr>
        <p:spPr/>
      </p:sp>
      <p:sp>
        <p:nvSpPr>
          <p:cNvPr id="18944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I</a:t>
            </a:r>
            <a:r>
              <a:rPr lang="en-US" altLang="en-US" dirty="0">
                <a:latin typeface="Arial" panose="020B0604020202020204" pitchFamily="34" charset="0"/>
              </a:rPr>
              <a:t>ndicate the state of the functional unit</a:t>
            </a:r>
            <a:endParaRPr lang="en-US" altLang="en-US" dirty="0">
              <a:latin typeface="Arial" panose="020B0604020202020204" pitchFamily="34" charset="0"/>
            </a:endParaRPr>
          </a:p>
          <a:p>
            <a:r>
              <a:rPr lang="en-US" altLang="en-US" dirty="0">
                <a:latin typeface="Arial" panose="020B0604020202020204" pitchFamily="34" charset="0"/>
              </a:rPr>
              <a:t>N</a:t>
            </a:r>
            <a:r>
              <a:rPr lang="en-US" altLang="en-US" dirty="0">
                <a:latin typeface="Arial" panose="020B0604020202020204" pitchFamily="34" charset="0"/>
              </a:rPr>
              <a:t>ine fields per functional unit (FU)</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Busy—Indicates whether the unit is busy or not. </a:t>
            </a:r>
            <a:endParaRPr lang="en-US" altLang="en-US" dirty="0">
              <a:latin typeface="Arial" panose="020B0604020202020204" pitchFamily="34" charset="0"/>
            </a:endParaRPr>
          </a:p>
          <a:p>
            <a:r>
              <a:rPr lang="en-US" altLang="en-US" dirty="0">
                <a:latin typeface="Arial" panose="020B0604020202020204" pitchFamily="34" charset="0"/>
              </a:rPr>
              <a:t>Op — Operation to perform in the unit (e.g., add or subtract). </a:t>
            </a:r>
            <a:endParaRPr lang="en-US" altLang="en-US" dirty="0">
              <a:latin typeface="Arial" panose="020B0604020202020204" pitchFamily="34" charset="0"/>
            </a:endParaRPr>
          </a:p>
          <a:p>
            <a:r>
              <a:rPr lang="en-US" altLang="en-US" dirty="0">
                <a:latin typeface="Arial" panose="020B0604020202020204" pitchFamily="34" charset="0"/>
              </a:rPr>
              <a:t>Fi—Destination register. </a:t>
            </a:r>
            <a:endParaRPr lang="en-US" altLang="en-US" dirty="0">
              <a:latin typeface="Arial" panose="020B0604020202020204" pitchFamily="34" charset="0"/>
            </a:endParaRPr>
          </a:p>
          <a:p>
            <a:r>
              <a:rPr lang="en-US" altLang="en-US" dirty="0">
                <a:latin typeface="Arial" panose="020B0604020202020204" pitchFamily="34" charset="0"/>
              </a:rPr>
              <a:t>Fj, </a:t>
            </a:r>
            <a:r>
              <a:rPr lang="en-US" altLang="en-US" dirty="0" err="1">
                <a:latin typeface="Arial" panose="020B0604020202020204" pitchFamily="34" charset="0"/>
              </a:rPr>
              <a:t>Fk</a:t>
            </a:r>
            <a:r>
              <a:rPr lang="en-US" altLang="en-US" dirty="0">
                <a:latin typeface="Arial" panose="020B0604020202020204" pitchFamily="34" charset="0"/>
              </a:rPr>
              <a:t>—Source-register numbers. </a:t>
            </a:r>
            <a:endParaRPr lang="en-US" altLang="en-US" dirty="0">
              <a:latin typeface="Arial" panose="020B0604020202020204" pitchFamily="34" charset="0"/>
            </a:endParaRPr>
          </a:p>
          <a:p>
            <a:r>
              <a:rPr lang="en-US" altLang="en-US" dirty="0" err="1">
                <a:latin typeface="Arial" panose="020B0604020202020204" pitchFamily="34" charset="0"/>
              </a:rPr>
              <a:t>Qj</a:t>
            </a:r>
            <a:r>
              <a:rPr lang="en-US" altLang="en-US" dirty="0">
                <a:latin typeface="Arial" panose="020B0604020202020204" pitchFamily="34" charset="0"/>
              </a:rPr>
              <a:t>, </a:t>
            </a:r>
            <a:r>
              <a:rPr lang="en-US" altLang="en-US" dirty="0" err="1">
                <a:latin typeface="Arial" panose="020B0604020202020204" pitchFamily="34" charset="0"/>
              </a:rPr>
              <a:t>Qk</a:t>
            </a:r>
            <a:r>
              <a:rPr lang="en-US" altLang="en-US" dirty="0">
                <a:latin typeface="Arial" panose="020B0604020202020204" pitchFamily="34" charset="0"/>
              </a:rPr>
              <a:t>—Functional units producing source registers Fj, </a:t>
            </a:r>
            <a:r>
              <a:rPr lang="en-US" altLang="en-US" dirty="0" err="1">
                <a:latin typeface="Arial" panose="020B0604020202020204" pitchFamily="34" charset="0"/>
              </a:rPr>
              <a:t>Fk</a:t>
            </a:r>
            <a:r>
              <a:rPr lang="en-US" altLang="en-US" dirty="0">
                <a:latin typeface="Arial" panose="020B0604020202020204" pitchFamily="34" charset="0"/>
              </a:rPr>
              <a:t>. </a:t>
            </a:r>
            <a:endParaRPr lang="en-US" altLang="en-US" dirty="0">
              <a:latin typeface="Arial" panose="020B0604020202020204" pitchFamily="34" charset="0"/>
            </a:endParaRPr>
          </a:p>
          <a:p>
            <a:r>
              <a:rPr lang="en-US" altLang="en-US" dirty="0" err="1">
                <a:latin typeface="Arial" panose="020B0604020202020204" pitchFamily="34" charset="0"/>
              </a:rPr>
              <a:t>Rj</a:t>
            </a:r>
            <a:r>
              <a:rPr lang="en-US" altLang="en-US" dirty="0">
                <a:latin typeface="Arial" panose="020B0604020202020204" pitchFamily="34" charset="0"/>
              </a:rPr>
              <a:t>, </a:t>
            </a:r>
            <a:r>
              <a:rPr lang="en-US" altLang="en-US" dirty="0" err="1">
                <a:latin typeface="Arial" panose="020B0604020202020204" pitchFamily="34" charset="0"/>
              </a:rPr>
              <a:t>Rk</a:t>
            </a:r>
            <a:r>
              <a:rPr lang="en-US" altLang="en-US" dirty="0">
                <a:latin typeface="Arial" panose="020B0604020202020204" pitchFamily="34" charset="0"/>
              </a:rPr>
              <a:t>—Flags indicating when Fj, </a:t>
            </a:r>
            <a:r>
              <a:rPr lang="en-US" altLang="en-US" dirty="0" err="1">
                <a:latin typeface="Arial" panose="020B0604020202020204" pitchFamily="34" charset="0"/>
              </a:rPr>
              <a:t>Fk</a:t>
            </a:r>
            <a:r>
              <a:rPr lang="en-US" altLang="en-US" dirty="0">
                <a:latin typeface="Arial" panose="020B0604020202020204" pitchFamily="34" charset="0"/>
              </a:rPr>
              <a:t> are ready and not yet read. Set to No after operands are read.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sz="1200" kern="1200" dirty="0">
                <a:solidFill>
                  <a:schemeClr val="tx1"/>
                </a:solidFill>
                <a:effectLst/>
                <a:latin typeface="Arial" panose="020B0604020202020204" pitchFamily="34" charset="0"/>
                <a:ea typeface="宋体" panose="02010600030101010101" pitchFamily="2" charset="-122"/>
                <a:cs typeface="+mn-cs"/>
              </a:rPr>
              <a:t>There is one entry in the functional unit status table for each functional unit. Once an instruction issues, the record of its operands is kept in the functional unit status table.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sz="1200" kern="1200" dirty="0">
                <a:solidFill>
                  <a:schemeClr val="tx1"/>
                </a:solidFill>
                <a:effectLst/>
                <a:latin typeface="Arial" panose="020B0604020202020204" pitchFamily="34" charset="0"/>
                <a:ea typeface="宋体" panose="02010600030101010101" pitchFamily="2" charset="-122"/>
                <a:cs typeface="+mn-cs"/>
              </a:rPr>
              <a:t>The functional unit status says that the first multiply unit is waiting for the integer unit, the add unit is waiting for the integer unit, and the divide unit is waiting for the first multiply unit. </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8944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155DBC0-7A8E-9D4C-BE4B-3DDA8D1404B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幻灯片图像占位符 1"/>
          <p:cNvSpPr>
            <a:spLocks noGrp="1" noRot="1" noChangeAspect="1" noChangeArrowheads="1" noTextEdit="1"/>
          </p:cNvSpPr>
          <p:nvPr>
            <p:ph type="sldImg"/>
          </p:nvPr>
        </p:nvSpPr>
        <p:spPr/>
      </p:sp>
      <p:sp>
        <p:nvSpPr>
          <p:cNvPr id="24576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There are three block placement strategies:</a:t>
            </a:r>
            <a:endParaRPr lang="en-US" altLang="zh-CN">
              <a:latin typeface="Arial" panose="020B0604020202020204" pitchFamily="34" charset="0"/>
            </a:endParaRPr>
          </a:p>
          <a:p>
            <a:pPr eaLnBrk="1" hangingPunct="1"/>
            <a:r>
              <a:rPr lang="en-US" altLang="zh-CN">
                <a:latin typeface="Arial" panose="020B0604020202020204" pitchFamily="34" charset="0"/>
              </a:rPr>
              <a:t>The first one is direct mapped, which allows a block to be placed in only one place;</a:t>
            </a:r>
            <a:endParaRPr lang="en-US" altLang="zh-CN">
              <a:latin typeface="Arial" panose="020B0604020202020204" pitchFamily="34" charset="0"/>
            </a:endParaRPr>
          </a:p>
          <a:p>
            <a:pPr eaLnBrk="1" hangingPunct="1"/>
            <a:r>
              <a:rPr lang="en-US" altLang="zh-CN">
                <a:latin typeface="Arial" panose="020B0604020202020204" pitchFamily="34" charset="0"/>
              </a:rPr>
              <a:t>The second one is fully associative, it allows a block to be placed everywhere in cache as long as the place is empty.</a:t>
            </a:r>
            <a:endParaRPr lang="en-US" altLang="zh-CN">
              <a:latin typeface="Arial" panose="020B0604020202020204" pitchFamily="34" charset="0"/>
            </a:endParaRPr>
          </a:p>
          <a:p>
            <a:pPr eaLnBrk="1" hangingPunct="1"/>
            <a:r>
              <a:rPr lang="en-US" altLang="zh-CN">
                <a:latin typeface="Arial" panose="020B0604020202020204" pitchFamily="34" charset="0"/>
              </a:rPr>
              <a:t>Both direct mapped and fully associative are extreme cases with their own pros and cons:</a:t>
            </a:r>
            <a:endParaRPr lang="en-US" altLang="zh-CN">
              <a:latin typeface="Arial" panose="020B0604020202020204" pitchFamily="34" charset="0"/>
            </a:endParaRPr>
          </a:p>
        </p:txBody>
      </p:sp>
      <p:sp>
        <p:nvSpPr>
          <p:cNvPr id="24576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391E648-6422-954E-99A8-B63D78B9916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Finally, the register result table indicates which unit will produce each pending result; the number of entries is equal to the number of registers.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Slide Image Placeholder 1"/>
          <p:cNvSpPr>
            <a:spLocks noGrp="1" noRot="1" noChangeAspect="1" noChangeArrowheads="1" noTextEdit="1"/>
          </p:cNvSpPr>
          <p:nvPr>
            <p:ph type="sldImg"/>
          </p:nvPr>
        </p:nvSpPr>
        <p:spPr/>
      </p:sp>
      <p:sp>
        <p:nvSpPr>
          <p:cNvPr id="19046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SUB.D</a:t>
            </a:r>
            <a:r>
              <a:rPr lang="zh-CN" altLang="en-US" dirty="0">
                <a:latin typeface="Arial" panose="020B0604020202020204" pitchFamily="34" charset="0"/>
              </a:rPr>
              <a:t> </a:t>
            </a:r>
            <a:r>
              <a:rPr lang="en-US" altLang="zh-CN" dirty="0">
                <a:latin typeface="Arial" panose="020B0604020202020204" pitchFamily="34" charset="0"/>
              </a:rPr>
              <a:t>has also completed to release the Adder functional unit for ADD.D to use.</a:t>
            </a:r>
            <a:endParaRPr lang="en-US" altLang="zh-CN"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The ADD.D has read its operands and is in execution, although it was forced to wait until the SUB.D finished to get the functional unit. ADD.D cannot proceed to write result because of the WAR hazard on F6, which is used by the DIV.D. </a:t>
            </a:r>
            <a:endParaRPr lang="en-US" altLang="en-US" dirty="0">
              <a:latin typeface="Arial" panose="020B0604020202020204" pitchFamily="34" charset="0"/>
            </a:endParaRP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Scoreboard tables just before the </a:t>
            </a:r>
            <a:r>
              <a:rPr lang="en-US" sz="1200" b="1" kern="1200" dirty="0">
                <a:solidFill>
                  <a:schemeClr val="tx1"/>
                </a:solidFill>
                <a:effectLst/>
                <a:latin typeface="Arial" panose="020B0604020202020204" pitchFamily="34" charset="0"/>
                <a:ea typeface="宋体" panose="02010600030101010101" pitchFamily="2" charset="-122"/>
                <a:cs typeface="+mn-cs"/>
              </a:rPr>
              <a:t>MUL.D </a:t>
            </a:r>
            <a:r>
              <a:rPr lang="en-US" sz="1200" kern="1200" dirty="0">
                <a:solidFill>
                  <a:schemeClr val="tx1"/>
                </a:solidFill>
                <a:effectLst/>
                <a:latin typeface="Arial" panose="020B0604020202020204" pitchFamily="34" charset="0"/>
                <a:ea typeface="宋体" panose="02010600030101010101" pitchFamily="2" charset="-122"/>
                <a:cs typeface="+mn-cs"/>
              </a:rPr>
              <a:t>goes to write result. The DIV.D has not yet read either of its operands, since it has a dependence on the result of the multiply. The ADD.D has read its operands and is in </a:t>
            </a:r>
            <a:r>
              <a:rPr lang="en-US" sz="1200" kern="1200" dirty="0" err="1">
                <a:solidFill>
                  <a:schemeClr val="tx1"/>
                </a:solidFill>
                <a:effectLst/>
                <a:latin typeface="Arial" panose="020B0604020202020204" pitchFamily="34" charset="0"/>
                <a:ea typeface="宋体" panose="02010600030101010101" pitchFamily="2" charset="-122"/>
                <a:cs typeface="+mn-cs"/>
              </a:rPr>
              <a:t>execu</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although it was forced to wait until the SUB.D finished to get the functional unit. ADD.D cannot proceed to write result because of the WAR hazard on F6, which is used by the DIV.D. The Q fields are only relevant when a functional unit is waiting for another unit. </a:t>
            </a:r>
            <a:endParaRPr lang="en-US" dirty="0"/>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9046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946B4C1-8FCB-6E45-AE44-6D7E197E92F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Image Placeholder 1"/>
          <p:cNvSpPr>
            <a:spLocks noGrp="1" noRot="1" noChangeAspect="1" noChangeArrowheads="1" noTextEdit="1"/>
          </p:cNvSpPr>
          <p:nvPr>
            <p:ph type="sldImg"/>
          </p:nvPr>
        </p:nvSpPr>
        <p:spPr/>
      </p:sp>
      <p:sp>
        <p:nvSpPr>
          <p:cNvPr id="19149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ADD.D was able to complete as soon as DIV.D passed through read operands and got a copy of F6. Only the DIV.D remains to finish. </a:t>
            </a:r>
            <a:endParaRPr lang="en-US" altLang="en-US" dirty="0">
              <a:latin typeface="Arial" panose="020B0604020202020204" pitchFamily="34" charset="0"/>
            </a:endParaRP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C.57 Scoreboard tables just before the </a:t>
            </a:r>
            <a:r>
              <a:rPr lang="en-US" sz="1200" b="1" kern="1200" dirty="0">
                <a:solidFill>
                  <a:schemeClr val="tx1"/>
                </a:solidFill>
                <a:effectLst/>
                <a:latin typeface="Arial" panose="020B0604020202020204" pitchFamily="34" charset="0"/>
                <a:ea typeface="宋体" panose="02010600030101010101" pitchFamily="2" charset="-122"/>
                <a:cs typeface="+mn-cs"/>
              </a:rPr>
              <a:t>DIV.D </a:t>
            </a:r>
            <a:r>
              <a:rPr lang="en-US" sz="1200" kern="1200" dirty="0">
                <a:solidFill>
                  <a:schemeClr val="tx1"/>
                </a:solidFill>
                <a:effectLst/>
                <a:latin typeface="Arial" panose="020B0604020202020204" pitchFamily="34" charset="0"/>
                <a:ea typeface="宋体" panose="02010600030101010101" pitchFamily="2" charset="-122"/>
                <a:cs typeface="+mn-cs"/>
              </a:rPr>
              <a:t>goes to write result. ADD.D was able to complete as soon as DIV.D passed through read operands and got a copy of F6. Only the DIV.D remains to finish. </a:t>
            </a:r>
            <a:endParaRPr lang="en-US" dirty="0"/>
          </a:p>
          <a:p>
            <a:endParaRPr lang="en-US" altLang="en-US" dirty="0">
              <a:latin typeface="Arial" panose="020B0604020202020204" pitchFamily="34" charset="0"/>
            </a:endParaRPr>
          </a:p>
        </p:txBody>
      </p:sp>
      <p:sp>
        <p:nvSpPr>
          <p:cNvPr id="19149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5FBFED5-7D1B-0543-A065-AFAF30B12F3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3.10 The basic structure of a RISC-V floating-point unit using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Instructions are sent from the instruction unit into the instruction queue from which they are issued in first-in, first-out (FIFO) order. The reservation stations include the operation and the actual operands, as well as information used for detecting and resolving hazards. Load buffers have three functions: (1) hold the components of the effective address until it is com- </a:t>
            </a:r>
            <a:r>
              <a:rPr lang="en-US" sz="1200" kern="1200" dirty="0" err="1">
                <a:solidFill>
                  <a:schemeClr val="tx1"/>
                </a:solidFill>
                <a:effectLst/>
                <a:latin typeface="Arial" panose="020B0604020202020204" pitchFamily="34" charset="0"/>
                <a:ea typeface="宋体" panose="02010600030101010101" pitchFamily="2" charset="-122"/>
                <a:cs typeface="+mn-cs"/>
              </a:rPr>
              <a:t>puted</a:t>
            </a:r>
            <a:r>
              <a:rPr lang="en-US" sz="1200" kern="1200" dirty="0">
                <a:solidFill>
                  <a:schemeClr val="tx1"/>
                </a:solidFill>
                <a:effectLst/>
                <a:latin typeface="Arial" panose="020B0604020202020204" pitchFamily="34" charset="0"/>
                <a:ea typeface="宋体" panose="02010600030101010101" pitchFamily="2" charset="-122"/>
                <a:cs typeface="+mn-cs"/>
              </a:rPr>
              <a:t>, (2) track outstanding loads that are waiting on the memory, and (3) hold the results of completed loads that are waiting for the CDB. Similarly, store buffers have three functions: (1) hold the components of the effective address until it is computed, (2) hold the destination memory addresses of outstanding stores that are waiting for the data value to store, and (3) hold the address and value to store until the memory unit is available. All results from either the FP units or the load unit are put on the CDB, which goes to the FP register file as well as to the reservation stations and store buffers. The FP adders implement addition and subtraction, and the FP multipliers do multiplication and division.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Load buffers have three functions: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arenBoth"/>
              <a:defRPr/>
            </a:pPr>
            <a:r>
              <a:rPr lang="en-US" sz="1200" kern="1200" dirty="0">
                <a:solidFill>
                  <a:schemeClr val="tx1"/>
                </a:solidFill>
                <a:effectLst/>
                <a:latin typeface="Arial" panose="020B0604020202020204" pitchFamily="34" charset="0"/>
                <a:ea typeface="宋体" panose="02010600030101010101" pitchFamily="2" charset="-122"/>
                <a:cs typeface="+mn-cs"/>
              </a:rPr>
              <a:t> hold the components of the effective address until it is computed,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arenBoth"/>
              <a:defRPr/>
            </a:pPr>
            <a:r>
              <a:rPr lang="en-US" sz="1200" kern="1200" dirty="0">
                <a:solidFill>
                  <a:schemeClr val="tx1"/>
                </a:solidFill>
                <a:effectLst/>
                <a:latin typeface="Arial" panose="020B0604020202020204" pitchFamily="34" charset="0"/>
                <a:ea typeface="宋体" panose="02010600030101010101" pitchFamily="2" charset="-122"/>
                <a:cs typeface="+mn-cs"/>
              </a:rPr>
              <a:t> track outstanding loads that are waiting on the memory, and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arenBoth"/>
              <a:defRPr/>
            </a:pPr>
            <a:r>
              <a:rPr lang="en-US" sz="1200" kern="1200" dirty="0">
                <a:solidFill>
                  <a:schemeClr val="tx1"/>
                </a:solidFill>
                <a:effectLst/>
                <a:latin typeface="Arial" panose="020B0604020202020204" pitchFamily="34" charset="0"/>
                <a:ea typeface="宋体" panose="02010600030101010101" pitchFamily="2" charset="-122"/>
                <a:cs typeface="+mn-cs"/>
              </a:rPr>
              <a:t> hold the results of completed loads that are waiting for the CDB.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Similarly, store buffers have three functions: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arenBoth"/>
              <a:defRPr/>
            </a:pPr>
            <a:r>
              <a:rPr lang="en-US" sz="1200" kern="1200" dirty="0">
                <a:solidFill>
                  <a:schemeClr val="tx1"/>
                </a:solidFill>
                <a:effectLst/>
                <a:latin typeface="Arial" panose="020B0604020202020204" pitchFamily="34" charset="0"/>
                <a:ea typeface="宋体" panose="02010600030101010101" pitchFamily="2" charset="-122"/>
                <a:cs typeface="+mn-cs"/>
              </a:rPr>
              <a:t> hold the components of the effective address until it is computed,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arenBoth"/>
              <a:defRPr/>
            </a:pPr>
            <a:r>
              <a:rPr lang="en-US" sz="1200" kern="1200" dirty="0">
                <a:solidFill>
                  <a:schemeClr val="tx1"/>
                </a:solidFill>
                <a:effectLst/>
                <a:latin typeface="Arial" panose="020B0604020202020204" pitchFamily="34" charset="0"/>
                <a:ea typeface="宋体" panose="02010600030101010101" pitchFamily="2" charset="-122"/>
                <a:cs typeface="+mn-cs"/>
              </a:rPr>
              <a:t> hold the destination memory addresses of outstanding stores that are waiting for the data value to store, and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arenBoth"/>
              <a:defRPr/>
            </a:pPr>
            <a:r>
              <a:rPr lang="en-US" sz="1200" kern="1200" dirty="0">
                <a:solidFill>
                  <a:schemeClr val="tx1"/>
                </a:solidFill>
                <a:effectLst/>
                <a:latin typeface="Arial" panose="020B0604020202020204" pitchFamily="34" charset="0"/>
                <a:ea typeface="宋体" panose="02010600030101010101" pitchFamily="2" charset="-122"/>
                <a:cs typeface="+mn-cs"/>
              </a:rPr>
              <a:t> hold the address and value to store until the memory unit is available.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The reservation stations include the operation and the actual operands, as well as information used for detecting and resolving hazards.</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FP adders implement addition and subtraction, and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FP multipliers do multiplication and division.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幻灯片图像占位符 1"/>
          <p:cNvSpPr>
            <a:spLocks noGrp="1" noRot="1" noChangeAspect="1" noChangeArrowheads="1" noTextEdit="1"/>
          </p:cNvSpPr>
          <p:nvPr>
            <p:ph type="sldImg"/>
          </p:nvPr>
        </p:nvSpPr>
        <p:spPr/>
      </p:sp>
      <p:sp>
        <p:nvSpPr>
          <p:cNvPr id="24781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direct mapped, it’s easy to place and find a block, but low space usage efficiency;</a:t>
            </a:r>
            <a:endParaRPr lang="en-US" altLang="zh-CN">
              <a:latin typeface="Arial" panose="020B0604020202020204" pitchFamily="34" charset="0"/>
            </a:endParaRPr>
          </a:p>
          <a:p>
            <a:r>
              <a:rPr lang="en-US" altLang="zh-CN">
                <a:latin typeface="Arial" panose="020B0604020202020204" pitchFamily="34" charset="0"/>
              </a:rPr>
              <a:t>for fully associative, it achieves the highest space efficiency, right, cause as long as there is an empty block, you can put your block there;</a:t>
            </a:r>
            <a:endParaRPr lang="en-US" altLang="zh-CN">
              <a:latin typeface="Arial" panose="020B0604020202020204" pitchFamily="34" charset="0"/>
            </a:endParaRPr>
          </a:p>
          <a:p>
            <a:r>
              <a:rPr lang="en-US" altLang="zh-CN">
                <a:latin typeface="Arial" panose="020B0604020202020204" pitchFamily="34" charset="0"/>
              </a:rPr>
              <a:t>But, its down side is that you need to search over the entire cache to find a block.</a:t>
            </a:r>
            <a:endParaRPr lang="en-US" altLang="zh-CN">
              <a:latin typeface="Arial" panose="020B0604020202020204" pitchFamily="34" charset="0"/>
            </a:endParaRPr>
          </a:p>
        </p:txBody>
      </p:sp>
      <p:sp>
        <p:nvSpPr>
          <p:cNvPr id="24781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D0B9825-70F1-7B42-B8A6-39F1862CCC3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Similarly, for load/store</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All results from either the FP units or the load unit are put on the CDB, which goes to the FP register file as well as to the reservation stations and store buffers.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RAW hazards are avoided by executing an instruction only when its operands are available, which is exactly what the simpler </a:t>
            </a:r>
            <a:r>
              <a:rPr lang="en-US" sz="1200" kern="1200" dirty="0" err="1">
                <a:solidFill>
                  <a:schemeClr val="tx1"/>
                </a:solidFill>
                <a:effectLst/>
                <a:latin typeface="Arial" panose="020B0604020202020204" pitchFamily="34" charset="0"/>
                <a:ea typeface="宋体" panose="02010600030101010101" pitchFamily="2" charset="-122"/>
                <a:cs typeface="+mn-cs"/>
              </a:rPr>
              <a:t>scoreboarding</a:t>
            </a:r>
            <a:r>
              <a:rPr lang="en-US" sz="1200" kern="1200" dirty="0">
                <a:solidFill>
                  <a:schemeClr val="tx1"/>
                </a:solidFill>
                <a:effectLst/>
                <a:latin typeface="Arial" panose="020B0604020202020204" pitchFamily="34" charset="0"/>
                <a:ea typeface="宋体" panose="02010600030101010101" pitchFamily="2" charset="-122"/>
                <a:cs typeface="+mn-cs"/>
              </a:rPr>
              <a:t> approach provides.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WAR and WAW hazards, which arise from name dependences, are eliminated by register renaming. Register renaming eliminates these hazards by renaming all destination registers, including those with a pending read or write for an earlier instruction, so that the out-of-order write does not affect any instructions that depend on an earlier value of an operand.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幻灯片图像占位符 1"/>
          <p:cNvSpPr>
            <a:spLocks noGrp="1" noRot="1" noChangeAspect="1" noChangeArrowheads="1" noTextEdit="1"/>
          </p:cNvSpPr>
          <p:nvPr>
            <p:ph type="sldImg"/>
          </p:nvPr>
        </p:nvSpPr>
        <p:spPr/>
      </p:sp>
      <p:sp>
        <p:nvSpPr>
          <p:cNvPr id="2498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direct mapped, it’s easy to place and find a block, but low space usage efficiency;</a:t>
            </a:r>
            <a:endParaRPr lang="en-US" altLang="zh-CN">
              <a:latin typeface="Arial" panose="020B0604020202020204" pitchFamily="34" charset="0"/>
            </a:endParaRPr>
          </a:p>
          <a:p>
            <a:r>
              <a:rPr lang="en-US" altLang="zh-CN">
                <a:latin typeface="Arial" panose="020B0604020202020204" pitchFamily="34" charset="0"/>
              </a:rPr>
              <a:t>for fully associative, it achieves the highest space efficiency, right, cause as long as there is an empty block, you can put your block there;</a:t>
            </a:r>
            <a:endParaRPr lang="en-US" altLang="zh-CN">
              <a:latin typeface="Arial" panose="020B0604020202020204" pitchFamily="34" charset="0"/>
            </a:endParaRPr>
          </a:p>
          <a:p>
            <a:r>
              <a:rPr lang="en-US" altLang="zh-CN">
                <a:latin typeface="Arial" panose="020B0604020202020204" pitchFamily="34" charset="0"/>
              </a:rPr>
              <a:t>But, its down side is that you need to search over the entire cache to find a block.</a:t>
            </a:r>
            <a:endParaRPr lang="en-US" altLang="zh-CN">
              <a:latin typeface="Arial" panose="020B0604020202020204" pitchFamily="34" charset="0"/>
            </a:endParaRPr>
          </a:p>
        </p:txBody>
      </p:sp>
      <p:sp>
        <p:nvSpPr>
          <p:cNvPr id="2498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79BDD21-234E-014E-A632-353A576FBD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Chapter 3.9 on Page 234</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With register renaming, deallocating registers is more complex, since before we free up a physical register, we must know that it no longer corresponds to an architectural register and that no further uses of the physical register are outstand-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A physical register corresponds to an architectural register until the </a:t>
            </a:r>
            <a:r>
              <a:rPr lang="en-US" sz="1200" kern="1200" dirty="0" err="1">
                <a:solidFill>
                  <a:schemeClr val="tx1"/>
                </a:solidFill>
                <a:effectLst/>
                <a:latin typeface="Arial" panose="020B0604020202020204" pitchFamily="34" charset="0"/>
                <a:ea typeface="宋体" panose="02010600030101010101" pitchFamily="2" charset="-122"/>
                <a:cs typeface="+mn-cs"/>
              </a:rPr>
              <a:t>architec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tural</a:t>
            </a:r>
            <a:r>
              <a:rPr lang="en-US" sz="1200" kern="1200" dirty="0">
                <a:solidFill>
                  <a:schemeClr val="tx1"/>
                </a:solidFill>
                <a:effectLst/>
                <a:latin typeface="Arial" panose="020B0604020202020204" pitchFamily="34" charset="0"/>
                <a:ea typeface="宋体" panose="02010600030101010101" pitchFamily="2" charset="-122"/>
                <a:cs typeface="+mn-cs"/>
              </a:rPr>
              <a:t> register is rewritten, causing the renaming table to point elsewhere. That is, if no renaming entry points to a particular physical register, then it no longer </a:t>
            </a:r>
            <a:r>
              <a:rPr lang="en-US" sz="1200" kern="1200" dirty="0" err="1">
                <a:solidFill>
                  <a:schemeClr val="tx1"/>
                </a:solidFill>
                <a:effectLst/>
                <a:latin typeface="Arial" panose="020B0604020202020204" pitchFamily="34" charset="0"/>
                <a:ea typeface="宋体" panose="02010600030101010101" pitchFamily="2" charset="-122"/>
                <a:cs typeface="+mn-cs"/>
              </a:rPr>
              <a:t>cor</a:t>
            </a:r>
            <a:r>
              <a:rPr lang="en-US" sz="1200" kern="1200" dirty="0">
                <a:solidFill>
                  <a:schemeClr val="tx1"/>
                </a:solidFill>
                <a:effectLst/>
                <a:latin typeface="Arial" panose="020B0604020202020204" pitchFamily="34" charset="0"/>
                <a:ea typeface="宋体" panose="02010600030101010101" pitchFamily="2" charset="-122"/>
                <a:cs typeface="+mn-cs"/>
              </a:rPr>
              <a:t>- responds to an architectural register. There may, however, still be uses of the physical register outstanding. The processor can determine whether this is the case by examining the source register specifiers of all instructions in the </a:t>
            </a:r>
            <a:r>
              <a:rPr lang="en-US" sz="1200" kern="1200" dirty="0" err="1">
                <a:solidFill>
                  <a:schemeClr val="tx1"/>
                </a:solidFill>
                <a:effectLst/>
                <a:latin typeface="Arial" panose="020B0604020202020204" pitchFamily="34" charset="0"/>
                <a:ea typeface="宋体" panose="02010600030101010101" pitchFamily="2" charset="-122"/>
                <a:cs typeface="+mn-cs"/>
              </a:rPr>
              <a:t>func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tional</a:t>
            </a:r>
            <a:r>
              <a:rPr lang="en-US" sz="1200" kern="1200" dirty="0">
                <a:solidFill>
                  <a:schemeClr val="tx1"/>
                </a:solidFill>
                <a:effectLst/>
                <a:latin typeface="Arial" panose="020B0604020202020204" pitchFamily="34" charset="0"/>
                <a:ea typeface="宋体" panose="02010600030101010101" pitchFamily="2" charset="-122"/>
                <a:cs typeface="+mn-cs"/>
              </a:rPr>
              <a:t> unit queues. If a given physical register does not appear as a source and it is not designated as an architectural register, it may be reclaimed and reallocated.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Alternatively, the processor can simply wait until another instruction that writes the same architectural register commits. At that point, there can be no fur- </a:t>
            </a:r>
            <a:r>
              <a:rPr lang="en-US" sz="1200" kern="1200" dirty="0" err="1">
                <a:solidFill>
                  <a:schemeClr val="tx1"/>
                </a:solidFill>
                <a:effectLst/>
                <a:latin typeface="Arial" panose="020B0604020202020204" pitchFamily="34" charset="0"/>
                <a:ea typeface="宋体" panose="02010600030101010101" pitchFamily="2" charset="-122"/>
                <a:cs typeface="+mn-cs"/>
              </a:rPr>
              <a:t>ther</a:t>
            </a:r>
            <a:r>
              <a:rPr lang="en-US" sz="1200" kern="1200" dirty="0">
                <a:solidFill>
                  <a:schemeClr val="tx1"/>
                </a:solidFill>
                <a:effectLst/>
                <a:latin typeface="Arial" panose="020B0604020202020204" pitchFamily="34" charset="0"/>
                <a:ea typeface="宋体" panose="02010600030101010101" pitchFamily="2" charset="-122"/>
                <a:cs typeface="+mn-cs"/>
              </a:rPr>
              <a:t> uses of the older value outstanding. Although this method may tie up a </a:t>
            </a:r>
            <a:r>
              <a:rPr lang="en-US" sz="1200" kern="1200" dirty="0" err="1">
                <a:solidFill>
                  <a:schemeClr val="tx1"/>
                </a:solidFill>
                <a:effectLst/>
                <a:latin typeface="Arial" panose="020B0604020202020204" pitchFamily="34" charset="0"/>
                <a:ea typeface="宋体" panose="02010600030101010101" pitchFamily="2" charset="-122"/>
                <a:cs typeface="+mn-cs"/>
              </a:rPr>
              <a:t>phys</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ical</a:t>
            </a:r>
            <a:r>
              <a:rPr lang="en-US" sz="1200" kern="1200" dirty="0">
                <a:solidFill>
                  <a:schemeClr val="tx1"/>
                </a:solidFill>
                <a:effectLst/>
                <a:latin typeface="Arial" panose="020B0604020202020204" pitchFamily="34" charset="0"/>
                <a:ea typeface="宋体" panose="02010600030101010101" pitchFamily="2" charset="-122"/>
                <a:cs typeface="+mn-cs"/>
              </a:rPr>
              <a:t> register slightly longer than necessary, it is easy to implement and is used in most recent superscalars.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Before we describe the details of the reservation stations and the algorithm, let’s look at the steps an instruction goes through. There are only three steps, although each one can now take an arbitrary number of clock cycles: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Issue, Execute, Write Result</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1. Issue—</a:t>
            </a:r>
            <a:r>
              <a:rPr lang="en-US" sz="1200" kern="1200" dirty="0" err="1">
                <a:solidFill>
                  <a:schemeClr val="tx1"/>
                </a:solidFill>
                <a:effectLst/>
                <a:latin typeface="Arial" panose="020B0604020202020204" pitchFamily="34" charset="0"/>
                <a:ea typeface="宋体" panose="02010600030101010101" pitchFamily="2" charset="-122"/>
                <a:cs typeface="+mn-cs"/>
              </a:rPr>
              <a:t>Getthenextinstructionfromtheheadoftheinstructionqueue,whichis</a:t>
            </a:r>
            <a:r>
              <a:rPr lang="en-US" sz="1200" kern="1200" dirty="0">
                <a:solidFill>
                  <a:schemeClr val="tx1"/>
                </a:solidFill>
                <a:effectLst/>
                <a:latin typeface="Arial" panose="020B0604020202020204" pitchFamily="34" charset="0"/>
                <a:ea typeface="宋体" panose="02010600030101010101" pitchFamily="2" charset="-122"/>
                <a:cs typeface="+mn-cs"/>
              </a:rPr>
              <a:t> maintained in FIFO order to ensure the maintenance of correct data flow. If there is a matching reservation station that is empty, issue the instruction to the station with the operand values, if they are currently in the registers. If there is not an empty reservation station, then there is a structural hazard, and the instruction issue stalls until a station or buffer is freed. If the operands are not in the reg- </a:t>
            </a:r>
            <a:r>
              <a:rPr lang="en-US" sz="1200" kern="1200" dirty="0" err="1">
                <a:solidFill>
                  <a:schemeClr val="tx1"/>
                </a:solidFill>
                <a:effectLst/>
                <a:latin typeface="Arial" panose="020B0604020202020204" pitchFamily="34" charset="0"/>
                <a:ea typeface="宋体" panose="02010600030101010101" pitchFamily="2" charset="-122"/>
                <a:cs typeface="+mn-cs"/>
              </a:rPr>
              <a:t>isters</a:t>
            </a:r>
            <a:r>
              <a:rPr lang="en-US" sz="1200" kern="1200" dirty="0">
                <a:solidFill>
                  <a:schemeClr val="tx1"/>
                </a:solidFill>
                <a:effectLst/>
                <a:latin typeface="Arial" panose="020B0604020202020204" pitchFamily="34" charset="0"/>
                <a:ea typeface="宋体" panose="02010600030101010101" pitchFamily="2" charset="-122"/>
                <a:cs typeface="+mn-cs"/>
              </a:rPr>
              <a:t>, keep track of the functional units that will produce the operands. This step renames registers, eliminating WAR and WAW hazards. (This stage is some- times called dispatch in a dynamically scheduled processor.)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2. Execute—If one or more of the operands is not yet available, monitor the com- mon data bus while waiting for it to be computed. When an operand becomes available, it is placed into any reservation station awaiting it. When all the </a:t>
            </a:r>
            <a:r>
              <a:rPr lang="en-US" sz="1200" kern="1200" dirty="0" err="1">
                <a:solidFill>
                  <a:schemeClr val="tx1"/>
                </a:solidFill>
                <a:effectLst/>
                <a:latin typeface="Arial" panose="020B0604020202020204" pitchFamily="34" charset="0"/>
                <a:ea typeface="宋体" panose="02010600030101010101" pitchFamily="2" charset="-122"/>
                <a:cs typeface="+mn-cs"/>
              </a:rPr>
              <a:t>oper</a:t>
            </a:r>
            <a:r>
              <a:rPr lang="en-US" sz="1200" kern="1200" dirty="0">
                <a:solidFill>
                  <a:schemeClr val="tx1"/>
                </a:solidFill>
                <a:effectLst/>
                <a:latin typeface="Arial" panose="020B0604020202020204" pitchFamily="34" charset="0"/>
                <a:ea typeface="宋体" panose="02010600030101010101" pitchFamily="2" charset="-122"/>
                <a:cs typeface="+mn-cs"/>
              </a:rPr>
              <a:t>- ands are available, the operation can be executed at the corresponding functional unit. By delaying instruction execution until the operands are available, RAW hazards are avoided. (Some dynamically scheduled processors call this step “issue,” but we use the name “execute,” which was used in the first dynamically scheduled processor, the CDC 6600.)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Notice that several instructions could become ready in the same clock cycle for the same functional unit. Although independent functional units could begin execution in the same clock cycle for different instructions, if more than one instruction is ready for a single functional unit, the unit will have to choose among them. For the floating-point reservation stations, this choice may be made arbitrarily; loads and stores, however, present an additional complication.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Loads and stores require a two-step execution process. The first step com- </a:t>
            </a:r>
            <a:r>
              <a:rPr lang="en-US" sz="1200" kern="1200" dirty="0" err="1">
                <a:solidFill>
                  <a:schemeClr val="tx1"/>
                </a:solidFill>
                <a:effectLst/>
                <a:latin typeface="Arial" panose="020B0604020202020204" pitchFamily="34" charset="0"/>
                <a:ea typeface="宋体" panose="02010600030101010101" pitchFamily="2" charset="-122"/>
                <a:cs typeface="+mn-cs"/>
              </a:rPr>
              <a:t>putes</a:t>
            </a:r>
            <a:r>
              <a:rPr lang="en-US" sz="1200" kern="1200" dirty="0">
                <a:solidFill>
                  <a:schemeClr val="tx1"/>
                </a:solidFill>
                <a:effectLst/>
                <a:latin typeface="Arial" panose="020B0604020202020204" pitchFamily="34" charset="0"/>
                <a:ea typeface="宋体" panose="02010600030101010101" pitchFamily="2" charset="-122"/>
                <a:cs typeface="+mn-cs"/>
              </a:rPr>
              <a:t> the effective address when the base register is available, and the effective address is then placed in the load or store buffer. Loads in the load buffer exe- cute as soon as the memory unit is available. Stores in the store buffer wait for the value to be stored before being sent to the memory unit. Loads and stores are maintained in program order through the effective address calculation, which will help to prevent hazards through memory.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To preserve exception behavior, no instruction is allowed to initiate </a:t>
            </a:r>
            <a:r>
              <a:rPr lang="en-US" sz="1200" kern="1200" dirty="0" err="1">
                <a:solidFill>
                  <a:schemeClr val="tx1"/>
                </a:solidFill>
                <a:effectLst/>
                <a:latin typeface="Arial" panose="020B0604020202020204" pitchFamily="34" charset="0"/>
                <a:ea typeface="宋体" panose="02010600030101010101" pitchFamily="2" charset="-122"/>
                <a:cs typeface="+mn-cs"/>
              </a:rPr>
              <a:t>execu</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until a branch that precedes the instruction in program order has completed. This restriction guarantees that an instruction that causes an exception during execution really would have been executed. In a processor using branch </a:t>
            </a:r>
            <a:r>
              <a:rPr lang="en-US" sz="1200" kern="1200" dirty="0" err="1">
                <a:solidFill>
                  <a:schemeClr val="tx1"/>
                </a:solidFill>
                <a:effectLst/>
                <a:latin typeface="Arial" panose="020B0604020202020204" pitchFamily="34" charset="0"/>
                <a:ea typeface="宋体" panose="02010600030101010101" pitchFamily="2" charset="-122"/>
                <a:cs typeface="+mn-cs"/>
              </a:rPr>
              <a:t>predic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(as all dynamically scheduled processors do), this means that the processor must know that the branch prediction was correct before allowing an instruction after the branch to begin execution. If the processor records the occurrence of the exception, but does not actually raise it, an instruction can start execution but not stall until it enters Write Result. </a:t>
            </a:r>
            <a:endParaRPr lang="en-US" sz="1200" kern="1200" dirty="0">
              <a:solidFill>
                <a:schemeClr val="tx1"/>
              </a:solidFill>
              <a:effectLst/>
              <a:latin typeface="Arial" panose="020B0604020202020204" pitchFamily="34" charset="0"/>
              <a:ea typeface="宋体" panose="02010600030101010101" pitchFamily="2" charset="-122"/>
              <a:cs typeface="+mn-cs"/>
            </a:endParaRPr>
          </a:p>
          <a:p>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Speculation provides a more flexible and more complete method to handle exceptions, so we will delay making this enhancement and show how specula-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handles this problem later.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幻灯片图像占位符 1"/>
          <p:cNvSpPr>
            <a:spLocks noGrp="1" noRot="1" noChangeAspect="1" noChangeArrowheads="1" noTextEdit="1"/>
          </p:cNvSpPr>
          <p:nvPr>
            <p:ph type="sldImg"/>
          </p:nvPr>
        </p:nvSpPr>
        <p:spPr/>
      </p:sp>
      <p:sp>
        <p:nvSpPr>
          <p:cNvPr id="25190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 hybrid design: Set Associative </a:t>
            </a:r>
            <a:endParaRPr lang="en-US" altLang="zh-CN">
              <a:latin typeface="Arial" panose="020B0604020202020204" pitchFamily="34" charset="0"/>
            </a:endParaRPr>
          </a:p>
          <a:p>
            <a:pPr eaLnBrk="1" hangingPunct="1"/>
            <a:r>
              <a:rPr lang="en-US" altLang="zh-CN">
                <a:latin typeface="Arial" panose="020B0604020202020204" pitchFamily="34" charset="0"/>
              </a:rPr>
              <a:t>To reap the benefits of both</a:t>
            </a:r>
            <a:endParaRPr lang="en-US" altLang="zh-CN">
              <a:latin typeface="Arial" panose="020B0604020202020204" pitchFamily="34" charset="0"/>
            </a:endParaRPr>
          </a:p>
        </p:txBody>
      </p:sp>
      <p:sp>
        <p:nvSpPr>
          <p:cNvPr id="25190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0CF49F3-3DFC-2D4B-97D1-B6CCFAC1F51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3. Write result—When the result is available, write it on the CDB and from there into the registers and into any reservation stations (including store buffers) wait-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for this result. Stores are buffered in the store buffer until both the value to be stored and the store address are available; then the result is written as soon as the memory unit is free.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In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scheme, as well as the subsequent methods we look at for sup- porting speculation, results are broadcast on a bus (the CDB), which is monitored by the reservation stations. The combination of the common result bus and the retrieval of results from the bus by the reservation stations implements the forwarding and bypassing mechanisms used in a statically scheduled pipeline. In doing so, however, a dynamically scheduled scheme, such as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introduces one cycle of latency between source and result because the matching of a result and its use cannot be done until the end of the Write Result stage, as opposed to the end of the Execute stage for a simpler pipeline. Thus, in a dynamically scheduled pipeline, the effective latency between a producing instruction and a consuming instruction is at least one cycle longer than the latency of the functional unit producing the result.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The register file has a field, Qi: </a:t>
            </a:r>
            <a:endParaRPr lang="en-US" dirty="0">
              <a:effectLst/>
            </a:endParaRPr>
          </a:p>
          <a:p>
            <a:r>
              <a:rPr lang="en-US" sz="1200" kern="1200" dirty="0">
                <a:solidFill>
                  <a:schemeClr val="tx1"/>
                </a:solidFill>
                <a:effectLst/>
                <a:latin typeface="Arial" panose="020B0604020202020204" pitchFamily="34" charset="0"/>
                <a:ea typeface="宋体" panose="02010600030101010101" pitchFamily="2" charset="-122"/>
                <a:cs typeface="+mn-cs"/>
              </a:rPr>
              <a:t>Qi—The number of the reservation station that contains the operation whose result should be stored into this register. If the value of Qi is blank (or 0), no currently active instruction is computing a result destined for this register,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meaning that the value is simply the register contents. </a:t>
            </a:r>
            <a:endParaRPr lang="en-US" dirty="0"/>
          </a:p>
          <a:p>
            <a:endParaRPr lang="en-US" dirty="0">
              <a:effectLs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load and store buffers each have a field, A, which holds the result of the </a:t>
            </a:r>
            <a:r>
              <a:rPr lang="en-US" sz="1200" kern="1200" dirty="0" err="1">
                <a:solidFill>
                  <a:schemeClr val="tx1"/>
                </a:solidFill>
                <a:effectLst/>
                <a:latin typeface="Arial" panose="020B0604020202020204" pitchFamily="34" charset="0"/>
                <a:ea typeface="宋体" panose="02010600030101010101" pitchFamily="2" charset="-122"/>
                <a:cs typeface="+mn-cs"/>
              </a:rPr>
              <a:t>effec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tive</a:t>
            </a:r>
            <a:r>
              <a:rPr lang="en-US" sz="1200" kern="1200" dirty="0">
                <a:solidFill>
                  <a:schemeClr val="tx1"/>
                </a:solidFill>
                <a:effectLst/>
                <a:latin typeface="Arial" panose="020B0604020202020204" pitchFamily="34" charset="0"/>
                <a:ea typeface="宋体" panose="02010600030101010101" pitchFamily="2" charset="-122"/>
                <a:cs typeface="+mn-cs"/>
              </a:rPr>
              <a:t> address once the first step of execution has been completed.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幻灯片图像占位符 1"/>
          <p:cNvSpPr>
            <a:spLocks noGrp="1" noRot="1" noChangeAspect="1" noChangeArrowheads="1" noTextEdit="1"/>
          </p:cNvSpPr>
          <p:nvPr>
            <p:ph type="sldImg"/>
          </p:nvPr>
        </p:nvSpPr>
        <p:spPr/>
      </p:sp>
      <p:sp>
        <p:nvSpPr>
          <p:cNvPr id="25395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direct mapped, it’s easy to place and find a block, but low space usage efficiency;</a:t>
            </a:r>
            <a:endParaRPr lang="en-US" altLang="zh-CN">
              <a:latin typeface="Arial" panose="020B0604020202020204" pitchFamily="34" charset="0"/>
            </a:endParaRPr>
          </a:p>
          <a:p>
            <a:r>
              <a:rPr lang="en-US" altLang="zh-CN">
                <a:latin typeface="Arial" panose="020B0604020202020204" pitchFamily="34" charset="0"/>
              </a:rPr>
              <a:t>for fully associative, it achieves the highest space efficiency, right, cause as long as there is an empty block, you can put your block there;</a:t>
            </a:r>
            <a:endParaRPr lang="en-US" altLang="zh-CN">
              <a:latin typeface="Arial" panose="020B0604020202020204" pitchFamily="34" charset="0"/>
            </a:endParaRPr>
          </a:p>
          <a:p>
            <a:r>
              <a:rPr lang="en-US" altLang="zh-CN">
                <a:latin typeface="Arial" panose="020B0604020202020204" pitchFamily="34" charset="0"/>
              </a:rPr>
              <a:t>But, its down side is that you need to search over the entire cache to find a block.</a:t>
            </a:r>
            <a:endParaRPr lang="en-US" altLang="zh-CN">
              <a:latin typeface="Arial" panose="020B0604020202020204" pitchFamily="34" charset="0"/>
            </a:endParaRPr>
          </a:p>
          <a:p>
            <a:r>
              <a:rPr lang="en-US" altLang="zh-CN">
                <a:latin typeface="Arial" panose="020B0604020202020204" pitchFamily="34" charset="0"/>
              </a:rPr>
              <a:t>A hybrid design, set associative.</a:t>
            </a:r>
            <a:endParaRPr lang="zh-CN" altLang="en-US">
              <a:latin typeface="Arial" panose="020B0604020202020204" pitchFamily="34" charset="0"/>
            </a:endParaRPr>
          </a:p>
        </p:txBody>
      </p:sp>
      <p:sp>
        <p:nvSpPr>
          <p:cNvPr id="25395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F900061-1AC0-434B-B6A8-B2D6A6AF50D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幻灯片图像占位符 1"/>
          <p:cNvSpPr>
            <a:spLocks noGrp="1" noRot="1" noChangeAspect="1" noChangeArrowheads="1" noTextEdit="1"/>
          </p:cNvSpPr>
          <p:nvPr>
            <p:ph type="sldImg"/>
          </p:nvPr>
        </p:nvSpPr>
        <p:spPr/>
      </p:sp>
      <p:sp>
        <p:nvSpPr>
          <p:cNvPr id="2590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Based on set associative, the process of finding the requested word:</a:t>
            </a:r>
            <a:endParaRPr lang="en-US" altLang="zh-CN">
              <a:latin typeface="Arial" panose="020B0604020202020204" pitchFamily="34" charset="0"/>
            </a:endParaRPr>
          </a:p>
          <a:p>
            <a:r>
              <a:rPr lang="en-US" altLang="zh-CN">
                <a:latin typeface="Arial" panose="020B0604020202020204" pitchFamily="34" charset="0"/>
              </a:rPr>
              <a:t>Which set?</a:t>
            </a:r>
            <a:endParaRPr lang="en-US" altLang="zh-CN">
              <a:latin typeface="Arial" panose="020B0604020202020204" pitchFamily="34" charset="0"/>
            </a:endParaRPr>
          </a:p>
          <a:p>
            <a:r>
              <a:rPr lang="en-US" altLang="zh-CN">
                <a:latin typeface="Arial" panose="020B0604020202020204" pitchFamily="34" charset="0"/>
              </a:rPr>
              <a:t>In the specific set, which block?</a:t>
            </a:r>
            <a:endParaRPr lang="en-US" altLang="zh-CN">
              <a:latin typeface="Arial" panose="020B0604020202020204" pitchFamily="34" charset="0"/>
            </a:endParaRPr>
          </a:p>
          <a:p>
            <a:r>
              <a:rPr lang="en-US" altLang="zh-CN">
                <a:latin typeface="Arial" panose="020B0604020202020204" pitchFamily="34" charset="0"/>
              </a:rPr>
              <a:t>Since a block contains more data than the requested word, in the block, which word?</a:t>
            </a:r>
            <a:endParaRPr lang="zh-CN" altLang="en-US">
              <a:latin typeface="Arial" panose="020B0604020202020204" pitchFamily="34" charset="0"/>
            </a:endParaRPr>
          </a:p>
        </p:txBody>
      </p:sp>
      <p:sp>
        <p:nvSpPr>
          <p:cNvPr id="25907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5E708CA-7985-4E4C-BBFA-3D104C847AB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3.13 Steps in the algorithm and what is required for each step. For the issuing instruction, </a:t>
            </a:r>
            <a:r>
              <a:rPr lang="en-US" sz="1200" kern="1200" dirty="0" err="1">
                <a:solidFill>
                  <a:schemeClr val="tx1"/>
                </a:solidFill>
                <a:effectLst/>
                <a:latin typeface="Arial" panose="020B0604020202020204" pitchFamily="34" charset="0"/>
                <a:ea typeface="宋体" panose="02010600030101010101" pitchFamily="2" charset="-122"/>
                <a:cs typeface="+mn-cs"/>
              </a:rPr>
              <a:t>rd</a:t>
            </a:r>
            <a:r>
              <a:rPr lang="en-US" sz="1200" kern="1200" dirty="0">
                <a:solidFill>
                  <a:schemeClr val="tx1"/>
                </a:solidFill>
                <a:effectLst/>
                <a:latin typeface="Arial" panose="020B0604020202020204" pitchFamily="34" charset="0"/>
                <a:ea typeface="宋体" panose="02010600030101010101" pitchFamily="2" charset="-122"/>
                <a:cs typeface="+mn-cs"/>
              </a:rPr>
              <a:t> is the des- </a:t>
            </a:r>
            <a:r>
              <a:rPr lang="en-US" sz="1200" kern="1200" dirty="0" err="1">
                <a:solidFill>
                  <a:schemeClr val="tx1"/>
                </a:solidFill>
                <a:effectLst/>
                <a:latin typeface="Arial" panose="020B0604020202020204" pitchFamily="34" charset="0"/>
                <a:ea typeface="宋体" panose="02010600030101010101" pitchFamily="2" charset="-122"/>
                <a:cs typeface="+mn-cs"/>
              </a:rPr>
              <a:t>tination</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rs</a:t>
            </a:r>
            <a:r>
              <a:rPr lang="en-US" sz="1200" kern="1200" dirty="0">
                <a:solidFill>
                  <a:schemeClr val="tx1"/>
                </a:solidFill>
                <a:effectLst/>
                <a:latin typeface="Arial" panose="020B0604020202020204" pitchFamily="34" charset="0"/>
                <a:ea typeface="宋体" panose="02010600030101010101" pitchFamily="2" charset="-122"/>
                <a:cs typeface="+mn-cs"/>
              </a:rPr>
              <a:t> and rt are the source register numbers, </a:t>
            </a:r>
            <a:r>
              <a:rPr lang="en-US" sz="1200" kern="1200" dirty="0" err="1">
                <a:solidFill>
                  <a:schemeClr val="tx1"/>
                </a:solidFill>
                <a:effectLst/>
                <a:latin typeface="Arial" panose="020B0604020202020204" pitchFamily="34" charset="0"/>
                <a:ea typeface="宋体" panose="02010600030101010101" pitchFamily="2" charset="-122"/>
                <a:cs typeface="+mn-cs"/>
              </a:rPr>
              <a:t>imm</a:t>
            </a:r>
            <a:r>
              <a:rPr lang="en-US" sz="1200" kern="1200" dirty="0">
                <a:solidFill>
                  <a:schemeClr val="tx1"/>
                </a:solidFill>
                <a:effectLst/>
                <a:latin typeface="Arial" panose="020B0604020202020204" pitchFamily="34" charset="0"/>
                <a:ea typeface="宋体" panose="02010600030101010101" pitchFamily="2" charset="-122"/>
                <a:cs typeface="+mn-cs"/>
              </a:rPr>
              <a:t> is the sign-extended immediate field, and r is the </a:t>
            </a:r>
            <a:r>
              <a:rPr lang="en-US" sz="1200" kern="1200" dirty="0" err="1">
                <a:solidFill>
                  <a:schemeClr val="tx1"/>
                </a:solidFill>
                <a:effectLst/>
                <a:latin typeface="Arial" panose="020B0604020202020204" pitchFamily="34" charset="0"/>
                <a:ea typeface="宋体" panose="02010600030101010101" pitchFamily="2" charset="-122"/>
                <a:cs typeface="+mn-cs"/>
              </a:rPr>
              <a:t>reser</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vation</a:t>
            </a:r>
            <a:r>
              <a:rPr lang="en-US" sz="1200" kern="1200" dirty="0">
                <a:solidFill>
                  <a:schemeClr val="tx1"/>
                </a:solidFill>
                <a:effectLst/>
                <a:latin typeface="Arial" panose="020B0604020202020204" pitchFamily="34" charset="0"/>
                <a:ea typeface="宋体" panose="02010600030101010101" pitchFamily="2" charset="-122"/>
                <a:cs typeface="+mn-cs"/>
              </a:rPr>
              <a:t> station or buffer that the instruction is assigned to. RS is the reservation station data structure. The value returned by an FP unit or by the load unit is called result. </a:t>
            </a:r>
            <a:r>
              <a:rPr lang="en-US" sz="1200" kern="1200" dirty="0" err="1">
                <a:solidFill>
                  <a:schemeClr val="tx1"/>
                </a:solidFill>
                <a:effectLst/>
                <a:latin typeface="Arial" panose="020B0604020202020204" pitchFamily="34" charset="0"/>
                <a:ea typeface="宋体" panose="02010600030101010101" pitchFamily="2" charset="-122"/>
                <a:cs typeface="+mn-cs"/>
              </a:rPr>
              <a:t>RegisterStat</a:t>
            </a:r>
            <a:r>
              <a:rPr lang="en-US" sz="1200" kern="1200" dirty="0">
                <a:solidFill>
                  <a:schemeClr val="tx1"/>
                </a:solidFill>
                <a:effectLst/>
                <a:latin typeface="Arial" panose="020B0604020202020204" pitchFamily="34" charset="0"/>
                <a:ea typeface="宋体" panose="02010600030101010101" pitchFamily="2" charset="-122"/>
                <a:cs typeface="+mn-cs"/>
              </a:rPr>
              <a:t> is the register status data structure (not the register file, which is Regs[]). When an instruction is issued, the destination register has its Qi field set to the number of the buffer or reservation station to which the instruction is issued. If the operands are available in the registers, they are stored in the V fields. Otherwise, the Q fields are set to indicate the reservation station that will produce the values needed as source operands. The instruction waits at the reservation station until both its operands are available, indicated by zero in the Q fields. The Q fields are set to zero either when this instruction is issued or when an instruction on which this instruction depends completes and does its write back. When an instruction has finished execution and the CDB is available, it can do its write back. All the buffers, registers, and reservation stations whose values of </a:t>
            </a:r>
            <a:r>
              <a:rPr lang="en-US" sz="1200" kern="1200" dirty="0" err="1">
                <a:solidFill>
                  <a:schemeClr val="tx1"/>
                </a:solidFill>
                <a:effectLst/>
                <a:latin typeface="Arial" panose="020B0604020202020204" pitchFamily="34" charset="0"/>
                <a:ea typeface="宋体" panose="02010600030101010101" pitchFamily="2" charset="-122"/>
                <a:cs typeface="+mn-cs"/>
              </a:rPr>
              <a:t>Qj</a:t>
            </a:r>
            <a:r>
              <a:rPr lang="en-US" sz="1200" kern="1200" dirty="0">
                <a:solidFill>
                  <a:schemeClr val="tx1"/>
                </a:solidFill>
                <a:effectLst/>
                <a:latin typeface="Arial" panose="020B0604020202020204" pitchFamily="34" charset="0"/>
                <a:ea typeface="宋体" panose="02010600030101010101" pitchFamily="2" charset="-122"/>
                <a:cs typeface="+mn-cs"/>
              </a:rPr>
              <a:t> or </a:t>
            </a:r>
            <a:r>
              <a:rPr lang="en-US" sz="1200" kern="1200" dirty="0" err="1">
                <a:solidFill>
                  <a:schemeClr val="tx1"/>
                </a:solidFill>
                <a:effectLst/>
                <a:latin typeface="Arial" panose="020B0604020202020204" pitchFamily="34" charset="0"/>
                <a:ea typeface="宋体" panose="02010600030101010101" pitchFamily="2" charset="-122"/>
                <a:cs typeface="+mn-cs"/>
              </a:rPr>
              <a:t>Qk</a:t>
            </a:r>
            <a:r>
              <a:rPr lang="en-US" sz="1200" kern="1200" dirty="0">
                <a:solidFill>
                  <a:schemeClr val="tx1"/>
                </a:solidFill>
                <a:effectLst/>
                <a:latin typeface="Arial" panose="020B0604020202020204" pitchFamily="34" charset="0"/>
                <a:ea typeface="宋体" panose="02010600030101010101" pitchFamily="2" charset="-122"/>
                <a:cs typeface="+mn-cs"/>
              </a:rPr>
              <a:t> are the same as the completing reservation station update their values from the CDB and mark the Q fields to indicate that values have been received. Thus the CDB can broadcast its result to many destinations in a single clock cycle, and if the waiting instructions have their operands, they can all begin execution on the next clock cycle. Loads go through two steps in execute, and stores perform slightly differently during Write Result, where they may have to wait for the value to store. Remember that, to preserve exception </a:t>
            </a:r>
            <a:r>
              <a:rPr lang="en-US" sz="1200" kern="1200" dirty="0" err="1">
                <a:solidFill>
                  <a:schemeClr val="tx1"/>
                </a:solidFill>
                <a:effectLst/>
                <a:latin typeface="Arial" panose="020B0604020202020204" pitchFamily="34" charset="0"/>
                <a:ea typeface="宋体" panose="02010600030101010101" pitchFamily="2" charset="-122"/>
                <a:cs typeface="+mn-cs"/>
              </a:rPr>
              <a:t>behav</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ior</a:t>
            </a:r>
            <a:r>
              <a:rPr lang="en-US" sz="1200" kern="1200" dirty="0">
                <a:solidFill>
                  <a:schemeClr val="tx1"/>
                </a:solidFill>
                <a:effectLst/>
                <a:latin typeface="Arial" panose="020B0604020202020204" pitchFamily="34" charset="0"/>
                <a:ea typeface="宋体" panose="02010600030101010101" pitchFamily="2" charset="-122"/>
                <a:cs typeface="+mn-cs"/>
              </a:rPr>
              <a:t>, instructions should not be allowed to execute if a branch that is earlier in program order has not yet completed. Because no concept of program order is maintained after the issue stage, this restriction is usually implemented by preventing any instruction from leaving the issue step if there is a pending branch already in the pipeline. In Section 3.6, we will see how speculation support removes this restriction.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As we try to exploit more instruction-level parallelism, maintaining control </a:t>
            </a:r>
            <a:r>
              <a:rPr lang="en-US" sz="1200" kern="1200" dirty="0" err="1">
                <a:solidFill>
                  <a:schemeClr val="tx1"/>
                </a:solidFill>
                <a:effectLst/>
                <a:latin typeface="Arial" panose="020B0604020202020204" pitchFamily="34" charset="0"/>
                <a:ea typeface="宋体" panose="02010600030101010101" pitchFamily="2" charset="-122"/>
                <a:cs typeface="+mn-cs"/>
              </a:rPr>
              <a:t>depen</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dences</a:t>
            </a:r>
            <a:r>
              <a:rPr lang="en-US" sz="1200" kern="1200" dirty="0">
                <a:solidFill>
                  <a:schemeClr val="tx1"/>
                </a:solidFill>
                <a:effectLst/>
                <a:latin typeface="Arial" panose="020B0604020202020204" pitchFamily="34" charset="0"/>
                <a:ea typeface="宋体" panose="02010600030101010101" pitchFamily="2" charset="-122"/>
                <a:cs typeface="+mn-cs"/>
              </a:rPr>
              <a:t> becomes an increasing burden. Branch prediction reduces the direct stalls attributable to branches, but for a processor executing multiple instructions per clock, just predicting branches accurately may not be sufficient to generate the desired amount of instruction-level parallelism. A wide-issue processor may need to execute a branch every clock cycle to maintain maximum performance. Thus exploiting more parallelism requires that we overcome the limitation of control dependence.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Overcoming control dependence is done by speculating on the outcome of branches and executing the program as if our guesses are correct. This mech- </a:t>
            </a:r>
            <a:r>
              <a:rPr lang="en-US" sz="1200" kern="1200" dirty="0" err="1">
                <a:solidFill>
                  <a:schemeClr val="tx1"/>
                </a:solidFill>
                <a:effectLst/>
                <a:latin typeface="Arial" panose="020B0604020202020204" pitchFamily="34" charset="0"/>
                <a:ea typeface="宋体" panose="02010600030101010101" pitchFamily="2" charset="-122"/>
                <a:cs typeface="+mn-cs"/>
              </a:rPr>
              <a:t>anism</a:t>
            </a:r>
            <a:r>
              <a:rPr lang="en-US" sz="1200" kern="1200" dirty="0">
                <a:solidFill>
                  <a:schemeClr val="tx1"/>
                </a:solidFill>
                <a:effectLst/>
                <a:latin typeface="Arial" panose="020B0604020202020204" pitchFamily="34" charset="0"/>
                <a:ea typeface="宋体" panose="02010600030101010101" pitchFamily="2" charset="-122"/>
                <a:cs typeface="+mn-cs"/>
              </a:rPr>
              <a:t> represents a subtle, but important, extension over branch prediction with dynamic scheduling.</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In particular, with speculation, we fetch, issue, and exe- cute instructions, as if our branch predictions are always correct; dynamic scheduling only fetches and issues such instructions. Of course, we need mech- </a:t>
            </a:r>
            <a:r>
              <a:rPr lang="en-US" sz="1200" kern="1200" dirty="0" err="1">
                <a:solidFill>
                  <a:schemeClr val="tx1"/>
                </a:solidFill>
                <a:effectLst/>
                <a:latin typeface="Arial" panose="020B0604020202020204" pitchFamily="34" charset="0"/>
                <a:ea typeface="宋体" panose="02010600030101010101" pitchFamily="2" charset="-122"/>
                <a:cs typeface="+mn-cs"/>
              </a:rPr>
              <a:t>anisms</a:t>
            </a:r>
            <a:r>
              <a:rPr lang="en-US" sz="1200" kern="1200" dirty="0">
                <a:solidFill>
                  <a:schemeClr val="tx1"/>
                </a:solidFill>
                <a:effectLst/>
                <a:latin typeface="Arial" panose="020B0604020202020204" pitchFamily="34" charset="0"/>
                <a:ea typeface="宋体" panose="02010600030101010101" pitchFamily="2" charset="-122"/>
                <a:cs typeface="+mn-cs"/>
              </a:rPr>
              <a:t> to handle the situation where the speculation is incorrect. Appendix H discusses a variety of mechanisms for supporting speculation by the compiler. In this section, we explore hardware speculation, which extends the ideas of dynamic scheduling.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Hardware-based speculation combines three key ideas: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arenBoth"/>
              <a:defRPr/>
            </a:pPr>
            <a:r>
              <a:rPr lang="en-US" sz="1200" kern="1200" dirty="0">
                <a:solidFill>
                  <a:schemeClr val="tx1"/>
                </a:solidFill>
                <a:effectLst/>
                <a:latin typeface="Arial" panose="020B0604020202020204" pitchFamily="34" charset="0"/>
                <a:ea typeface="宋体" panose="02010600030101010101" pitchFamily="2" charset="-122"/>
                <a:cs typeface="+mn-cs"/>
              </a:rPr>
              <a:t>dynamic branch prediction to choose which instructions to execute,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arenBoth"/>
              <a:defRPr/>
            </a:pPr>
            <a:r>
              <a:rPr lang="en-US" sz="1200" kern="1200" dirty="0">
                <a:solidFill>
                  <a:schemeClr val="tx1"/>
                </a:solidFill>
                <a:effectLst/>
                <a:latin typeface="Arial" panose="020B0604020202020204" pitchFamily="34" charset="0"/>
                <a:ea typeface="宋体" panose="02010600030101010101" pitchFamily="2" charset="-122"/>
                <a:cs typeface="+mn-cs"/>
              </a:rPr>
              <a:t>speculation to allow the execution of instructions before the control dependences are resolved (with the ability to undo the effects of an incorrectly speculated sequence), and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arenBoth"/>
              <a:defRPr/>
            </a:pPr>
            <a:r>
              <a:rPr lang="en-US" sz="1200" kern="1200" dirty="0">
                <a:solidFill>
                  <a:schemeClr val="tx1"/>
                </a:solidFill>
                <a:effectLst/>
                <a:latin typeface="Arial" panose="020B0604020202020204" pitchFamily="34" charset="0"/>
                <a:ea typeface="宋体" panose="02010600030101010101" pitchFamily="2" charset="-122"/>
                <a:cs typeface="+mn-cs"/>
              </a:rPr>
              <a:t>dynamic scheduling to deal with the scheduling of different combinations of basic blocks. (In comparison, dynamic scheduling without speculation only partially overlaps basic blocks because it requires that a branch be resolved before actually executing any instructions in the successor basic block.).</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key idea behind implementing speculation is to allow instructions to exe- cute out of order but to force them to commit in order and to prevent any </a:t>
            </a:r>
            <a:r>
              <a:rPr lang="en-US" sz="1200" kern="1200" dirty="0" err="1">
                <a:solidFill>
                  <a:schemeClr val="tx1"/>
                </a:solidFill>
                <a:effectLst/>
                <a:latin typeface="Arial" panose="020B0604020202020204" pitchFamily="34" charset="0"/>
                <a:ea typeface="宋体" panose="02010600030101010101" pitchFamily="2" charset="-122"/>
                <a:cs typeface="+mn-cs"/>
              </a:rPr>
              <a:t>irrevo</a:t>
            </a:r>
            <a:r>
              <a:rPr lang="en-US" sz="1200" kern="1200" dirty="0">
                <a:solidFill>
                  <a:schemeClr val="tx1"/>
                </a:solidFill>
                <a:effectLst/>
                <a:latin typeface="Arial" panose="020B0604020202020204" pitchFamily="34" charset="0"/>
                <a:ea typeface="宋体" panose="02010600030101010101" pitchFamily="2" charset="-122"/>
                <a:cs typeface="+mn-cs"/>
              </a:rPr>
              <a:t>- cable action (such as updating state or taking an exception) until an instruction commits. Therefore, when we add speculation, we need to separate the process of completing execution from instruction commit, because instructions may finish execution considerably before they are ready to commit. Adding this commit phase to the instruction execution sequence requires an additional set of hardware buffers that hold the results of instructions that have finished execution but have not com- mitted. This hardware buffer, which we call the reorder buffer, is also used to pass results among instructions that may be speculated.</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幻灯片图像占位符 1"/>
          <p:cNvSpPr>
            <a:spLocks noGrp="1" noRot="1" noChangeAspect="1" noChangeArrowheads="1" noTextEdit="1"/>
          </p:cNvSpPr>
          <p:nvPr>
            <p:ph type="sldImg"/>
          </p:nvPr>
        </p:nvSpPr>
        <p:spPr/>
      </p:sp>
      <p:sp>
        <p:nvSpPr>
          <p:cNvPr id="2611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6112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33526F3-ECF7-ED4F-A95F-E6C8D7E9525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reorder buffer (ROB) provides additional registers in the same way as the reservation stations in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extend the register set. The ROB holds the result of an instruction between the time the operation associated with the instruction completes and the time the instruction commits. The ROB therefore is a source of operands for instructions, just as the reservation stations provide operands in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The key difference is that in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 </a:t>
            </a:r>
            <a:r>
              <a:rPr lang="en-US" sz="1200" kern="1200" dirty="0" err="1">
                <a:solidFill>
                  <a:schemeClr val="tx1"/>
                </a:solidFill>
                <a:effectLst/>
                <a:latin typeface="Arial" panose="020B0604020202020204" pitchFamily="34" charset="0"/>
                <a:ea typeface="宋体" panose="02010600030101010101" pitchFamily="2" charset="-122"/>
                <a:cs typeface="+mn-cs"/>
              </a:rPr>
              <a:t>rithm</a:t>
            </a:r>
            <a:r>
              <a:rPr lang="en-US" sz="1200" kern="1200" dirty="0">
                <a:solidFill>
                  <a:schemeClr val="tx1"/>
                </a:solidFill>
                <a:effectLst/>
                <a:latin typeface="Arial" panose="020B0604020202020204" pitchFamily="34" charset="0"/>
                <a:ea typeface="宋体" panose="02010600030101010101" pitchFamily="2" charset="-122"/>
                <a:cs typeface="+mn-cs"/>
              </a:rPr>
              <a:t>, once an instruction writes its result, all subsequently issued instructions will find the result in the register file. With speculation, the register file is not updated until the instruction commits (and we know definitively that the instruction should execute); thus, the ROB supplies operands in the interval between completion of instruction execution and instruction commit. The ROB is similar to the store buffer in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and we integrate the function of the store buffer into the ROB for simplicity.</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3.15 The basic structure of a FP unit using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and extended to handle speculation. Comparing this to Figure 3.10 on page 198, which implemented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panose="020B0604020202020204" pitchFamily="34" charset="0"/>
                <a:ea typeface="宋体" panose="02010600030101010101" pitchFamily="2" charset="-122"/>
                <a:cs typeface="+mn-cs"/>
              </a:rPr>
              <a:t>mul</a:t>
            </a:r>
            <a:r>
              <a:rPr lang="en-US" sz="1200" kern="1200" dirty="0">
                <a:solidFill>
                  <a:schemeClr val="tx1"/>
                </a:solidFill>
                <a:effectLst/>
                <a:latin typeface="Arial" panose="020B0604020202020204" pitchFamily="34" charset="0"/>
                <a:ea typeface="宋体" panose="02010600030101010101" pitchFamily="2" charset="-122"/>
                <a:cs typeface="+mn-cs"/>
              </a:rPr>
              <a:t>- tiple completions per clock.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3.15 The basic structure of a FP unit using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and extended to handle speculation. Comparing this to Figure 3.10 on page 198, which implemented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panose="020B0604020202020204" pitchFamily="34" charset="0"/>
                <a:ea typeface="宋体" panose="02010600030101010101" pitchFamily="2" charset="-122"/>
                <a:cs typeface="+mn-cs"/>
              </a:rPr>
              <a:t>mul</a:t>
            </a:r>
            <a:r>
              <a:rPr lang="en-US" sz="1200" kern="1200" dirty="0">
                <a:solidFill>
                  <a:schemeClr val="tx1"/>
                </a:solidFill>
                <a:effectLst/>
                <a:latin typeface="Arial" panose="020B0604020202020204" pitchFamily="34" charset="0"/>
                <a:ea typeface="宋体" panose="02010600030101010101" pitchFamily="2" charset="-122"/>
                <a:cs typeface="+mn-cs"/>
              </a:rPr>
              <a:t>- tiple completions per clock.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3.15 The basic structure of a FP unit using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and extended to handle speculation. Comparing this to Figure 3.10 on page 198, which implemented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panose="020B0604020202020204" pitchFamily="34" charset="0"/>
                <a:ea typeface="宋体" panose="02010600030101010101" pitchFamily="2" charset="-122"/>
                <a:cs typeface="+mn-cs"/>
              </a:rPr>
              <a:t>mul</a:t>
            </a:r>
            <a:r>
              <a:rPr lang="en-US" sz="1200" kern="1200" dirty="0">
                <a:solidFill>
                  <a:schemeClr val="tx1"/>
                </a:solidFill>
                <a:effectLst/>
                <a:latin typeface="Arial" panose="020B0604020202020204" pitchFamily="34" charset="0"/>
                <a:ea typeface="宋体" panose="02010600030101010101" pitchFamily="2" charset="-122"/>
                <a:cs typeface="+mn-cs"/>
              </a:rPr>
              <a:t>- tiple completions per clock.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3.15 The basic structure of a FP unit using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and extended to handle speculation. Comparing this to Figure 3.10 on page 198, which implemented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panose="020B0604020202020204" pitchFamily="34" charset="0"/>
                <a:ea typeface="宋体" panose="02010600030101010101" pitchFamily="2" charset="-122"/>
                <a:cs typeface="+mn-cs"/>
              </a:rPr>
              <a:t>mul</a:t>
            </a:r>
            <a:r>
              <a:rPr lang="en-US" sz="1200" kern="1200" dirty="0">
                <a:solidFill>
                  <a:schemeClr val="tx1"/>
                </a:solidFill>
                <a:effectLst/>
                <a:latin typeface="Arial" panose="020B0604020202020204" pitchFamily="34" charset="0"/>
                <a:ea typeface="宋体" panose="02010600030101010101" pitchFamily="2" charset="-122"/>
                <a:cs typeface="+mn-cs"/>
              </a:rPr>
              <a:t>- tiple completions per clock.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ROB subsumes the store buffers. Stores still execute in two steps, but the second step is performed by instruction commit. Although the renaming function of the reservation stations is replaced by the ROB, we still need a place to buffer </a:t>
            </a:r>
            <a:r>
              <a:rPr lang="en-US" sz="1200" kern="1200" dirty="0" err="1">
                <a:solidFill>
                  <a:schemeClr val="tx1"/>
                </a:solidFill>
                <a:effectLst/>
                <a:latin typeface="Arial" panose="020B0604020202020204" pitchFamily="34" charset="0"/>
                <a:ea typeface="宋体" panose="02010600030101010101" pitchFamily="2" charset="-122"/>
                <a:cs typeface="+mn-cs"/>
              </a:rPr>
              <a:t>oper</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ations</a:t>
            </a:r>
            <a:r>
              <a:rPr lang="en-US" sz="1200" kern="1200" dirty="0">
                <a:solidFill>
                  <a:schemeClr val="tx1"/>
                </a:solidFill>
                <a:effectLst/>
                <a:latin typeface="Arial" panose="020B0604020202020204" pitchFamily="34" charset="0"/>
                <a:ea typeface="宋体" panose="02010600030101010101" pitchFamily="2" charset="-122"/>
                <a:cs typeface="+mn-cs"/>
              </a:rPr>
              <a:t> (and operands) between the time they issue and the time they begin execution. This function is still provided by the reservation stations. Because every instruction has a position in the ROB until it commits, we tag a result using the ROB entry number rather than using the reservation station number. This tagging requires that the ROB assigned for an instruction must be tracked in the reservation station. Later in this sec-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we will explore an alternative implementation that uses extra registers for </a:t>
            </a:r>
            <a:r>
              <a:rPr lang="en-US" sz="1200" kern="1200" dirty="0" err="1">
                <a:solidFill>
                  <a:schemeClr val="tx1"/>
                </a:solidFill>
                <a:effectLst/>
                <a:latin typeface="Arial" panose="020B0604020202020204" pitchFamily="34" charset="0"/>
                <a:ea typeface="宋体" panose="02010600030101010101" pitchFamily="2" charset="-122"/>
                <a:cs typeface="+mn-cs"/>
              </a:rPr>
              <a:t>renam</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and a queue that replaces the ROB to decide when instructions can commit.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Specifically, </a:t>
            </a:r>
            <a:r>
              <a:rPr lang="en-US" sz="1200" kern="1200" dirty="0">
                <a:solidFill>
                  <a:schemeClr val="tx1"/>
                </a:solidFill>
                <a:effectLst/>
                <a:latin typeface="Arial" panose="020B0604020202020204" pitchFamily="34" charset="0"/>
                <a:ea typeface="宋体" panose="02010600030101010101" pitchFamily="2" charset="-122"/>
                <a:cs typeface="+mn-cs"/>
              </a:rPr>
              <a:t>each entry in the ROB contains four fields: the instruction type, the destination field, the value field, and the ready field. The instruction type field indicates whether the instruction is a branch (and has no destination result), a store (which has a mem- </a:t>
            </a:r>
            <a:r>
              <a:rPr lang="en-US" sz="1200" kern="1200" dirty="0" err="1">
                <a:solidFill>
                  <a:schemeClr val="tx1"/>
                </a:solidFill>
                <a:effectLst/>
                <a:latin typeface="Arial" panose="020B0604020202020204" pitchFamily="34" charset="0"/>
                <a:ea typeface="宋体" panose="02010600030101010101" pitchFamily="2" charset="-122"/>
                <a:cs typeface="+mn-cs"/>
              </a:rPr>
              <a:t>ory</a:t>
            </a:r>
            <a:r>
              <a:rPr lang="en-US" sz="1200" kern="1200" dirty="0">
                <a:solidFill>
                  <a:schemeClr val="tx1"/>
                </a:solidFill>
                <a:effectLst/>
                <a:latin typeface="Arial" panose="020B0604020202020204" pitchFamily="34" charset="0"/>
                <a:ea typeface="宋体" panose="02010600030101010101" pitchFamily="2" charset="-122"/>
                <a:cs typeface="+mn-cs"/>
              </a:rPr>
              <a:t> address destination), or a register operation (ALU operation or load, which has register destinations). The destination field supplies the register number (for loads and ALU operations) or the memory address (for stores) where the instruction result should be written. The value field is used to hold the value of the instruction result until the instruction commits. We will see an example of ROB entries shortly. Finally, the ready field indicates that the instruction has completed execution, and the value is ready.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Specifically, </a:t>
            </a:r>
            <a:r>
              <a:rPr lang="en-US" sz="1200" kern="1200" dirty="0">
                <a:solidFill>
                  <a:schemeClr val="tx1"/>
                </a:solidFill>
                <a:effectLst/>
                <a:latin typeface="Arial" panose="020B0604020202020204" pitchFamily="34" charset="0"/>
                <a:ea typeface="宋体" panose="02010600030101010101" pitchFamily="2" charset="-122"/>
                <a:cs typeface="+mn-cs"/>
              </a:rPr>
              <a:t>each entry in the ROB contains four fields: the instruction type, the destination field, the value field, and the ready field. The instruction type field indicates whether the instruction is a branch (and has no destination result), a store (which has a mem- </a:t>
            </a:r>
            <a:r>
              <a:rPr lang="en-US" sz="1200" kern="1200" dirty="0" err="1">
                <a:solidFill>
                  <a:schemeClr val="tx1"/>
                </a:solidFill>
                <a:effectLst/>
                <a:latin typeface="Arial" panose="020B0604020202020204" pitchFamily="34" charset="0"/>
                <a:ea typeface="宋体" panose="02010600030101010101" pitchFamily="2" charset="-122"/>
                <a:cs typeface="+mn-cs"/>
              </a:rPr>
              <a:t>ory</a:t>
            </a:r>
            <a:r>
              <a:rPr lang="en-US" sz="1200" kern="1200" dirty="0">
                <a:solidFill>
                  <a:schemeClr val="tx1"/>
                </a:solidFill>
                <a:effectLst/>
                <a:latin typeface="Arial" panose="020B0604020202020204" pitchFamily="34" charset="0"/>
                <a:ea typeface="宋体" panose="02010600030101010101" pitchFamily="2" charset="-122"/>
                <a:cs typeface="+mn-cs"/>
              </a:rPr>
              <a:t> address destination), or a register operation (ALU operation or load, which has register destinations). The destination field supplies the register number (for loads and ALU operations) or the memory address (for stores) where the instruction result should be written. The value field is used to hold the value of the instruction result until the instruction commits. We will see an example of ROB entries shortly. Finally, the ready field indicates that the instruction has completed execution, and the value is ready.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Here are the four steps involved in instruction execution: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1. Issue—Get an instruction from the instruction queue. Issue the instruction if there is an empty reservation station and an empty slot in the ROB; send the operands to the reservation station if they are available in either the registers or the ROB. Update the control entries to indicate the buffers are in use. The number of the ROB entry allocated for the result is also sent to the reservation station so that the number can be used to tag the result when it is placed on the CDB. If either all reservations are full or the ROB is full, then the instruction issue is stalled until both have available entries.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2. Execute—If one or more of the operands is not yet available, monitor the CDB while waiting for the register to be computed. This step checks for RAW </a:t>
            </a:r>
            <a:r>
              <a:rPr lang="en-US" sz="1200" kern="1200" dirty="0" err="1">
                <a:solidFill>
                  <a:schemeClr val="tx1"/>
                </a:solidFill>
                <a:effectLst/>
                <a:latin typeface="Arial" panose="020B0604020202020204" pitchFamily="34" charset="0"/>
                <a:ea typeface="宋体" panose="02010600030101010101" pitchFamily="2" charset="-122"/>
                <a:cs typeface="+mn-cs"/>
              </a:rPr>
              <a:t>haz</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ards</a:t>
            </a:r>
            <a:r>
              <a:rPr lang="en-US" sz="1200" kern="1200" dirty="0">
                <a:solidFill>
                  <a:schemeClr val="tx1"/>
                </a:solidFill>
                <a:effectLst/>
                <a:latin typeface="Arial" panose="020B0604020202020204" pitchFamily="34" charset="0"/>
                <a:ea typeface="宋体" panose="02010600030101010101" pitchFamily="2" charset="-122"/>
                <a:cs typeface="+mn-cs"/>
              </a:rPr>
              <a:t>. When both operands are available at a reservation station, execute the operation. Instructions may take multiple clock cycles in this stage, and loads still require two steps in this stage. Stores only need the base register at this step, because execution for a store at this point is only effective address calculation.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幻灯片图像占位符 1"/>
          <p:cNvSpPr>
            <a:spLocks noGrp="1" noRot="1" noChangeAspect="1" noChangeArrowheads="1" noTextEdit="1"/>
          </p:cNvSpPr>
          <p:nvPr>
            <p:ph type="sldImg"/>
          </p:nvPr>
        </p:nvSpPr>
        <p:spPr/>
      </p:sp>
      <p:sp>
        <p:nvSpPr>
          <p:cNvPr id="26317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There must be a way to know that a cache block does not have valid information. The most common procedure is to add a </a:t>
            </a:r>
            <a:r>
              <a:rPr lang="en-US" altLang="en-US" i="1">
                <a:latin typeface="Arial" panose="020B0604020202020204" pitchFamily="34" charset="0"/>
              </a:rPr>
              <a:t>valid bit </a:t>
            </a:r>
            <a:r>
              <a:rPr lang="en-US" altLang="en-US">
                <a:latin typeface="Arial" panose="020B0604020202020204" pitchFamily="34" charset="0"/>
              </a:rPr>
              <a:t>to the tag to say whether or not this entry contains a valid address. If the bit is not set, there cannot be a match on this address. </a:t>
            </a:r>
            <a:endParaRPr lang="en-US" altLang="en-US">
              <a:latin typeface="Arial" panose="020B0604020202020204" pitchFamily="34" charset="0"/>
            </a:endParaRPr>
          </a:p>
          <a:p>
            <a:endParaRPr lang="zh-CN" altLang="en-US">
              <a:latin typeface="Arial" panose="020B0604020202020204" pitchFamily="34" charset="0"/>
            </a:endParaRPr>
          </a:p>
        </p:txBody>
      </p:sp>
      <p:sp>
        <p:nvSpPr>
          <p:cNvPr id="26317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D8B0569-857B-0A41-AA02-1EC8401CC84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3. Write result—When the result is available, write it on the CDB (with the ROB tag sent when the instruction issued) and from the CDB into the ROB, as well as to any reservation stations waiting for this result. Mark the reservation station as available. Special actions are required for store instructions. If the value to be stored is available, it is written into the Value field of the ROB entry for the store. If the value to be stored is not available yet, the CDB must be monitored until that value is broadcast, at which time the Value field of the ROB entry of the store is updated. For simplicity we assume that this occurs during the Write Result stage of a store; we discuss relaxing this requirement later.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3. Write result—When the result is available, write it on the CDB (with the ROB tag sent when the instruction issued) and from the CDB into the ROB, as well as to any reservation stations waiting for this result. Mark the reservation station as available. Special actions are required for store instructions. If the value to be stored is available, it is written into the Value field of the ROB entry for the store. If the value to be stored is not available yet, the CDB must be monitored until that value is broadcast, at which time the Value field of the ROB entry of the store is updated. For simplicity we assume that this occurs during the Write Result stage of a store; we discuss relaxing this requirement later.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4. Commit—This is the final stage of completing an instruction, after which only its result remains. (Some processors call this commit phase “completion” or “graduation.”) There are three different sequences of actions at commit depend-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on whether the committing instruction is a branch with an incorrect </a:t>
            </a:r>
            <a:r>
              <a:rPr lang="en-US" sz="1200" kern="1200" dirty="0" err="1">
                <a:solidFill>
                  <a:schemeClr val="tx1"/>
                </a:solidFill>
                <a:effectLst/>
                <a:latin typeface="Arial" panose="020B0604020202020204" pitchFamily="34" charset="0"/>
                <a:ea typeface="宋体" panose="02010600030101010101" pitchFamily="2" charset="-122"/>
                <a:cs typeface="+mn-cs"/>
              </a:rPr>
              <a:t>predic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a store, or any other instruction (normal commit). The normal commit case occurs when an instruction reaches the head of the ROB and its result is present in the buffer; at this point, the processor updates the register with the result and removes the instruction from the ROB. Committing a store is similar except that memory is updated rather than a result register. When a branch with incorrect prediction reaches the head of the ROB, it indicates that the speculation was wrong. The ROB is flushed and execution is restarted at the correct successor of the branch. If the branch was correctly predicted, the branch is finished. Once an instruction commits, its entry in the ROB is reclaimed, and the register or memory destination is updated, eliminating the need for the ROB entry. If the ROB fills, we simply stop issuing instructions until an entry is made free.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4. Commit—This is the final stage of completing an instruction, after which only its result remains. (Some processors call this commit phase “completion” or “graduation.”) There are three different sequences of actions at commit depend-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on whether the committing instruction is a branch with an incorrect </a:t>
            </a:r>
            <a:r>
              <a:rPr lang="en-US" sz="1200" kern="1200" dirty="0" err="1">
                <a:solidFill>
                  <a:schemeClr val="tx1"/>
                </a:solidFill>
                <a:effectLst/>
                <a:latin typeface="Arial" panose="020B0604020202020204" pitchFamily="34" charset="0"/>
                <a:ea typeface="宋体" panose="02010600030101010101" pitchFamily="2" charset="-122"/>
                <a:cs typeface="+mn-cs"/>
              </a:rPr>
              <a:t>predic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a store, or any other instruction (normal commit). The normal commit case occurs when an instruction reaches the head of the ROB and its result is present in the buffer; at this point, the processor updates the register with the result and removes the instruction from the ROB. Committing a store is similar except that memory is updated rather than a result register. When a branch with incorrect prediction reaches the head of the ROB, it indicates that the speculation was wrong. The ROB is flushed and execution is restarted at the correct successor of the branch. If the branch was correctly predicted, the branch is finished. Once an instruction commits, its entry in the ROB is reclaimed, and the register or memory destination is updated, eliminating the need for the ROB entry. If the ROB fills, we simply stop issuing instructions until an entry is made free.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4. Commit—This is the final stage of completing an instruction, after which only its result remains. (Some processors call this commit phase “completion” or “graduation.”) There are three different sequences of actions at commit depend-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on whether the committing instruction is a branch with an incorrect </a:t>
            </a:r>
            <a:r>
              <a:rPr lang="en-US" sz="1200" kern="1200" dirty="0" err="1">
                <a:solidFill>
                  <a:schemeClr val="tx1"/>
                </a:solidFill>
                <a:effectLst/>
                <a:latin typeface="Arial" panose="020B0604020202020204" pitchFamily="34" charset="0"/>
                <a:ea typeface="宋体" panose="02010600030101010101" pitchFamily="2" charset="-122"/>
                <a:cs typeface="+mn-cs"/>
              </a:rPr>
              <a:t>predic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a store, or any other instruction (normal commit). The normal commit case occurs when an instruction reaches the head of the ROB and its result is present in the buffer; at this point, the processor updates the register with the result and removes the instruction from the ROB. Committing a store is similar except that memory is updated rather than a result register. When a branch with incorrect prediction reaches the head of the ROB, it indicates that the speculation was wrong. The ROB is flushed and execution is restarted at the correct successor of the branch. If the branch was correctly predicted, the branch is finished. Once an instruction commits, its entry in the ROB is reclaimed, and the register or memory destination is updated, eliminating the need for the ROB entry. If the ROB fills, we simply stop issuing instructions until an entry is made free.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is at the head of the ROB, and the two </a:t>
            </a:r>
            <a:r>
              <a:rPr lang="en-US" sz="1200" kern="1200" dirty="0" err="1">
                <a:solidFill>
                  <a:schemeClr val="tx1"/>
                </a:solidFill>
                <a:effectLst/>
                <a:latin typeface="Arial" panose="020B0604020202020204" pitchFamily="34" charset="0"/>
                <a:ea typeface="宋体" panose="02010600030101010101" pitchFamily="2" charset="-122"/>
                <a:cs typeface="+mn-cs"/>
              </a:rPr>
              <a:t>fld</a:t>
            </a:r>
            <a:r>
              <a:rPr lang="en-US" sz="1200" kern="1200" dirty="0">
                <a:solidFill>
                  <a:schemeClr val="tx1"/>
                </a:solidFill>
                <a:effectLst/>
                <a:latin typeface="Arial" panose="020B0604020202020204" pitchFamily="34" charset="0"/>
                <a:ea typeface="宋体" panose="02010600030101010101" pitchFamily="2" charset="-122"/>
                <a:cs typeface="+mn-cs"/>
              </a:rPr>
              <a:t> instructions are there only to ease understanding. 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instructions will not commit until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commits, although the results of the instructions are available and can be used as sources for other instructions. The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is in execution, but has not completed solely because of its longer latency than that of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is at the head of the ROB, and the two </a:t>
            </a:r>
            <a:r>
              <a:rPr lang="en-US" sz="1200" kern="1200" dirty="0" err="1">
                <a:solidFill>
                  <a:schemeClr val="tx1"/>
                </a:solidFill>
                <a:effectLst/>
                <a:latin typeface="Arial" panose="020B0604020202020204" pitchFamily="34" charset="0"/>
                <a:ea typeface="宋体" panose="02010600030101010101" pitchFamily="2" charset="-122"/>
                <a:cs typeface="+mn-cs"/>
              </a:rPr>
              <a:t>fld</a:t>
            </a:r>
            <a:r>
              <a:rPr lang="en-US" sz="1200" kern="1200" dirty="0">
                <a:solidFill>
                  <a:schemeClr val="tx1"/>
                </a:solidFill>
                <a:effectLst/>
                <a:latin typeface="Arial" panose="020B0604020202020204" pitchFamily="34" charset="0"/>
                <a:ea typeface="宋体" panose="02010600030101010101" pitchFamily="2" charset="-122"/>
                <a:cs typeface="+mn-cs"/>
              </a:rPr>
              <a:t> instructions are there only to ease understanding. 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instructions will not commit until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commits, although the results of the instructions are available and can be used as sources for other instructions. The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is in execution, but has not completed solely because of its longer latency than that of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is at the head of the ROB, and the two </a:t>
            </a:r>
            <a:r>
              <a:rPr lang="en-US" sz="1200" kern="1200" dirty="0" err="1">
                <a:solidFill>
                  <a:schemeClr val="tx1"/>
                </a:solidFill>
                <a:effectLst/>
                <a:latin typeface="Arial" panose="020B0604020202020204" pitchFamily="34" charset="0"/>
                <a:ea typeface="宋体" panose="02010600030101010101" pitchFamily="2" charset="-122"/>
                <a:cs typeface="+mn-cs"/>
              </a:rPr>
              <a:t>fld</a:t>
            </a:r>
            <a:r>
              <a:rPr lang="en-US" sz="1200" kern="1200" dirty="0">
                <a:solidFill>
                  <a:schemeClr val="tx1"/>
                </a:solidFill>
                <a:effectLst/>
                <a:latin typeface="Arial" panose="020B0604020202020204" pitchFamily="34" charset="0"/>
                <a:ea typeface="宋体" panose="02010600030101010101" pitchFamily="2" charset="-122"/>
                <a:cs typeface="+mn-cs"/>
              </a:rPr>
              <a:t> instructions are there only to ease understanding. 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instructions will not commit until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commits, although the results of the instructions are available and can be used as sources for other instructions. The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is in execution, but has not completed solely because of its longer latency than that of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is at the head of the ROB, and the two </a:t>
            </a:r>
            <a:r>
              <a:rPr lang="en-US" sz="1200" kern="1200" dirty="0" err="1">
                <a:solidFill>
                  <a:schemeClr val="tx1"/>
                </a:solidFill>
                <a:effectLst/>
                <a:latin typeface="Arial" panose="020B0604020202020204" pitchFamily="34" charset="0"/>
                <a:ea typeface="宋体" panose="02010600030101010101" pitchFamily="2" charset="-122"/>
                <a:cs typeface="+mn-cs"/>
              </a:rPr>
              <a:t>fld</a:t>
            </a:r>
            <a:r>
              <a:rPr lang="en-US" sz="1200" kern="1200" dirty="0">
                <a:solidFill>
                  <a:schemeClr val="tx1"/>
                </a:solidFill>
                <a:effectLst/>
                <a:latin typeface="Arial" panose="020B0604020202020204" pitchFamily="34" charset="0"/>
                <a:ea typeface="宋体" panose="02010600030101010101" pitchFamily="2" charset="-122"/>
                <a:cs typeface="+mn-cs"/>
              </a:rPr>
              <a:t> instructions are there only to ease understanding. 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instructions will not commit until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commits, although the results of the instructions are available and can be used as sources for other instructions. The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is in execution, but has not completed solely because of its longer latency than that of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is at the head of the ROB, and the two </a:t>
            </a:r>
            <a:r>
              <a:rPr lang="en-US" sz="1200" kern="1200" dirty="0" err="1">
                <a:solidFill>
                  <a:schemeClr val="tx1"/>
                </a:solidFill>
                <a:effectLst/>
                <a:latin typeface="Arial" panose="020B0604020202020204" pitchFamily="34" charset="0"/>
                <a:ea typeface="宋体" panose="02010600030101010101" pitchFamily="2" charset="-122"/>
                <a:cs typeface="+mn-cs"/>
              </a:rPr>
              <a:t>fld</a:t>
            </a:r>
            <a:r>
              <a:rPr lang="en-US" sz="1200" kern="1200" dirty="0">
                <a:solidFill>
                  <a:schemeClr val="tx1"/>
                </a:solidFill>
                <a:effectLst/>
                <a:latin typeface="Arial" panose="020B0604020202020204" pitchFamily="34" charset="0"/>
                <a:ea typeface="宋体" panose="02010600030101010101" pitchFamily="2" charset="-122"/>
                <a:cs typeface="+mn-cs"/>
              </a:rPr>
              <a:t> instructions are there only to ease understanding. 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instructions will not commit until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commits, although the results of the instructions are available and can be used as sources for other instructions. The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is in execution, but has not completed solely because of its longer latency than that of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幻灯片图像占位符 1"/>
          <p:cNvSpPr>
            <a:spLocks noGrp="1" noRot="1" noChangeAspect="1" noChangeArrowheads="1" noTextEdit="1"/>
          </p:cNvSpPr>
          <p:nvPr>
            <p:ph type="sldImg"/>
          </p:nvPr>
        </p:nvSpPr>
        <p:spPr/>
      </p:sp>
      <p:sp>
        <p:nvSpPr>
          <p:cNvPr id="2652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6521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75FED2A-CCA1-594A-A98F-516BCF73F7E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is at the head of the ROB, and the two </a:t>
            </a:r>
            <a:r>
              <a:rPr lang="en-US" sz="1200" kern="1200" dirty="0" err="1">
                <a:solidFill>
                  <a:schemeClr val="tx1"/>
                </a:solidFill>
                <a:effectLst/>
                <a:latin typeface="Arial" panose="020B0604020202020204" pitchFamily="34" charset="0"/>
                <a:ea typeface="宋体" panose="02010600030101010101" pitchFamily="2" charset="-122"/>
                <a:cs typeface="+mn-cs"/>
              </a:rPr>
              <a:t>fld</a:t>
            </a:r>
            <a:r>
              <a:rPr lang="en-US" sz="1200" kern="1200" dirty="0">
                <a:solidFill>
                  <a:schemeClr val="tx1"/>
                </a:solidFill>
                <a:effectLst/>
                <a:latin typeface="Arial" panose="020B0604020202020204" pitchFamily="34" charset="0"/>
                <a:ea typeface="宋体" panose="02010600030101010101" pitchFamily="2" charset="-122"/>
                <a:cs typeface="+mn-cs"/>
              </a:rPr>
              <a:t> instructions are there only to ease understanding. 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instructions will not commit until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commits, although the results of the instructions are available and can be used as sources for other instructions. The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is in execution, but has not completed solely because of its longer latency than that of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is at the head of the ROB, and the two </a:t>
            </a:r>
            <a:r>
              <a:rPr lang="en-US" sz="1200" kern="1200" dirty="0" err="1">
                <a:solidFill>
                  <a:schemeClr val="tx1"/>
                </a:solidFill>
                <a:effectLst/>
                <a:latin typeface="Arial" panose="020B0604020202020204" pitchFamily="34" charset="0"/>
                <a:ea typeface="宋体" panose="02010600030101010101" pitchFamily="2" charset="-122"/>
                <a:cs typeface="+mn-cs"/>
              </a:rPr>
              <a:t>fld</a:t>
            </a:r>
            <a:r>
              <a:rPr lang="en-US" sz="1200" kern="1200" dirty="0">
                <a:solidFill>
                  <a:schemeClr val="tx1"/>
                </a:solidFill>
                <a:effectLst/>
                <a:latin typeface="Arial" panose="020B0604020202020204" pitchFamily="34" charset="0"/>
                <a:ea typeface="宋体" panose="02010600030101010101" pitchFamily="2" charset="-122"/>
                <a:cs typeface="+mn-cs"/>
              </a:rPr>
              <a:t> instructions are there only to ease understanding. 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instructions will not commit until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commits, although the results of the instructions are available and can be used as sources for other instructions. The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is in execution, but has not completed solely because of its longer latency than that of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is at the head of the ROB, and the two </a:t>
            </a:r>
            <a:r>
              <a:rPr lang="en-US" sz="1200" kern="1200" dirty="0" err="1">
                <a:solidFill>
                  <a:schemeClr val="tx1"/>
                </a:solidFill>
                <a:effectLst/>
                <a:latin typeface="Arial" panose="020B0604020202020204" pitchFamily="34" charset="0"/>
                <a:ea typeface="宋体" panose="02010600030101010101" pitchFamily="2" charset="-122"/>
                <a:cs typeface="+mn-cs"/>
              </a:rPr>
              <a:t>fld</a:t>
            </a:r>
            <a:r>
              <a:rPr lang="en-US" sz="1200" kern="1200" dirty="0">
                <a:solidFill>
                  <a:schemeClr val="tx1"/>
                </a:solidFill>
                <a:effectLst/>
                <a:latin typeface="Arial" panose="020B0604020202020204" pitchFamily="34" charset="0"/>
                <a:ea typeface="宋体" panose="02010600030101010101" pitchFamily="2" charset="-122"/>
                <a:cs typeface="+mn-cs"/>
              </a:rPr>
              <a:t> instructions are there only to ease understanding. The </a:t>
            </a:r>
            <a:r>
              <a:rPr lang="en-US" sz="1200" kern="1200" dirty="0" err="1">
                <a:solidFill>
                  <a:schemeClr val="tx1"/>
                </a:solidFill>
                <a:effectLst/>
                <a:latin typeface="Arial" panose="020B0604020202020204" pitchFamily="34" charset="0"/>
                <a:ea typeface="宋体" panose="02010600030101010101" pitchFamily="2" charset="-122"/>
                <a:cs typeface="+mn-cs"/>
              </a:rPr>
              <a:t>fsub.d</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instructions will not commit until the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commits, although the results of the instructions are available and can be used as sources for other instructions. The </a:t>
            </a:r>
            <a:r>
              <a:rPr lang="en-US" sz="1200" kern="1200" dirty="0" err="1">
                <a:solidFill>
                  <a:schemeClr val="tx1"/>
                </a:solidFill>
                <a:effectLst/>
                <a:latin typeface="Arial" panose="020B0604020202020204" pitchFamily="34" charset="0"/>
                <a:ea typeface="宋体" panose="02010600030101010101" pitchFamily="2" charset="-122"/>
                <a:cs typeface="+mn-cs"/>
              </a:rPr>
              <a:t>fdiv.d</a:t>
            </a:r>
            <a:r>
              <a:rPr lang="en-US" sz="1200" kern="1200" dirty="0">
                <a:solidFill>
                  <a:schemeClr val="tx1"/>
                </a:solidFill>
                <a:effectLst/>
                <a:latin typeface="Arial" panose="020B0604020202020204" pitchFamily="34" charset="0"/>
                <a:ea typeface="宋体" panose="02010600030101010101" pitchFamily="2" charset="-122"/>
                <a:cs typeface="+mn-cs"/>
              </a:rPr>
              <a:t> is in execution, but has not completed solely because of its longer latency than that of </a:t>
            </a:r>
            <a:r>
              <a:rPr lang="en-US" sz="1200" kern="1200" dirty="0" err="1">
                <a:solidFill>
                  <a:schemeClr val="tx1"/>
                </a:solidFill>
                <a:effectLst/>
                <a:latin typeface="Arial" panose="020B0604020202020204" pitchFamily="34" charset="0"/>
                <a:ea typeface="宋体" panose="02010600030101010101" pitchFamily="2" charset="-122"/>
                <a:cs typeface="+mn-cs"/>
              </a:rPr>
              <a:t>fmul.d</a:t>
            </a:r>
            <a:r>
              <a:rPr lang="en-US" sz="1200" kern="1200" dirty="0">
                <a:solidFill>
                  <a:schemeClr val="tx1"/>
                </a:solidFill>
                <a:effectLst/>
                <a:latin typeface="Arial" panose="020B0604020202020204" pitchFamily="34" charset="0"/>
                <a:ea typeface="宋体" panose="02010600030101010101" pitchFamily="2"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3.18 Steps in the algorithm and what is required for each step. For the issuing instruction, </a:t>
            </a:r>
            <a:r>
              <a:rPr lang="en-US" sz="1200" kern="1200" dirty="0" err="1">
                <a:solidFill>
                  <a:schemeClr val="tx1"/>
                </a:solidFill>
                <a:effectLst/>
                <a:latin typeface="Arial" panose="020B0604020202020204" pitchFamily="34" charset="0"/>
                <a:ea typeface="宋体" panose="02010600030101010101" pitchFamily="2" charset="-122"/>
                <a:cs typeface="+mn-cs"/>
              </a:rPr>
              <a:t>rd</a:t>
            </a:r>
            <a:r>
              <a:rPr lang="en-US" sz="1200" kern="1200" dirty="0">
                <a:solidFill>
                  <a:schemeClr val="tx1"/>
                </a:solidFill>
                <a:effectLst/>
                <a:latin typeface="Arial" panose="020B0604020202020204" pitchFamily="34" charset="0"/>
                <a:ea typeface="宋体" panose="02010600030101010101" pitchFamily="2" charset="-122"/>
                <a:cs typeface="+mn-cs"/>
              </a:rPr>
              <a:t> is the des- </a:t>
            </a:r>
            <a:r>
              <a:rPr lang="en-US" sz="1200" kern="1200" dirty="0" err="1">
                <a:solidFill>
                  <a:schemeClr val="tx1"/>
                </a:solidFill>
                <a:effectLst/>
                <a:latin typeface="Arial" panose="020B0604020202020204" pitchFamily="34" charset="0"/>
                <a:ea typeface="宋体" panose="02010600030101010101" pitchFamily="2" charset="-122"/>
                <a:cs typeface="+mn-cs"/>
              </a:rPr>
              <a:t>tination</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rs</a:t>
            </a:r>
            <a:r>
              <a:rPr lang="en-US" sz="1200" kern="1200" dirty="0">
                <a:solidFill>
                  <a:schemeClr val="tx1"/>
                </a:solidFill>
                <a:effectLst/>
                <a:latin typeface="Arial" panose="020B0604020202020204" pitchFamily="34" charset="0"/>
                <a:ea typeface="宋体" panose="02010600030101010101" pitchFamily="2" charset="-122"/>
                <a:cs typeface="+mn-cs"/>
              </a:rPr>
              <a:t> and rt are the sources, r is the reservation station allocated, b is the assigned ROB entry, and h is the head entry of the ROB. RS is the reservation station data structure. The value returned by a reservation station is called the result. Register-Stat is the register data structure, Regs represents the actual registers, and ROB is the reorder buffer data structure.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wowowow</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Given only a single data path, the IPC</a:t>
            </a:r>
            <a:r>
              <a:rPr lang="zh-CN" altLang="en-US" dirty="0"/>
              <a:t> </a:t>
            </a:r>
            <a:r>
              <a:rPr lang="en-US" altLang="zh-CN" dirty="0"/>
              <a:t>cannot be improved beyond one, as we issue only one instruction every clock cycle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processor with two copies of data paths, where IPC can be 2</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Specifically, </a:t>
            </a:r>
            <a:r>
              <a:rPr lang="en-US" sz="1200" kern="1200" dirty="0">
                <a:solidFill>
                  <a:schemeClr val="tx1"/>
                </a:solidFill>
                <a:effectLst/>
                <a:latin typeface="Arial" panose="020B0604020202020204" pitchFamily="34" charset="0"/>
                <a:ea typeface="宋体" panose="02010600030101010101" pitchFamily="2" charset="-122"/>
                <a:cs typeface="+mn-cs"/>
              </a:rPr>
              <a:t>multiple-issue processors come in three major flavors: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1. Statically scheduled superscalar processors</a:t>
            </a:r>
            <a:br>
              <a:rPr lang="en-US" sz="1200" kern="1200" dirty="0">
                <a:solidFill>
                  <a:schemeClr val="tx1"/>
                </a:solidFill>
                <a:effectLst/>
                <a:latin typeface="Arial" panose="020B0604020202020204" pitchFamily="34" charset="0"/>
                <a:ea typeface="宋体" panose="02010600030101010101" pitchFamily="2" charset="-122"/>
                <a:cs typeface="+mn-cs"/>
              </a:rPr>
            </a:br>
            <a:r>
              <a:rPr lang="en-US" sz="1200" kern="1200" dirty="0">
                <a:solidFill>
                  <a:schemeClr val="tx1"/>
                </a:solidFill>
                <a:effectLst/>
                <a:latin typeface="Arial" panose="020B0604020202020204" pitchFamily="34" charset="0"/>
                <a:ea typeface="宋体" panose="02010600030101010101" pitchFamily="2" charset="-122"/>
                <a:cs typeface="+mn-cs"/>
              </a:rPr>
              <a:t>2. VLIW (very long instruction word) processors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3. Dynamically scheduled superscalar processors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DBEDA6-F091-574A-B843-559692D3252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866" name="Rectangle 2"/>
          <p:cNvSpPr>
            <a:spLocks noGrp="1" noRot="1" noChangeAspect="1" noChangeArrowheads="1" noTextEdit="1"/>
          </p:cNvSpPr>
          <p:nvPr>
            <p:ph type="sldImg"/>
          </p:nvPr>
        </p:nvSpPr>
        <p:spPr/>
      </p:sp>
      <p:sp>
        <p:nvSpPr>
          <p:cNvPr id="368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Fraction-enhanced: </a:t>
            </a:r>
            <a:r>
              <a:rPr lang="en-US" altLang="en-US">
                <a:latin typeface="Arial" panose="020B0604020202020204" pitchFamily="34" charset="0"/>
              </a:rPr>
              <a:t>The fraction of the computation time in the original computer that can be con- verted to take advantage of the enhancement; </a:t>
            </a:r>
            <a:endParaRPr lang="en-US" altLang="en-US">
              <a:latin typeface="Arial" panose="020B0604020202020204" pitchFamily="34" charset="0"/>
            </a:endParaRPr>
          </a:p>
          <a:p>
            <a:pPr eaLnBrk="1" hangingPunct="1"/>
            <a:r>
              <a:rPr lang="en-US" altLang="zh-CN">
                <a:latin typeface="Arial" panose="020B0604020202020204" pitchFamily="34" charset="0"/>
              </a:rPr>
              <a:t>Speedup-enhanced: </a:t>
            </a:r>
            <a:r>
              <a:rPr lang="en-US" altLang="en-US">
                <a:latin typeface="Arial" panose="020B0604020202020204" pitchFamily="34" charset="0"/>
              </a:rPr>
              <a:t>The improvement gained by the enhanced execution mode, that is, how much faster the task would run if the enhanced mode were used for the entire program;</a:t>
            </a:r>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Then the execution time using the original computer with the enhanced mode will be the time spent using the unenhanced portion of the computer plus the time spent using the enhancement.</a:t>
            </a:r>
            <a:endParaRPr lang="en-US"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幻灯片图像占位符 1"/>
          <p:cNvSpPr>
            <a:spLocks noGrp="1" noRot="1" noChangeAspect="1" noChangeArrowheads="1" noTextEdit="1"/>
          </p:cNvSpPr>
          <p:nvPr>
            <p:ph type="sldImg"/>
          </p:nvPr>
        </p:nvSpPr>
        <p:spPr/>
      </p:sp>
      <p:sp>
        <p:nvSpPr>
          <p:cNvPr id="26726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6726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3BF6379-3FF7-8245-80FC-E1668023E85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In this section, we put all three together, which yields a microarchitecture quite similar to those in modern microprocessors.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幻灯片图像占位符 1"/>
          <p:cNvSpPr>
            <a:spLocks noGrp="1" noRot="1" noChangeAspect="1" noChangeArrowheads="1" noTextEdit="1"/>
          </p:cNvSpPr>
          <p:nvPr>
            <p:ph type="sldImg"/>
          </p:nvPr>
        </p:nvSpPr>
        <p:spPr/>
      </p:sp>
      <p:sp>
        <p:nvSpPr>
          <p:cNvPr id="26931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6931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78ADDA1-1FE6-634F-B04F-D88CE0B82CF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assume we want to extend </a:t>
            </a:r>
            <a:r>
              <a:rPr lang="en-US" sz="1200" kern="1200" dirty="0" err="1">
                <a:solidFill>
                  <a:schemeClr val="tx1"/>
                </a:solidFill>
                <a:effectLst/>
                <a:latin typeface="Arial" panose="020B0604020202020204" pitchFamily="34" charset="0"/>
                <a:ea typeface="宋体" panose="02010600030101010101" pitchFamily="2" charset="-122"/>
                <a:cs typeface="+mn-cs"/>
              </a:rPr>
              <a:t>Tomasulo’s</a:t>
            </a:r>
            <a:r>
              <a:rPr lang="en-US" sz="1200" kern="1200" dirty="0">
                <a:solidFill>
                  <a:schemeClr val="tx1"/>
                </a:solidFill>
                <a:effectLst/>
                <a:latin typeface="Arial" panose="020B0604020202020204" pitchFamily="34" charset="0"/>
                <a:ea typeface="宋体" panose="02010600030101010101" pitchFamily="2"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Notice that we need to have assigned reorder buffer entries for this logic to operate properly, and recall that all these updates happen in a single clock cycle in parallel, not sequentially.</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 time of issue, execution, and writing result for a dual-issue version of our pipeline without speculation.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 time of issue, execution, and writing result for a dual-issue version of our pipeline without speculation.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Slide Image Placeholder 1"/>
          <p:cNvSpPr>
            <a:spLocks noGrp="1" noRot="1" noChangeAspect="1" noChangeArrowheads="1" noTextEdit="1"/>
          </p:cNvSpPr>
          <p:nvPr>
            <p:ph type="sldImg"/>
          </p:nvPr>
        </p:nvSpPr>
        <p:spPr/>
      </p:sp>
      <p:sp>
        <p:nvSpPr>
          <p:cNvPr id="27955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7955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F6FF1D9-7E44-5745-B638-2923FBAE9D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Slide Image Placeholder 1"/>
          <p:cNvSpPr>
            <a:spLocks noGrp="1" noRot="1" noChangeAspect="1" noChangeArrowheads="1" noTextEdit="1"/>
          </p:cNvSpPr>
          <p:nvPr>
            <p:ph type="sldImg"/>
          </p:nvPr>
        </p:nvSpPr>
        <p:spPr/>
      </p:sp>
      <p:sp>
        <p:nvSpPr>
          <p:cNvPr id="28262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To gain better insights into the causes of misses, we first start with a model that sorts all misses into three simple categories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i="1">
                <a:latin typeface="Arial" panose="020B0604020202020204" pitchFamily="34" charset="0"/>
              </a:rPr>
              <a:t>Compulsory</a:t>
            </a:r>
            <a:r>
              <a:rPr lang="en-US" altLang="en-US">
                <a:latin typeface="Arial" panose="020B0604020202020204" pitchFamily="34" charset="0"/>
              </a:rPr>
              <a:t>—The very first access to a block </a:t>
            </a:r>
            <a:r>
              <a:rPr lang="en-US" altLang="en-US" i="1">
                <a:latin typeface="Arial" panose="020B0604020202020204" pitchFamily="34" charset="0"/>
              </a:rPr>
              <a:t>cannot </a:t>
            </a:r>
            <a:r>
              <a:rPr lang="en-US" altLang="en-US">
                <a:latin typeface="Arial" panose="020B0604020202020204" pitchFamily="34" charset="0"/>
              </a:rPr>
              <a:t>be in the cache, so the block must be brought into the cache. These are also called </a:t>
            </a:r>
            <a:r>
              <a:rPr lang="en-US" altLang="en-US" i="1">
                <a:latin typeface="Arial" panose="020B0604020202020204" pitchFamily="34" charset="0"/>
              </a:rPr>
              <a:t>cold-start misses </a:t>
            </a:r>
            <a:r>
              <a:rPr lang="en-US" altLang="en-US">
                <a:latin typeface="Arial" panose="020B0604020202020204" pitchFamily="34" charset="0"/>
              </a:rPr>
              <a:t>or </a:t>
            </a:r>
            <a:r>
              <a:rPr lang="en-US" altLang="en-US" i="1">
                <a:latin typeface="Arial" panose="020B0604020202020204" pitchFamily="34" charset="0"/>
              </a:rPr>
              <a:t>first-reference misses. </a:t>
            </a:r>
            <a:endParaRPr lang="en-US" altLang="en-US">
              <a:latin typeface="Arial" panose="020B0604020202020204" pitchFamily="34" charset="0"/>
            </a:endParaRPr>
          </a:p>
          <a:p>
            <a:r>
              <a:rPr lang="en-US" altLang="en-US" i="1">
                <a:latin typeface="Arial" panose="020B0604020202020204" pitchFamily="34" charset="0"/>
              </a:rPr>
              <a:t>Capacity</a:t>
            </a:r>
            <a:r>
              <a:rPr lang="en-US" altLang="en-US">
                <a:latin typeface="Arial" panose="020B0604020202020204" pitchFamily="34" charset="0"/>
              </a:rPr>
              <a:t>—If the cache cannot contain all the blocks needed during execution of a program, capacity misses (in addition to compulsory misses) will occur because of blocks being discarded and later retrieved. </a:t>
            </a:r>
            <a:endParaRPr lang="en-US" altLang="en-US">
              <a:latin typeface="Arial" panose="020B0604020202020204" pitchFamily="34" charset="0"/>
            </a:endParaRPr>
          </a:p>
          <a:p>
            <a:r>
              <a:rPr lang="en-US" altLang="en-US" i="1">
                <a:latin typeface="Arial" panose="020B0604020202020204" pitchFamily="34" charset="0"/>
              </a:rPr>
              <a:t>Conflict</a:t>
            </a:r>
            <a:r>
              <a:rPr lang="en-US" altLang="en-US">
                <a:latin typeface="Arial" panose="020B0604020202020204" pitchFamily="34" charset="0"/>
              </a:rPr>
              <a:t>—If the block placement strategy is set associative or direct mapped, conflict misses (in addition to compulsory and capacity misses) will occur because a block may be discarded and later retrieved if too many blocks map to its set. These misses are also called </a:t>
            </a:r>
            <a:r>
              <a:rPr lang="en-US" altLang="en-US" i="1">
                <a:latin typeface="Arial" panose="020B0604020202020204" pitchFamily="34" charset="0"/>
              </a:rPr>
              <a:t>collision misses</a:t>
            </a:r>
            <a:r>
              <a:rPr lang="en-US" altLang="en-US">
                <a:latin typeface="Arial" panose="020B0604020202020204" pitchFamily="34" charset="0"/>
              </a:rPr>
              <a:t>. The idea is that hits in a fully associative cache that become misses in an </a:t>
            </a:r>
            <a:r>
              <a:rPr lang="en-US" altLang="en-US" i="1">
                <a:latin typeface="Arial" panose="020B0604020202020204" pitchFamily="34" charset="0"/>
              </a:rPr>
              <a:t>n</a:t>
            </a:r>
            <a:r>
              <a:rPr lang="en-US" altLang="en-US">
                <a:latin typeface="Arial" panose="020B0604020202020204" pitchFamily="34" charset="0"/>
              </a:rPr>
              <a:t>-way set-associative cache are due to more than </a:t>
            </a:r>
            <a:r>
              <a:rPr lang="en-US" altLang="en-US" i="1">
                <a:latin typeface="Arial" panose="020B0604020202020204" pitchFamily="34" charset="0"/>
              </a:rPr>
              <a:t>n </a:t>
            </a:r>
            <a:r>
              <a:rPr lang="en-US" altLang="en-US">
                <a:latin typeface="Arial" panose="020B0604020202020204" pitchFamily="34" charset="0"/>
              </a:rPr>
              <a:t>requests on some popular sets.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Having identified the three C’s, what can a computer designer do about them? Conceptually, conflicts are the easiest: Fully associative placement avoids all conflict misses. Full associativity is expensive in hardware, however, and may slow the processor clock rate (see the example on page B-29), leading to lower overall performance.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28262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0A9AD02-57F7-454F-AC47-1AA17D35586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幻灯片图像占位符 1"/>
          <p:cNvSpPr>
            <a:spLocks noGrp="1" noRot="1" noChangeAspect="1" noChangeArrowheads="1" noTextEdit="1"/>
          </p:cNvSpPr>
          <p:nvPr>
            <p:ph type="sldImg"/>
          </p:nvPr>
        </p:nvSpPr>
        <p:spPr/>
      </p:sp>
      <p:sp>
        <p:nvSpPr>
          <p:cNvPr id="29389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Their goal is still to reduce average memory access time.</a:t>
            </a:r>
            <a:endParaRPr lang="en-US" altLang="zh-CN">
              <a:latin typeface="Arial" panose="020B0604020202020204" pitchFamily="34" charset="0"/>
            </a:endParaRPr>
          </a:p>
          <a:p>
            <a:r>
              <a:rPr lang="en-US" altLang="zh-CN">
                <a:latin typeface="Arial" panose="020B0604020202020204" pitchFamily="34" charset="0"/>
              </a:rPr>
              <a:t>Besides hit time, miss rate, and miss penalty, they also try to increase cache bandwidth and reduce power consumption.</a:t>
            </a:r>
            <a:endParaRPr lang="zh-CN" altLang="en-US">
              <a:latin typeface="Arial" panose="020B0604020202020204" pitchFamily="34" charset="0"/>
            </a:endParaRPr>
          </a:p>
        </p:txBody>
      </p:sp>
      <p:sp>
        <p:nvSpPr>
          <p:cNvPr id="29389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76BD765-8177-4B42-8579-A4A8C842C07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Figure3.23 Thetimeofissue,execution,andwritingresultforadual-issueversionofourpipelinewithoutspec- </a:t>
            </a:r>
            <a:r>
              <a:rPr lang="en-US" sz="1200" kern="1200" dirty="0" err="1">
                <a:solidFill>
                  <a:schemeClr val="tx1"/>
                </a:solidFill>
                <a:effectLst/>
                <a:latin typeface="Arial" panose="020B0604020202020204" pitchFamily="34" charset="0"/>
                <a:ea typeface="宋体" panose="02010600030101010101" pitchFamily="2" charset="-122"/>
                <a:cs typeface="+mn-cs"/>
              </a:rPr>
              <a:t>ulation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panose="020B0604020202020204" pitchFamily="34" charset="0"/>
                <a:ea typeface="宋体" panose="02010600030101010101" pitchFamily="2" charset="-122"/>
                <a:cs typeface="+mn-cs"/>
              </a:rPr>
              <a:t>uation</a:t>
            </a:r>
            <a:r>
              <a:rPr lang="en-US" sz="1200" kern="1200" dirty="0">
                <a:solidFill>
                  <a:schemeClr val="tx1"/>
                </a:solidFill>
                <a:effectLst/>
                <a:latin typeface="Arial" panose="020B0604020202020204" pitchFamily="34" charset="0"/>
                <a:ea typeface="宋体" panose="02010600030101010101" pitchFamily="2" charset="-122"/>
                <a:cs typeface="+mn-cs"/>
              </a:rPr>
              <a:t> allow multiple instructions to execute in the same cycle. Figure 3.24 shows this example with speculation.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3.24 The time of issue, execution, and writing result for a dual-issue version of our pipeline with </a:t>
            </a:r>
            <a:r>
              <a:rPr lang="en-US" sz="1200" kern="1200" dirty="0" err="1">
                <a:solidFill>
                  <a:schemeClr val="tx1"/>
                </a:solidFill>
                <a:effectLst/>
                <a:latin typeface="Arial" panose="020B0604020202020204" pitchFamily="34" charset="0"/>
                <a:ea typeface="宋体" panose="02010600030101010101" pitchFamily="2" charset="-122"/>
                <a:cs typeface="+mn-cs"/>
              </a:rPr>
              <a:t>specu</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 start execution early because it is speculative.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In this case, where a branch can be a critical performance limiter, speculation helps significantly. The third branch in the speculative processor executes in clock cycle 13, whereas it exe- cutes in clock cycle 19 on the nonspeculative pipeline.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This example clearly shows how speculation can be advantageous when there are data-dependent branches, which otherwise would limit performance. This </a:t>
            </a:r>
            <a:r>
              <a:rPr lang="en-US" sz="1200" kern="1200" dirty="0" err="1">
                <a:solidFill>
                  <a:schemeClr val="tx1"/>
                </a:solidFill>
                <a:effectLst/>
                <a:latin typeface="Arial" panose="020B0604020202020204" pitchFamily="34" charset="0"/>
                <a:ea typeface="宋体" panose="02010600030101010101" pitchFamily="2" charset="-122"/>
                <a:cs typeface="+mn-cs"/>
              </a:rPr>
              <a:t>advan</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tage</a:t>
            </a:r>
            <a:r>
              <a:rPr lang="en-US" sz="1200" kern="1200" dirty="0">
                <a:solidFill>
                  <a:schemeClr val="tx1"/>
                </a:solidFill>
                <a:effectLst/>
                <a:latin typeface="Arial" panose="020B0604020202020204" pitchFamily="34" charset="0"/>
                <a:ea typeface="宋体" panose="02010600030101010101" pitchFamily="2" charset="-122"/>
                <a:cs typeface="+mn-cs"/>
              </a:rPr>
              <a:t> depends, however, on accurate branch prediction. Incorrect speculation does not improve performance; in fact, it typically harms performance and, as we shall see, dramatically lowers energy efficiency.</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3.24 The time of issue, execution, and writing result for a dual-issue version of our pipeline with </a:t>
            </a:r>
            <a:r>
              <a:rPr lang="en-US" sz="1200" kern="1200" dirty="0" err="1">
                <a:solidFill>
                  <a:schemeClr val="tx1"/>
                </a:solidFill>
                <a:effectLst/>
                <a:latin typeface="Arial" panose="020B0604020202020204" pitchFamily="34" charset="0"/>
                <a:ea typeface="宋体" panose="02010600030101010101" pitchFamily="2" charset="-122"/>
                <a:cs typeface="+mn-cs"/>
              </a:rPr>
              <a:t>specu</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lation</a:t>
            </a:r>
            <a:r>
              <a:rPr lang="en-US" sz="1200" kern="1200" dirty="0">
                <a:solidFill>
                  <a:schemeClr val="tx1"/>
                </a:solidFill>
                <a:effectLst/>
                <a:latin typeface="Arial" panose="020B0604020202020204" pitchFamily="34" charset="0"/>
                <a:ea typeface="宋体" panose="02010600030101010101" pitchFamily="2" charset="-122"/>
                <a:cs typeface="+mn-cs"/>
              </a:rPr>
              <a:t>. Note that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following the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can start execution early because it is speculative.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In this case, where a branch can be a critical performance limiter, speculation helps significantly. The third branch in the speculative processor executes in clock cycle 13, whereas it exe- cutes in clock cycle 19 on the nonspeculative pipeline.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This example clearly shows how speculation can be advantageous when there are data-dependent branches, which otherwise would limit performance. This </a:t>
            </a:r>
            <a:r>
              <a:rPr lang="en-US" sz="1200" kern="1200" dirty="0" err="1">
                <a:solidFill>
                  <a:schemeClr val="tx1"/>
                </a:solidFill>
                <a:effectLst/>
                <a:latin typeface="Arial" panose="020B0604020202020204" pitchFamily="34" charset="0"/>
                <a:ea typeface="宋体" panose="02010600030101010101" pitchFamily="2" charset="-122"/>
                <a:cs typeface="+mn-cs"/>
              </a:rPr>
              <a:t>advan</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tage</a:t>
            </a:r>
            <a:r>
              <a:rPr lang="en-US" sz="1200" kern="1200" dirty="0">
                <a:solidFill>
                  <a:schemeClr val="tx1"/>
                </a:solidFill>
                <a:effectLst/>
                <a:latin typeface="Arial" panose="020B0604020202020204" pitchFamily="34" charset="0"/>
                <a:ea typeface="宋体" panose="02010600030101010101" pitchFamily="2" charset="-122"/>
                <a:cs typeface="+mn-cs"/>
              </a:rPr>
              <a:t> depends, however, on accurate branch prediction. Incorrect speculation does not improve performance; in fact, it typically harms performance and, as we shall see, dramatically lowers energy efficiency.</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 graphics processing unit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sequence requires three convoys. Because the sequence takes three chimes and there are two floating-point operations per result, the number of cycles per FLOP is 1.5 (ignoring any vector instruction issue overhead).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Figure4.22 A vector processor with four lanes on the left and a multithreaded SIMD Processor of a GPU with four         SIMD Lanes on the right. (GPUs typically have 16 or 32 SIMD Lanes.) The Control Processor supplies scalar operands for scalar-vector operations, increments addressing for unit and </a:t>
            </a:r>
            <a:r>
              <a:rPr lang="en-US" sz="1200" kern="1200" dirty="0" err="1">
                <a:solidFill>
                  <a:schemeClr val="tx1"/>
                </a:solidFill>
                <a:effectLst/>
                <a:latin typeface="Arial" panose="020B0604020202020204" pitchFamily="34" charset="0"/>
                <a:ea typeface="宋体" panose="02010600030101010101" pitchFamily="2" charset="-122"/>
                <a:cs typeface="+mn-cs"/>
              </a:rPr>
              <a:t>nonunit</a:t>
            </a:r>
            <a:r>
              <a:rPr lang="en-US" sz="1200" kern="1200" dirty="0">
                <a:solidFill>
                  <a:schemeClr val="tx1"/>
                </a:solidFill>
                <a:effectLst/>
                <a:latin typeface="Arial" panose="020B0604020202020204" pitchFamily="34" charset="0"/>
                <a:ea typeface="宋体" panose="02010600030101010101" pitchFamily="2" charset="-122"/>
                <a:cs typeface="+mn-cs"/>
              </a:rPr>
              <a:t> stride accesses to memory, and performs other accounting-type operations. Peak memory performance occurs only in a GPU when the Address Coalescing Unit can discover localized addressing. Similarly, peak computational performance occurs when all internal mask bits are set identically. Note that the SIMD Processor has one PC per SIMD Thread to help with multithreading.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4.23 Similarities and differences between multicore with multimedia SIMD extensions and recent GPUs.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
          <p:cNvSpPr>
            <a:spLocks noGrp="1" noRot="1" noChangeAspect="1" noChangeArrowheads="1" noTextEdit="1"/>
          </p:cNvSpPr>
          <p:nvPr>
            <p:ph type="sldImg"/>
          </p:nvPr>
        </p:nvSpPr>
        <p:spPr/>
      </p:sp>
      <p:sp>
        <p:nvSpPr>
          <p:cNvPr id="7270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Between processors and the centralized shared main memory, there are large, multilevel caches to reduce memory bandwidth demands. </a:t>
            </a:r>
            <a:endParaRPr lang="zh-CN" altLang="en-US">
              <a:latin typeface="Arial" panose="020B0604020202020204" pitchFamily="34" charset="0"/>
            </a:endParaRPr>
          </a:p>
        </p:txBody>
      </p:sp>
      <p:sp>
        <p:nvSpPr>
          <p:cNvPr id="7270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2EB6757-6FC7-444B-AEFB-AB716728416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图像占位符 1"/>
          <p:cNvSpPr>
            <a:spLocks noGrp="1" noRot="1" noChangeAspect="1" noChangeArrowheads="1" noTextEdit="1"/>
          </p:cNvSpPr>
          <p:nvPr>
            <p:ph type="sldImg"/>
          </p:nvPr>
        </p:nvSpPr>
        <p:spPr/>
      </p:sp>
      <p:sp>
        <p:nvSpPr>
          <p:cNvPr id="7475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Cached data are either private or shared.</a:t>
            </a:r>
            <a:endParaRPr lang="zh-CN" altLang="en-US">
              <a:latin typeface="Arial" panose="020B0604020202020204" pitchFamily="34" charset="0"/>
            </a:endParaRPr>
          </a:p>
        </p:txBody>
      </p:sp>
      <p:sp>
        <p:nvSpPr>
          <p:cNvPr id="7475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9088370-610D-7F44-9263-325344F8808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p:sp>
      <p:sp>
        <p:nvSpPr>
          <p:cNvPr id="1003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Here’s an overview of which optimizations to enhance which metrics.</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Now let’s discuss each one in detail. </a:t>
            </a:r>
            <a:endParaRPr lang="en-US" altLang="zh-CN">
              <a:latin typeface="Arial" panose="020B0604020202020204" pitchFamily="34" charset="0"/>
              <a:ea typeface="宋体" panose="02010600030101010101" pitchFamily="2" charset="-122"/>
            </a:endParaRPr>
          </a:p>
        </p:txBody>
      </p:sp>
      <p:sp>
        <p:nvSpPr>
          <p:cNvPr id="1003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6E4EE20-D450-48EA-9C37-7485061568F4}"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p:cNvSpPr>
            <a:spLocks noGrp="1" noRot="1" noChangeAspect="1" noChangeArrowheads="1" noTextEdit="1"/>
          </p:cNvSpPr>
          <p:nvPr>
            <p:ph type="sldImg"/>
          </p:nvPr>
        </p:nvSpPr>
        <p:spPr/>
      </p:sp>
      <p:sp>
        <p:nvSpPr>
          <p:cNvPr id="7680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Private data can be used by only a single processor.</a:t>
            </a:r>
            <a:endParaRPr lang="zh-CN" altLang="en-US">
              <a:latin typeface="Arial" panose="020B0604020202020204" pitchFamily="34" charset="0"/>
            </a:endParaRPr>
          </a:p>
        </p:txBody>
      </p:sp>
      <p:sp>
        <p:nvSpPr>
          <p:cNvPr id="7680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13071F6-133D-074A-8F7E-5269D4A5D41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noChangeArrowheads="1" noTextEdit="1"/>
          </p:cNvSpPr>
          <p:nvPr>
            <p:ph type="sldImg"/>
          </p:nvPr>
        </p:nvSpPr>
        <p:spPr/>
      </p:sp>
      <p:sp>
        <p:nvSpPr>
          <p:cNvPr id="7885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While shared data can be used by multiple processors,</a:t>
            </a:r>
            <a:endParaRPr lang="en-US" altLang="zh-CN">
              <a:latin typeface="Arial" panose="020B0604020202020204" pitchFamily="34" charset="0"/>
            </a:endParaRPr>
          </a:p>
          <a:p>
            <a:r>
              <a:rPr lang="en-US" altLang="zh-CN">
                <a:latin typeface="Arial" panose="020B0604020202020204" pitchFamily="34" charset="0"/>
              </a:rPr>
              <a:t>Shared data may be replicated in multiple caches to reduce access latency</a:t>
            </a:r>
            <a:endParaRPr lang="zh-CN" altLang="en-US">
              <a:latin typeface="Arial" panose="020B0604020202020204" pitchFamily="34" charset="0"/>
            </a:endParaRPr>
          </a:p>
        </p:txBody>
      </p:sp>
      <p:sp>
        <p:nvSpPr>
          <p:cNvPr id="7885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F3646C-208D-5E45-AD63-E846ACBB85F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幻灯片图像占位符 1"/>
          <p:cNvSpPr>
            <a:spLocks noGrp="1" noRot="1" noChangeAspect="1" noChangeArrowheads="1" noTextEdit="1"/>
          </p:cNvSpPr>
          <p:nvPr>
            <p:ph type="sldImg"/>
          </p:nvPr>
        </p:nvSpPr>
        <p:spPr/>
      </p:sp>
      <p:sp>
        <p:nvSpPr>
          <p:cNvPr id="8089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replicated data across different caches, additional precautions are needed to guarantee their coherence.</a:t>
            </a:r>
            <a:endParaRPr lang="en-US" altLang="zh-CN">
              <a:latin typeface="Arial" panose="020B0604020202020204" pitchFamily="34" charset="0"/>
            </a:endParaRPr>
          </a:p>
          <a:p>
            <a:r>
              <a:rPr lang="en-US" altLang="zh-CN">
                <a:latin typeface="Arial" panose="020B0604020202020204" pitchFamily="34" charset="0"/>
              </a:rPr>
              <a:t>Otherwise, different processors may have different values of the same memory location.</a:t>
            </a:r>
            <a:endParaRPr lang="zh-CN" altLang="en-US">
              <a:latin typeface="Arial" panose="020B0604020202020204" pitchFamily="34" charset="0"/>
            </a:endParaRPr>
          </a:p>
        </p:txBody>
      </p:sp>
      <p:sp>
        <p:nvSpPr>
          <p:cNvPr id="8089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3A7BF5B-9AD1-5146-9379-1C186281A4A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p:cNvSpPr>
            <a:spLocks noGrp="1" noRot="1" noChangeAspect="1" noChangeArrowheads="1" noTextEdit="1"/>
          </p:cNvSpPr>
          <p:nvPr>
            <p:ph type="sldImg"/>
          </p:nvPr>
        </p:nvSpPr>
        <p:spPr/>
      </p:sp>
      <p:sp>
        <p:nvSpPr>
          <p:cNvPr id="8294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 problem concerning whether the value of shared data is identical in different caches is called cache coherence problem.</a:t>
            </a:r>
            <a:endParaRPr lang="en-US" altLang="zh-CN" dirty="0">
              <a:latin typeface="Arial" panose="020B0604020202020204" pitchFamily="34" charset="0"/>
            </a:endParaRP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Figure5.3 The cache coherence problem for a single memory location(X), read and written by two processors (A and B). We initially assume that neither cache contains the variable and that X has the value 1. We also assume a write- through cache; a write-back cache adds some additional but similar complications. After the value of X has been written by A, A’s cache and the memory both contain the new value, but B’s cache does not, and if B reads the value of X it will receive 1! </a:t>
            </a:r>
            <a:endParaRPr lang="en-US" dirty="0"/>
          </a:p>
        </p:txBody>
      </p:sp>
      <p:sp>
        <p:nvSpPr>
          <p:cNvPr id="8294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48BE16F-3306-1342-BDDC-BAFE101A321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p:cNvSpPr>
            <a:spLocks noGrp="1" noRot="1" noChangeAspect="1" noChangeArrowheads="1" noTextEdit="1"/>
          </p:cNvSpPr>
          <p:nvPr>
            <p:ph type="sldImg"/>
          </p:nvPr>
        </p:nvSpPr>
        <p:spPr/>
      </p:sp>
      <p:sp>
        <p:nvSpPr>
          <p:cNvPr id="8499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 cache coherence problem is interested in two states of cached data.</a:t>
            </a:r>
            <a:endParaRPr lang="en-US" altLang="zh-CN">
              <a:latin typeface="Arial" panose="020B0604020202020204" pitchFamily="34" charset="0"/>
            </a:endParaRPr>
          </a:p>
          <a:p>
            <a:r>
              <a:rPr lang="en-US" altLang="zh-CN">
                <a:latin typeface="Arial" panose="020B0604020202020204" pitchFamily="34" charset="0"/>
              </a:rPr>
              <a:t>Global state is defined by main memory;</a:t>
            </a:r>
            <a:endParaRPr lang="en-US" altLang="zh-CN">
              <a:latin typeface="Arial" panose="020B0604020202020204" pitchFamily="34" charset="0"/>
            </a:endParaRPr>
          </a:p>
          <a:p>
            <a:r>
              <a:rPr lang="en-US" altLang="zh-CN">
                <a:latin typeface="Arial" panose="020B0604020202020204" pitchFamily="34" charset="0"/>
              </a:rPr>
              <a:t>Local state is defined by individual caches.</a:t>
            </a:r>
            <a:endParaRPr lang="en-US" altLang="zh-CN">
              <a:latin typeface="Arial" panose="020B0604020202020204" pitchFamily="34" charset="0"/>
            </a:endParaRPr>
          </a:p>
        </p:txBody>
      </p:sp>
      <p:sp>
        <p:nvSpPr>
          <p:cNvPr id="8499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0B8003B-7D73-B24D-AE9C-C04A9955E94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幻灯片图像占位符 1"/>
          <p:cNvSpPr>
            <a:spLocks noGrp="1" noRot="1" noChangeAspect="1" noChangeArrowheads="1" noTextEdit="1"/>
          </p:cNvSpPr>
          <p:nvPr>
            <p:ph type="sldImg"/>
          </p:nvPr>
        </p:nvSpPr>
        <p:spPr/>
      </p:sp>
      <p:sp>
        <p:nvSpPr>
          <p:cNvPr id="8704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Consistency is about ordering of all memory operations from different processors (i.e., to different memory locations).</a:t>
            </a:r>
            <a:endParaRPr lang="en-US" altLang="zh-CN" dirty="0">
              <a:latin typeface="Arial" panose="020B0604020202020204" pitchFamily="34" charset="0"/>
            </a:endParaRPr>
          </a:p>
          <a:p>
            <a:r>
              <a:rPr lang="en-US" altLang="zh-CN" dirty="0">
                <a:latin typeface="Arial" panose="020B0604020202020204" pitchFamily="34" charset="0"/>
              </a:rPr>
              <a:t>Global ordering of accesses to all memory locations.</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Coherence is about ordering of operations from different processors to the same memory location.</a:t>
            </a:r>
            <a:endParaRPr lang="en-US" altLang="zh-CN" dirty="0">
              <a:latin typeface="Arial" panose="020B0604020202020204" pitchFamily="34" charset="0"/>
            </a:endParaRPr>
          </a:p>
          <a:p>
            <a:r>
              <a:rPr lang="en-US" altLang="zh-CN" dirty="0">
                <a:latin typeface="Arial" panose="020B0604020202020204" pitchFamily="34" charset="0"/>
              </a:rPr>
              <a:t>Local ordering of accesses to each cache block.</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Cache coherence, memory consistency</a:t>
            </a:r>
            <a:endParaRPr lang="en-US" altLang="zh-CN" dirty="0">
              <a:latin typeface="Arial" panose="020B0604020202020204" pitchFamily="34" charset="0"/>
            </a:endParaRPr>
          </a:p>
          <a:p>
            <a:r>
              <a:rPr lang="en-US" altLang="en-US" dirty="0">
                <a:latin typeface="Arial" panose="020B0604020202020204" pitchFamily="34" charset="0"/>
                <a:hlinkClick r:id="rId3"/>
              </a:rPr>
              <a:t>https://www.quora.com/What-is-the-difference-between-cache-consistency-and-cache-coherence</a:t>
            </a:r>
            <a:endParaRPr lang="en-US" altLang="en-US"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Quote from Aamir </a:t>
            </a:r>
            <a:r>
              <a:rPr lang="en-US" altLang="zh-CN" dirty="0" err="1">
                <a:latin typeface="Arial" panose="020B0604020202020204" pitchFamily="34" charset="0"/>
              </a:rPr>
              <a:t>Ogna</a:t>
            </a:r>
            <a:r>
              <a:rPr lang="en-US" altLang="zh-CN" dirty="0">
                <a:latin typeface="Arial" panose="020B0604020202020204" pitchFamily="34" charset="0"/>
              </a:rPr>
              <a:t>, CPU Verification Engineer</a:t>
            </a:r>
            <a:endParaRPr lang="en-US" altLang="zh-CN" dirty="0">
              <a:latin typeface="Arial" panose="020B0604020202020204" pitchFamily="34" charset="0"/>
            </a:endParaRPr>
          </a:p>
          <a:p>
            <a:pPr rtl="0"/>
            <a:r>
              <a:rPr lang="en-US" altLang="zh-CN" dirty="0">
                <a:latin typeface="Arial" panose="020B0604020202020204" pitchFamily="34" charset="0"/>
              </a:rPr>
              <a:t>“</a:t>
            </a:r>
            <a:br>
              <a:rPr lang="en-US" sz="1200" b="0" i="0" kern="1200" dirty="0">
                <a:solidFill>
                  <a:schemeClr val="tx1"/>
                </a:solidFill>
                <a:effectLst/>
                <a:latin typeface="Arial" panose="020B0604020202020204" pitchFamily="34" charset="0"/>
                <a:ea typeface="宋体" panose="02010600030101010101" pitchFamily="2" charset="-122"/>
                <a:cs typeface="+mn-cs"/>
              </a:rPr>
            </a:br>
            <a:r>
              <a:rPr lang="en-US" sz="1200" b="0" i="0" kern="1200" dirty="0">
                <a:solidFill>
                  <a:schemeClr val="tx1"/>
                </a:solidFill>
                <a:effectLst/>
                <a:latin typeface="Arial" panose="020B0604020202020204" pitchFamily="34" charset="0"/>
                <a:ea typeface="宋体" panose="02010600030101010101" pitchFamily="2" charset="-122"/>
                <a:cs typeface="+mn-cs"/>
              </a:rPr>
              <a:t>As far as I know, there's no such thing is "cache" consistency. What you are referring to is probably memory consistency.</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0" kern="1200" dirty="0">
                <a:solidFill>
                  <a:schemeClr val="tx1"/>
                </a:solidFill>
                <a:effectLst/>
                <a:latin typeface="Arial" panose="020B0604020202020204" pitchFamily="34" charset="0"/>
                <a:ea typeface="宋体" panose="02010600030101010101" pitchFamily="2" charset="-122"/>
                <a:cs typeface="+mn-cs"/>
              </a:rPr>
              <a:t>Cache coherency is relevant in a multicore system where each processor has a private L1 cache and at least one other level is shared. Memory consistency is relevant whether there are caches or not.</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0" kern="1200" dirty="0">
                <a:solidFill>
                  <a:schemeClr val="tx1"/>
                </a:solidFill>
                <a:effectLst/>
                <a:latin typeface="Arial" panose="020B0604020202020204" pitchFamily="34" charset="0"/>
                <a:ea typeface="宋体" panose="02010600030101010101" pitchFamily="2" charset="-122"/>
                <a:cs typeface="+mn-cs"/>
              </a:rPr>
              <a:t>I like the way my professor taught it so I'll give the same example:</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0" kern="1200" dirty="0">
                <a:solidFill>
                  <a:schemeClr val="tx1"/>
                </a:solidFill>
                <a:effectLst/>
                <a:latin typeface="Arial" panose="020B0604020202020204" pitchFamily="34" charset="0"/>
                <a:ea typeface="宋体" panose="02010600030101010101" pitchFamily="2" charset="-122"/>
                <a:cs typeface="+mn-cs"/>
              </a:rPr>
              <a:t>Let's say you are the main memory and you have two friends A and B who are two cores in a multicore environment:</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1" kern="1200" dirty="0">
                <a:solidFill>
                  <a:schemeClr val="tx1"/>
                </a:solidFill>
                <a:effectLst/>
                <a:latin typeface="Arial" panose="020B0604020202020204" pitchFamily="34" charset="0"/>
                <a:ea typeface="宋体" panose="02010600030101010101" pitchFamily="2" charset="-122"/>
                <a:cs typeface="+mn-cs"/>
              </a:rPr>
              <a:t>A wants to go for a movie on Saturday. So he texts you asking for a good time. You reply back saying 9 PM is a good time. A gets the text, reads it and he is happy. He is also expecting you to co-ordinate the times with B.</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1" kern="1200" dirty="0">
                <a:solidFill>
                  <a:schemeClr val="tx1"/>
                </a:solidFill>
                <a:effectLst/>
                <a:latin typeface="Arial" panose="020B0604020202020204" pitchFamily="34" charset="0"/>
                <a:ea typeface="宋体" panose="02010600030101010101" pitchFamily="2" charset="-122"/>
                <a:cs typeface="+mn-cs"/>
              </a:rPr>
              <a:t>A few minutes later, B texts you asking for the time of the movie. You send him the same reply you sent to A, 9 PM. At this point in time, all three of you are agreeing on the same time, that is to say, all of you have the same copy of data.</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1" kern="1200" dirty="0">
                <a:solidFill>
                  <a:schemeClr val="tx1"/>
                </a:solidFill>
                <a:effectLst/>
                <a:latin typeface="Arial" panose="020B0604020202020204" pitchFamily="34" charset="0"/>
                <a:ea typeface="宋体" panose="02010600030101010101" pitchFamily="2" charset="-122"/>
                <a:cs typeface="+mn-cs"/>
              </a:rPr>
              <a:t>Something comes up in B's calendar and he needs to reschedule it. So he texts you saying instead of 9, you all will go for the movie at 10 PM. You get the text and your timing is updated. But you fail to pass on this message to A, who still thinks 9 PM is on.</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1" kern="1200" dirty="0">
                <a:solidFill>
                  <a:schemeClr val="tx1"/>
                </a:solidFill>
                <a:effectLst/>
                <a:latin typeface="Arial" panose="020B0604020202020204" pitchFamily="34" charset="0"/>
                <a:ea typeface="宋体" panose="02010600030101010101" pitchFamily="2" charset="-122"/>
                <a:cs typeface="+mn-cs"/>
              </a:rPr>
              <a:t>At this point, you (main memory) and B (one of the cores) have the same data, but A (another core) has stale data, since the "write" to the data by B was never propagated to A. A will still show up at 9 PM for the movie, won't find either of you, get pissed off and watch the movie all alone, live texting you the entire story spoiling everything for you!</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0" kern="1200" dirty="0">
                <a:solidFill>
                  <a:schemeClr val="tx1"/>
                </a:solidFill>
                <a:effectLst/>
                <a:latin typeface="Arial" panose="020B0604020202020204" pitchFamily="34" charset="0"/>
                <a:ea typeface="宋体" panose="02010600030101010101" pitchFamily="2" charset="-122"/>
                <a:cs typeface="+mn-cs"/>
              </a:rPr>
              <a:t>This is what cache coherency is all about. It's about making sure that every private copy is the same everywhere and if any changes are made, those changes are propagated to every private cache.</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0" kern="1200" dirty="0">
                <a:solidFill>
                  <a:schemeClr val="tx1"/>
                </a:solidFill>
                <a:effectLst/>
                <a:latin typeface="Arial" panose="020B0604020202020204" pitchFamily="34" charset="0"/>
                <a:ea typeface="宋体" panose="02010600030101010101" pitchFamily="2" charset="-122"/>
                <a:cs typeface="+mn-cs"/>
              </a:rPr>
              <a:t>We can use the same example to understand memory consistency as well, but in this case, you are also a core:</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1" kern="1200" dirty="0">
                <a:solidFill>
                  <a:schemeClr val="tx1"/>
                </a:solidFill>
                <a:effectLst/>
                <a:latin typeface="Arial" panose="020B0604020202020204" pitchFamily="34" charset="0"/>
                <a:ea typeface="宋体" panose="02010600030101010101" pitchFamily="2" charset="-122"/>
                <a:cs typeface="+mn-cs"/>
              </a:rPr>
              <a:t>A wants to go for the movie on Saturday at 9 PM. So he sends out a text_1 saying "Movie at 9" to both, you and B. A few minutes later, his plan changes and now he wants to watch it at 10 PM instead. So he sends out another text_2 saying "Movie at 10". So both, you and B are informed of the time changes, but something funky happens.</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1" kern="1200" dirty="0">
                <a:solidFill>
                  <a:schemeClr val="tx1"/>
                </a:solidFill>
                <a:effectLst/>
                <a:latin typeface="Arial" panose="020B0604020202020204" pitchFamily="34" charset="0"/>
                <a:ea typeface="宋体" panose="02010600030101010101" pitchFamily="2" charset="-122"/>
                <a:cs typeface="+mn-cs"/>
              </a:rPr>
              <a:t>B's telephone network is crappy and he receives the text_2 BEFORE text_1. B is thinking the initial plan was 10 PM that got moved to 9 while you are thinking it was 9 PM that got moved to 10. In this case, both of you got updated copies, but at different times in a different order. Either ways, someone is going to get pissed and spoil the movie for the others.</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0" kern="1200" dirty="0">
                <a:solidFill>
                  <a:schemeClr val="tx1"/>
                </a:solidFill>
                <a:effectLst/>
                <a:latin typeface="Arial" panose="020B0604020202020204" pitchFamily="34" charset="0"/>
                <a:ea typeface="宋体" panose="02010600030101010101" pitchFamily="2" charset="-122"/>
                <a:cs typeface="+mn-cs"/>
              </a:rPr>
              <a:t>This is memory consistency. It's not enough that a core sees the write happening to shared data, it's also important that they see the writes in the same order as other cores. Otherwise, data will be </a:t>
            </a:r>
            <a:r>
              <a:rPr lang="en-US" sz="1200" b="0" i="1" kern="1200" dirty="0">
                <a:solidFill>
                  <a:schemeClr val="tx1"/>
                </a:solidFill>
                <a:effectLst/>
                <a:latin typeface="Arial" panose="020B0604020202020204" pitchFamily="34" charset="0"/>
                <a:ea typeface="宋体" panose="02010600030101010101" pitchFamily="2" charset="-122"/>
                <a:cs typeface="+mn-cs"/>
              </a:rPr>
              <a:t>inconsistent</a:t>
            </a:r>
            <a:r>
              <a:rPr lang="en-US" sz="1200" b="0" i="0" kern="1200" dirty="0">
                <a:solidFill>
                  <a:schemeClr val="tx1"/>
                </a:solidFill>
                <a:effectLst/>
                <a:latin typeface="Arial" panose="020B0604020202020204" pitchFamily="34" charset="0"/>
                <a:ea typeface="宋体" panose="02010600030101010101" pitchFamily="2" charset="-122"/>
                <a:cs typeface="+mn-cs"/>
              </a:rPr>
              <a:t> across cores.</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0" kern="1200" dirty="0">
                <a:solidFill>
                  <a:schemeClr val="tx1"/>
                </a:solidFill>
                <a:effectLst/>
                <a:latin typeface="Arial" panose="020B0604020202020204" pitchFamily="34" charset="0"/>
                <a:ea typeface="宋体" panose="02010600030101010101" pitchFamily="2" charset="-122"/>
                <a:cs typeface="+mn-cs"/>
              </a:rPr>
              <a:t>Hope this helps.</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r>
              <a:rPr lang="en-US" altLang="zh-CN" dirty="0">
                <a:latin typeface="Arial" panose="020B0604020202020204" pitchFamily="34" charset="0"/>
              </a:rPr>
              <a:t>”</a:t>
            </a:r>
            <a:endParaRPr lang="en-US" altLang="zh-CN" dirty="0">
              <a:latin typeface="Arial" panose="020B0604020202020204" pitchFamily="34" charset="0"/>
            </a:endParaRPr>
          </a:p>
          <a:p>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8704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D15345A-8D5E-1D40-8462-38F45ED084E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The first property simply preserves program order—we expect this property to </a:t>
            </a:r>
            <a:endParaRPr lang="en-US" dirty="0">
              <a:effectLst/>
            </a:endParaRPr>
          </a:p>
          <a:p>
            <a:r>
              <a:rPr lang="en-US" sz="1200" kern="1200" dirty="0">
                <a:solidFill>
                  <a:schemeClr val="tx1"/>
                </a:solidFill>
                <a:effectLst/>
                <a:latin typeface="Arial" panose="020B0604020202020204" pitchFamily="34" charset="0"/>
                <a:ea typeface="宋体" panose="02010600030101010101" pitchFamily="2" charset="-122"/>
                <a:cs typeface="+mn-cs"/>
              </a:rPr>
              <a:t>be true even in uniprocessors.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second property defines the notion of what it means to have a coherent view of memory: if a processor could continuously read an old data value, we would clearly say that memory was incoherent.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noChangeArrowheads="1" noTextEdit="1"/>
          </p:cNvSpPr>
          <p:nvPr>
            <p:ph type="sldImg"/>
          </p:nvPr>
        </p:nvSpPr>
        <p:spPr/>
      </p:sp>
      <p:sp>
        <p:nvSpPr>
          <p:cNvPr id="9113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Writes to the same location are </a:t>
            </a:r>
            <a:r>
              <a:rPr lang="en-US" altLang="en-US" i="1" dirty="0">
                <a:latin typeface="Arial" panose="020B0604020202020204" pitchFamily="34" charset="0"/>
              </a:rPr>
              <a:t>serialized</a:t>
            </a:r>
            <a:r>
              <a:rPr lang="en-US" altLang="en-US" dirty="0">
                <a:latin typeface="Arial" panose="020B0604020202020204" pitchFamily="34" charset="0"/>
              </a:rPr>
              <a:t>; that is, two writes to the same location by any two processors are seen in the same order by all processors. For example, if the values 1 and then 2 are written to a location, processors can never read the value of the location as 2 and then later read it as 1.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Sup- pose we did not serialize writes, and processor P1 writes location X followed by P2 writing location X. Serializing the writes ensures that every processor will see the write done by P2 at some point. If we did not serialize the writes, it might be the case that some processors could see the write of P2 first and then see the write of P1, maintaining the value written by P1 indefinitely. The simplest way to avoid such difficulties is to ensure that all writes to the same location are seen in the same order; this property is called </a:t>
            </a:r>
            <a:r>
              <a:rPr lang="en-US" altLang="en-US" i="1" dirty="0">
                <a:latin typeface="Arial" panose="020B0604020202020204" pitchFamily="34" charset="0"/>
              </a:rPr>
              <a:t>write serialization</a:t>
            </a:r>
            <a:r>
              <a:rPr lang="en-US" altLang="en-US" dirty="0">
                <a:latin typeface="Arial" panose="020B0604020202020204" pitchFamily="34" charset="0"/>
              </a:rPr>
              <a:t>. </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9113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3AE2E57-5350-774C-85C4-5B651A50610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Although the three properties just described are sufficient to ensure coherence, the question of when a written value will be seen is also important. To see why, observe that we cannot require that a read of X instantaneously see the value written for X by some other processor. If, for example, a write of X on one processor precedes a read of X on another processor by a very small time, it may be impossible to ensure that the read returns the value of the data written, since the written data may not even have left the processor at that point. The issue of exactly when a written value must be seen by a reader is defined by a memory consistency model—a topic discussed in Section 5.6.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p:sp>
      <p:sp>
        <p:nvSpPr>
          <p:cNvPr id="1013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first optimization advocates small and simple first-level caches.</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When the cache is small enough, it delivers fast hit time to support a fast clock cycle. Meanwhile, it reduces power consumption.</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By simple, it advocates lower associativity. This also reduces both hit time and power.</a:t>
            </a:r>
            <a:endParaRPr lang="en-US" altLang="zh-CN" dirty="0">
              <a:latin typeface="Arial" panose="020B0604020202020204" pitchFamily="34" charset="0"/>
              <a:ea typeface="宋体" panose="02010600030101010101" pitchFamily="2" charset="-122"/>
            </a:endParaRPr>
          </a:p>
          <a:p>
            <a:endParaRPr lang="en-US" altLang="zh-CN" dirty="0">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critical timing path in a cache hit is the three-step process of addressing the tag memory using the index portion of the address, comparing the read tag value to the address, and setting the multiplexor to choose the correct data item if the cache is set associative. Direct-mapped caches can overlap the tag check with the </a:t>
            </a:r>
            <a:r>
              <a:rPr lang="en-US" sz="1200" kern="1200" dirty="0" err="1">
                <a:solidFill>
                  <a:schemeClr val="tx1"/>
                </a:solidFill>
                <a:effectLst/>
                <a:latin typeface="Arial" panose="020B0604020202020204" pitchFamily="34" charset="0"/>
                <a:ea typeface="宋体" panose="02010600030101010101" pitchFamily="2" charset="-122"/>
                <a:cs typeface="+mn-cs"/>
              </a:rPr>
              <a:t>transmis</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sion</a:t>
            </a:r>
            <a:r>
              <a:rPr lang="en-US" sz="1200" kern="1200" dirty="0">
                <a:solidFill>
                  <a:schemeClr val="tx1"/>
                </a:solidFill>
                <a:effectLst/>
                <a:latin typeface="Arial" panose="020B0604020202020204" pitchFamily="34" charset="0"/>
                <a:ea typeface="宋体" panose="02010600030101010101" pitchFamily="2" charset="-122"/>
                <a:cs typeface="+mn-cs"/>
              </a:rPr>
              <a:t> of the data, effectively reducing hit time. Furthermore, lower levels of </a:t>
            </a:r>
            <a:r>
              <a:rPr lang="en-US" sz="1200" kern="1200" dirty="0" err="1">
                <a:solidFill>
                  <a:schemeClr val="tx1"/>
                </a:solidFill>
                <a:effectLst/>
                <a:latin typeface="Arial" panose="020B0604020202020204" pitchFamily="34" charset="0"/>
                <a:ea typeface="宋体" panose="02010600030101010101" pitchFamily="2" charset="-122"/>
                <a:cs typeface="+mn-cs"/>
              </a:rPr>
              <a:t>associa</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tivity</a:t>
            </a:r>
            <a:r>
              <a:rPr lang="en-US" sz="1200" kern="1200" dirty="0">
                <a:solidFill>
                  <a:schemeClr val="tx1"/>
                </a:solidFill>
                <a:effectLst/>
                <a:latin typeface="Arial" panose="020B0604020202020204" pitchFamily="34" charset="0"/>
                <a:ea typeface="宋体" panose="02010600030101010101" pitchFamily="2" charset="-122"/>
                <a:cs typeface="+mn-cs"/>
              </a:rPr>
              <a:t> will usually reduce power because fewer cache lines must be accessed. </a:t>
            </a:r>
            <a:endParaRPr lang="en-US" dirty="0"/>
          </a:p>
          <a:p>
            <a:endParaRPr lang="zh-CN" altLang="en-US" dirty="0">
              <a:latin typeface="Arial" panose="020B0604020202020204" pitchFamily="34" charset="0"/>
              <a:ea typeface="宋体" panose="02010600030101010101" pitchFamily="2" charset="-122"/>
            </a:endParaRPr>
          </a:p>
        </p:txBody>
      </p:sp>
      <p:sp>
        <p:nvSpPr>
          <p:cNvPr id="1013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E320575-4EF3-4A4E-9D3A-D37D40F991CE}"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protocols to maintain coherence for multiple processors are called cache coherence protocols. Key to implementing a cache coherence protocol is tracking</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the state of any sharing of a data block. The state of any cache block is kept using status bits associated with the block, similar to the valid and dirty bits kept in a uniprocessor cache. There are two classes of protocols in use, each of which uses different techniques to track the sharing status: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Directory based—The sharing status of a particular block of physical memory is kept in one location, called the directory. There are two very different types of directory-based cache coherence. In an SMP, we can use one centralized directory, associated with the memory or some other single serialization point, such as the outermost cache in a multicore. In a DSM, it makes no sense to have a single directory because that would create a single point of contention and make it difficult to scale to many multicore chips given the memory demands of multicores with eight or more cores. Distributed directories are more com- plex than a single directory, and such designs are the subject of Section 5.4.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Snooping—Rather than keeping the state of sharing in a single directory, every cache that has a copy of the data from a block of physical memory could track the sharing status of the block. In an SMP, the caches are typically all </a:t>
            </a:r>
            <a:r>
              <a:rPr lang="en-US" sz="1200" kern="1200" dirty="0" err="1">
                <a:solidFill>
                  <a:schemeClr val="tx1"/>
                </a:solidFill>
                <a:effectLst/>
                <a:latin typeface="Arial" panose="020B0604020202020204" pitchFamily="34" charset="0"/>
                <a:ea typeface="宋体" panose="02010600030101010101" pitchFamily="2" charset="-122"/>
                <a:cs typeface="+mn-cs"/>
              </a:rPr>
              <a:t>acces</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sible</a:t>
            </a:r>
            <a:r>
              <a:rPr lang="en-US" sz="1200" kern="1200" dirty="0">
                <a:solidFill>
                  <a:schemeClr val="tx1"/>
                </a:solidFill>
                <a:effectLst/>
                <a:latin typeface="Arial" panose="020B0604020202020204" pitchFamily="34" charset="0"/>
                <a:ea typeface="宋体" panose="02010600030101010101" pitchFamily="2" charset="-122"/>
                <a:cs typeface="+mn-cs"/>
              </a:rPr>
              <a:t> via some broadcast medium (e.g., a bus connects the per-core caches to the shared cache or memory), and all cache controllers monitor or snoop on the medium to determine whether they have a copy of a block that is requested on a bus or switch access. Snooping can also be used as the coherence protocol for a multichip multiprocessor, and some designs support a snooping protocol on top of a directory protocol within each multicore.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One method is to ensure that a processor has exclusive access to a data item before writing that item. This style of protocol is called a write invalidate protocol because it invalidates other copies on a write. It is by far the most common pro- </a:t>
            </a:r>
            <a:r>
              <a:rPr lang="en-US" sz="1200" kern="1200" dirty="0" err="1">
                <a:solidFill>
                  <a:schemeClr val="tx1"/>
                </a:solidFill>
                <a:effectLst/>
                <a:latin typeface="Arial" panose="020B0604020202020204" pitchFamily="34" charset="0"/>
                <a:ea typeface="宋体" panose="02010600030101010101" pitchFamily="2" charset="-122"/>
                <a:cs typeface="+mn-cs"/>
              </a:rPr>
              <a:t>tocol</a:t>
            </a:r>
            <a:r>
              <a:rPr lang="en-US" sz="1200" kern="1200" dirty="0">
                <a:solidFill>
                  <a:schemeClr val="tx1"/>
                </a:solidFill>
                <a:effectLst/>
                <a:latin typeface="Arial" panose="020B0604020202020204" pitchFamily="34" charset="0"/>
                <a:ea typeface="宋体" panose="02010600030101010101" pitchFamily="2" charset="-122"/>
                <a:cs typeface="+mn-cs"/>
              </a:rPr>
              <a:t>. Exclusive access ensures that no other readable or writable copies of an item exist when the write occurs: all other cached copies of the item are invalidated.</a:t>
            </a:r>
            <a:endParaRPr lang="en-US" dirty="0">
              <a:effectLst/>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ChangeArrowheads="1" noTextEdit="1"/>
          </p:cNvSpPr>
          <p:nvPr>
            <p:ph type="sldImg"/>
          </p:nvPr>
        </p:nvSpPr>
        <p:spPr/>
      </p:sp>
      <p:sp>
        <p:nvSpPr>
          <p:cNvPr id="9728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P209 on 4</a:t>
            </a:r>
            <a:r>
              <a:rPr lang="en-US" altLang="en-US" baseline="30000" dirty="0">
                <a:latin typeface="Arial" panose="020B0604020202020204" pitchFamily="34" charset="0"/>
              </a:rPr>
              <a:t>th</a:t>
            </a:r>
            <a:r>
              <a:rPr lang="en-US" altLang="en-US" dirty="0">
                <a:latin typeface="Arial" panose="020B0604020202020204" pitchFamily="34" charset="0"/>
              </a:rPr>
              <a:t> edition: update of memory occurs when a block becomes shared simplifies the protocol</a:t>
            </a:r>
            <a:endParaRPr lang="en-US" altLang="en-US" dirty="0">
              <a:latin typeface="Arial" panose="020B0604020202020204" pitchFamily="34" charset="0"/>
            </a:endParaRP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panose="020B0604020202020204" pitchFamily="34" charset="0"/>
                <a:ea typeface="宋体" panose="02010600030101010101" pitchFamily="2" charset="-122"/>
                <a:cs typeface="+mn-cs"/>
              </a:rPr>
              <a:t>indi</a:t>
            </a:r>
            <a:r>
              <a:rPr lang="en-US" sz="1200" kern="1200" dirty="0">
                <a:solidFill>
                  <a:schemeClr val="tx1"/>
                </a:solidFill>
                <a:effectLst/>
                <a:latin typeface="Arial" panose="020B0604020202020204" pitchFamily="34" charset="0"/>
                <a:ea typeface="宋体" panose="02010600030101010101" pitchFamily="2"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 </a:t>
            </a:r>
            <a:endParaRPr lang="en-US" dirty="0"/>
          </a:p>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9728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ChangeArrowheads="1" noTextEdit="1"/>
          </p:cNvSpPr>
          <p:nvPr>
            <p:ph type="sldImg"/>
          </p:nvPr>
        </p:nvSpPr>
        <p:spPr/>
      </p:sp>
      <p:sp>
        <p:nvSpPr>
          <p:cNvPr id="9728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P209 on 4</a:t>
            </a:r>
            <a:r>
              <a:rPr lang="en-US" altLang="en-US" baseline="30000" dirty="0">
                <a:latin typeface="Arial" panose="020B0604020202020204" pitchFamily="34" charset="0"/>
              </a:rPr>
              <a:t>th</a:t>
            </a:r>
            <a:r>
              <a:rPr lang="en-US" altLang="en-US" dirty="0">
                <a:latin typeface="Arial" panose="020B0604020202020204" pitchFamily="34" charset="0"/>
              </a:rPr>
              <a:t> edition: update of memory occurs when a block becomes shared simplifies the protocol</a:t>
            </a:r>
            <a:endParaRPr lang="en-US" altLang="en-US" dirty="0">
              <a:latin typeface="Arial" panose="020B0604020202020204" pitchFamily="34" charset="0"/>
            </a:endParaRP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panose="020B0604020202020204" pitchFamily="34" charset="0"/>
                <a:ea typeface="宋体" panose="02010600030101010101" pitchFamily="2" charset="-122"/>
                <a:cs typeface="+mn-cs"/>
              </a:rPr>
              <a:t>indi</a:t>
            </a:r>
            <a:r>
              <a:rPr lang="en-US" sz="1200" kern="1200" dirty="0">
                <a:solidFill>
                  <a:schemeClr val="tx1"/>
                </a:solidFill>
                <a:effectLst/>
                <a:latin typeface="Arial" panose="020B0604020202020204" pitchFamily="34" charset="0"/>
                <a:ea typeface="宋体" panose="02010600030101010101" pitchFamily="2"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 </a:t>
            </a:r>
            <a:endParaRPr lang="en-US" dirty="0"/>
          </a:p>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9728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ChangeArrowheads="1" noTextEdit="1"/>
          </p:cNvSpPr>
          <p:nvPr>
            <p:ph type="sldImg"/>
          </p:nvPr>
        </p:nvSpPr>
        <p:spPr/>
      </p:sp>
      <p:sp>
        <p:nvSpPr>
          <p:cNvPr id="9728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P209 on 4</a:t>
            </a:r>
            <a:r>
              <a:rPr lang="en-US" altLang="en-US" baseline="30000" dirty="0">
                <a:latin typeface="Arial" panose="020B0604020202020204" pitchFamily="34" charset="0"/>
              </a:rPr>
              <a:t>th</a:t>
            </a:r>
            <a:r>
              <a:rPr lang="en-US" altLang="en-US" dirty="0">
                <a:latin typeface="Arial" panose="020B0604020202020204" pitchFamily="34" charset="0"/>
              </a:rPr>
              <a:t> edition: update of memory occurs when a block becomes shared simplifies the protocol</a:t>
            </a:r>
            <a:endParaRPr lang="en-US" altLang="en-US" dirty="0">
              <a:latin typeface="Arial" panose="020B0604020202020204" pitchFamily="34" charset="0"/>
            </a:endParaRP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panose="020B0604020202020204" pitchFamily="34" charset="0"/>
                <a:ea typeface="宋体" panose="02010600030101010101" pitchFamily="2" charset="-122"/>
                <a:cs typeface="+mn-cs"/>
              </a:rPr>
              <a:t>indi</a:t>
            </a:r>
            <a:r>
              <a:rPr lang="en-US" sz="1200" kern="1200" dirty="0">
                <a:solidFill>
                  <a:schemeClr val="tx1"/>
                </a:solidFill>
                <a:effectLst/>
                <a:latin typeface="Arial" panose="020B0604020202020204" pitchFamily="34" charset="0"/>
                <a:ea typeface="宋体" panose="02010600030101010101" pitchFamily="2"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 </a:t>
            </a:r>
            <a:endParaRPr lang="en-US" dirty="0"/>
          </a:p>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9728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ChangeArrowheads="1" noTextEdit="1"/>
          </p:cNvSpPr>
          <p:nvPr>
            <p:ph type="sldImg"/>
          </p:nvPr>
        </p:nvSpPr>
        <p:spPr/>
      </p:sp>
      <p:sp>
        <p:nvSpPr>
          <p:cNvPr id="9728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P209 on 4</a:t>
            </a:r>
            <a:r>
              <a:rPr lang="en-US" altLang="en-US" baseline="30000" dirty="0">
                <a:latin typeface="Arial" panose="020B0604020202020204" pitchFamily="34" charset="0"/>
              </a:rPr>
              <a:t>th</a:t>
            </a:r>
            <a:r>
              <a:rPr lang="en-US" altLang="en-US" dirty="0">
                <a:latin typeface="Arial" panose="020B0604020202020204" pitchFamily="34" charset="0"/>
              </a:rPr>
              <a:t> edition: update of memory occurs when a block becomes shared simplifies the protocol</a:t>
            </a:r>
            <a:endParaRPr lang="en-US" altLang="en-US" dirty="0">
              <a:latin typeface="Arial" panose="020B0604020202020204" pitchFamily="34" charset="0"/>
            </a:endParaRP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panose="020B0604020202020204" pitchFamily="34" charset="0"/>
                <a:ea typeface="宋体" panose="02010600030101010101" pitchFamily="2" charset="-122"/>
                <a:cs typeface="+mn-cs"/>
              </a:rPr>
              <a:t>indi</a:t>
            </a:r>
            <a:r>
              <a:rPr lang="en-US" sz="1200" kern="1200" dirty="0">
                <a:solidFill>
                  <a:schemeClr val="tx1"/>
                </a:solidFill>
                <a:effectLst/>
                <a:latin typeface="Arial" panose="020B0604020202020204" pitchFamily="34" charset="0"/>
                <a:ea typeface="宋体" panose="02010600030101010101" pitchFamily="2"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::MOESI adds the state Owned to the MESI protocol to indicate that the </a:t>
            </a:r>
            <a:r>
              <a:rPr lang="en-US" sz="1200" kern="1200" dirty="0" err="1">
                <a:solidFill>
                  <a:schemeClr val="tx1"/>
                </a:solidFill>
                <a:effectLst/>
                <a:latin typeface="Arial" panose="020B0604020202020204" pitchFamily="34" charset="0"/>
                <a:ea typeface="宋体" panose="02010600030101010101" pitchFamily="2" charset="-122"/>
                <a:cs typeface="+mn-cs"/>
              </a:rPr>
              <a:t>associ</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ated</a:t>
            </a:r>
            <a:r>
              <a:rPr lang="en-US" sz="1200" kern="1200" dirty="0">
                <a:solidFill>
                  <a:schemeClr val="tx1"/>
                </a:solidFill>
                <a:effectLst/>
                <a:latin typeface="Arial" panose="020B0604020202020204" pitchFamily="34" charset="0"/>
                <a:ea typeface="宋体" panose="02010600030101010101" pitchFamily="2" charset="-122"/>
                <a:cs typeface="+mn-cs"/>
              </a:rPr>
              <a:t> block is owned by that cache and out-of-date in memory. In MSI and MESI protocols, when there is an attempt to share a block in the Modified state, the state is changed to Shared (in both the original and newly sharing cache), and the block must be written back to memory. In a MOESI protocol, the block can be changed from the Modified to Owned state in the original cache without writing it to memory. Other caches, which are newly sharing the block, keep the block in the Shared state; the O state, which only the original cache holds, indicates that the main memory copy is out of date and that the designated cache is the owner. The owner of the block must supply it on a miss, since memory is not up to date and must write the block back to memory if it is replaced. The AMD Opteron processor family uses the MOESI protocol. </a:t>
            </a:r>
            <a:endParaRPr lang="en-US" dirty="0"/>
          </a:p>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9728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 snooping coherence protocol is usually implemented by incorporating a finite- state controller in each core. This controller responds to requests from the processor in the core and from the bus (or other broadcast medium), changing the state of the selected cache block, as well as using the bus to access data or to invalidate it.</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Logically, you can think of a separate controller as being associated with each block; that is, snooping operations or cache requests for different blocks can proceed independently.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ChangeArrowheads="1" noTextEdit="1"/>
          </p:cNvSpPr>
          <p:nvPr>
            <p:ph type="sldImg"/>
          </p:nvPr>
        </p:nvSpPr>
        <p:spPr/>
      </p:sp>
      <p:sp>
        <p:nvSpPr>
          <p:cNvPr id="10342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simple protocol we consider has three states: invalid, shared, and mod- ified. The shared state indicates that the block in the private cache is potentially shared, while the modified state indicates that the block has been updated in the private cache; note that the modified state </a:t>
            </a:r>
            <a:r>
              <a:rPr lang="en-US" altLang="en-US" i="1">
                <a:latin typeface="Arial" panose="020B0604020202020204" pitchFamily="34" charset="0"/>
              </a:rPr>
              <a:t>implies </a:t>
            </a:r>
            <a:r>
              <a:rPr lang="en-US" altLang="en-US">
                <a:latin typeface="Arial" panose="020B0604020202020204" pitchFamily="34" charset="0"/>
              </a:rPr>
              <a:t>that the block is exclusive.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0342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3BA7142-22D8-1844-84CF-6A20F9E73A4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noChangeArrowheads="1" noTextEdit="1"/>
          </p:cNvSpPr>
          <p:nvPr>
            <p:ph type="sldImg"/>
          </p:nvPr>
        </p:nvSpPr>
        <p:spPr/>
      </p:sp>
      <p:sp>
        <p:nvSpPr>
          <p:cNvPr id="10547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Figure 5.5 shows the requests generated by a core (in the top half of the table) </a:t>
            </a:r>
            <a:endParaRPr lang="en-US" altLang="en-US">
              <a:latin typeface="Arial" panose="020B0604020202020204" pitchFamily="34" charset="0"/>
            </a:endParaRPr>
          </a:p>
          <a:p>
            <a:r>
              <a:rPr lang="en-US" altLang="en-US">
                <a:latin typeface="Arial" panose="020B0604020202020204" pitchFamily="34" charset="0"/>
              </a:rPr>
              <a:t>as well as those coming from the bus (in the bottom half of the table). </a:t>
            </a:r>
            <a:endParaRPr lang="en-US" altLang="en-US">
              <a:latin typeface="Arial" panose="020B0604020202020204" pitchFamily="34" charset="0"/>
            </a:endParaRPr>
          </a:p>
          <a:p>
            <a:r>
              <a:rPr lang="en-US" altLang="en-US">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10547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73238CF-249B-6447-9F13-7D836D53142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ChangeArrowheads="1" noTextEdit="1"/>
          </p:cNvSpPr>
          <p:nvPr>
            <p:ph type="sldImg"/>
          </p:nvPr>
        </p:nvSpPr>
        <p:spPr/>
      </p:sp>
      <p:sp>
        <p:nvSpPr>
          <p:cNvPr id="10752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Figure 5.5 shows the requests generated by a core (in the top half of the table) </a:t>
            </a:r>
            <a:endParaRPr lang="en-US" altLang="en-US" dirty="0">
              <a:latin typeface="Arial" panose="020B0604020202020204" pitchFamily="34" charset="0"/>
            </a:endParaRPr>
          </a:p>
          <a:p>
            <a:r>
              <a:rPr lang="en-US" altLang="en-US" dirty="0">
                <a:latin typeface="Arial" panose="020B0604020202020204" pitchFamily="34" charset="0"/>
              </a:rPr>
              <a:t>as well as those coming from the bus (in the bottom half of the table). </a:t>
            </a:r>
            <a:endParaRPr lang="en-US" altLang="en-US" dirty="0">
              <a:latin typeface="Arial" panose="020B0604020202020204" pitchFamily="34" charset="0"/>
            </a:endParaRPr>
          </a:p>
          <a:p>
            <a:r>
              <a:rPr lang="en-US" altLang="en-US" dirty="0">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endParaRPr lang="en-US" altLang="en-US" dirty="0">
              <a:latin typeface="Arial" panose="020B0604020202020204" pitchFamily="34" charset="0"/>
            </a:endParaRPr>
          </a:p>
          <a:p>
            <a:endParaRPr lang="en-US" altLang="en-US"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write</a:t>
            </a:r>
            <a:r>
              <a:rPr lang="zh-CN" altLang="en-US" dirty="0">
                <a:latin typeface="Arial" panose="020B0604020202020204" pitchFamily="34" charset="0"/>
              </a:rPr>
              <a:t> </a:t>
            </a:r>
            <a:r>
              <a:rPr lang="en-US" altLang="zh-CN" dirty="0">
                <a:latin typeface="Arial" panose="020B0604020202020204" pitchFamily="34" charset="0"/>
              </a:rPr>
              <a:t>miss from bus, modified, coherence, Attempt to write block that is exclusive elsewhere --- indicates the attempt from the core that issues the write miss request, the exclusive state corresponds to the core that holds the Modified data</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0752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068389B-193D-A34B-952F-394E9F2F23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An extended form of way prediction can also be used to reduce power con- </a:t>
            </a:r>
            <a:r>
              <a:rPr lang="en-US" sz="1200" kern="1200" dirty="0" err="1">
                <a:solidFill>
                  <a:schemeClr val="tx1"/>
                </a:solidFill>
                <a:effectLst/>
                <a:latin typeface="Arial" panose="020B0604020202020204" pitchFamily="34" charset="0"/>
                <a:ea typeface="宋体" panose="02010600030101010101" pitchFamily="2" charset="-122"/>
                <a:cs typeface="+mn-cs"/>
              </a:rPr>
              <a:t>sumption</a:t>
            </a:r>
            <a:r>
              <a:rPr lang="en-US" sz="1200" kern="1200" dirty="0">
                <a:solidFill>
                  <a:schemeClr val="tx1"/>
                </a:solidFill>
                <a:effectLst/>
                <a:latin typeface="Arial" panose="020B0604020202020204" pitchFamily="34" charset="0"/>
                <a:ea typeface="宋体" panose="02010600030101010101" pitchFamily="2" charset="-122"/>
                <a:cs typeface="+mn-cs"/>
              </a:rPr>
              <a:t> by using the way prediction bits to decide which cache block to </a:t>
            </a:r>
            <a:r>
              <a:rPr lang="en-US" sz="1200" kern="1200" dirty="0" err="1">
                <a:solidFill>
                  <a:schemeClr val="tx1"/>
                </a:solidFill>
                <a:effectLst/>
                <a:latin typeface="Arial" panose="020B0604020202020204" pitchFamily="34" charset="0"/>
                <a:ea typeface="宋体" panose="02010600030101010101" pitchFamily="2" charset="-122"/>
                <a:cs typeface="+mn-cs"/>
              </a:rPr>
              <a:t>actu</a:t>
            </a:r>
            <a:r>
              <a:rPr lang="en-US" sz="1200" kern="1200" dirty="0">
                <a:solidFill>
                  <a:schemeClr val="tx1"/>
                </a:solidFill>
                <a:effectLst/>
                <a:latin typeface="Arial" panose="020B0604020202020204" pitchFamily="34" charset="0"/>
                <a:ea typeface="宋体" panose="02010600030101010101" pitchFamily="2" charset="-122"/>
                <a:cs typeface="+mn-cs"/>
              </a:rPr>
              <a:t>- ally access (the way prediction bits are essentially extra address bits); this approach, which might be called </a:t>
            </a:r>
            <a:r>
              <a:rPr lang="en-US" sz="1200" i="1" kern="1200" dirty="0">
                <a:solidFill>
                  <a:schemeClr val="tx1"/>
                </a:solidFill>
                <a:effectLst/>
                <a:latin typeface="Arial" panose="020B0604020202020204" pitchFamily="34" charset="0"/>
                <a:ea typeface="宋体" panose="02010600030101010101" pitchFamily="2" charset="-122"/>
                <a:cs typeface="+mn-cs"/>
              </a:rPr>
              <a:t>way selection</a:t>
            </a:r>
            <a:r>
              <a:rPr lang="en-US" sz="1200" kern="1200" dirty="0">
                <a:solidFill>
                  <a:schemeClr val="tx1"/>
                </a:solidFill>
                <a:effectLst/>
                <a:latin typeface="Arial" panose="020B0604020202020204" pitchFamily="34" charset="0"/>
                <a:ea typeface="宋体" panose="02010600030101010101" pitchFamily="2" charset="-122"/>
                <a:cs typeface="+mn-cs"/>
              </a:rPr>
              <a:t>, saves power when the way pre- diction is correct but adds significant time on a way misprediction, since the access, not just the tag match and selection, must be repeated. Such an </a:t>
            </a:r>
            <a:r>
              <a:rPr lang="en-US" sz="1200" kern="1200" dirty="0" err="1">
                <a:solidFill>
                  <a:schemeClr val="tx1"/>
                </a:solidFill>
                <a:effectLst/>
                <a:latin typeface="Arial" panose="020B0604020202020204" pitchFamily="34" charset="0"/>
                <a:ea typeface="宋体" panose="02010600030101010101" pitchFamily="2" charset="-122"/>
                <a:cs typeface="+mn-cs"/>
              </a:rPr>
              <a:t>optimiza</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is likely to make sense only in low-power processors.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ChangeArrowheads="1" noTextEdit="1"/>
          </p:cNvSpPr>
          <p:nvPr>
            <p:ph type="sldImg"/>
          </p:nvPr>
        </p:nvSpPr>
        <p:spPr/>
      </p:sp>
      <p:sp>
        <p:nvSpPr>
          <p:cNvPr id="10752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Figure 5.5 shows the requests generated by a core (in the top half of the table) </a:t>
            </a:r>
            <a:endParaRPr lang="en-US" altLang="en-US" dirty="0">
              <a:latin typeface="Arial" panose="020B0604020202020204" pitchFamily="34" charset="0"/>
            </a:endParaRPr>
          </a:p>
          <a:p>
            <a:r>
              <a:rPr lang="en-US" altLang="en-US" dirty="0">
                <a:latin typeface="Arial" panose="020B0604020202020204" pitchFamily="34" charset="0"/>
              </a:rPr>
              <a:t>as well as those coming from the bus (in the bottom half of the table). </a:t>
            </a:r>
            <a:endParaRPr lang="en-US" altLang="en-US" dirty="0">
              <a:latin typeface="Arial" panose="020B0604020202020204" pitchFamily="34" charset="0"/>
            </a:endParaRPr>
          </a:p>
          <a:p>
            <a:r>
              <a:rPr lang="en-US" altLang="en-US" dirty="0">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endParaRPr lang="en-US" altLang="en-US" dirty="0">
              <a:latin typeface="Arial" panose="020B0604020202020204" pitchFamily="34" charset="0"/>
            </a:endParaRPr>
          </a:p>
          <a:p>
            <a:endParaRPr lang="en-US" altLang="en-US"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write</a:t>
            </a:r>
            <a:r>
              <a:rPr lang="zh-CN" altLang="en-US" dirty="0">
                <a:latin typeface="Arial" panose="020B0604020202020204" pitchFamily="34" charset="0"/>
              </a:rPr>
              <a:t> </a:t>
            </a:r>
            <a:r>
              <a:rPr lang="en-US" altLang="zh-CN" dirty="0">
                <a:latin typeface="Arial" panose="020B0604020202020204" pitchFamily="34" charset="0"/>
              </a:rPr>
              <a:t>miss from bus, modified, coherence, Attempt to write block that is exclusive elsewhere --- indicates the attempt from the core that issues the write miss request, the exclusive state corresponds to the core that holds the Modified data</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0752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068389B-193D-A34B-952F-394E9F2F23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ChangeArrowheads="1" noTextEdit="1"/>
          </p:cNvSpPr>
          <p:nvPr>
            <p:ph type="sldImg"/>
          </p:nvPr>
        </p:nvSpPr>
        <p:spPr/>
      </p:sp>
      <p:sp>
        <p:nvSpPr>
          <p:cNvPr id="10752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Figure 5.5 shows the requests generated by a core (in the top half of the table) </a:t>
            </a:r>
            <a:endParaRPr lang="en-US" altLang="en-US" dirty="0">
              <a:latin typeface="Arial" panose="020B0604020202020204" pitchFamily="34" charset="0"/>
            </a:endParaRPr>
          </a:p>
          <a:p>
            <a:r>
              <a:rPr lang="en-US" altLang="en-US" dirty="0">
                <a:latin typeface="Arial" panose="020B0604020202020204" pitchFamily="34" charset="0"/>
              </a:rPr>
              <a:t>as well as those coming from the bus (in the bottom half of the table). </a:t>
            </a:r>
            <a:endParaRPr lang="en-US" altLang="en-US" dirty="0">
              <a:latin typeface="Arial" panose="020B0604020202020204" pitchFamily="34" charset="0"/>
            </a:endParaRPr>
          </a:p>
          <a:p>
            <a:r>
              <a:rPr lang="en-US" altLang="en-US" dirty="0">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endParaRPr lang="en-US" altLang="en-US" dirty="0">
              <a:latin typeface="Arial" panose="020B0604020202020204" pitchFamily="34" charset="0"/>
            </a:endParaRPr>
          </a:p>
          <a:p>
            <a:endParaRPr lang="en-US" altLang="en-US"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write</a:t>
            </a:r>
            <a:r>
              <a:rPr lang="zh-CN" altLang="en-US" dirty="0">
                <a:latin typeface="Arial" panose="020B0604020202020204" pitchFamily="34" charset="0"/>
              </a:rPr>
              <a:t> </a:t>
            </a:r>
            <a:r>
              <a:rPr lang="en-US" altLang="zh-CN" dirty="0">
                <a:latin typeface="Arial" panose="020B0604020202020204" pitchFamily="34" charset="0"/>
              </a:rPr>
              <a:t>miss from bus, modified, coherence, Attempt to write block that is exclusive elsewhere --- indicates the attempt from the core that issues the write miss request, the exclusive state corresponds to the core that holds the Modified data</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0752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068389B-193D-A34B-952F-394E9F2F23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ChangeArrowheads="1" noTextEdit="1"/>
          </p:cNvSpPr>
          <p:nvPr>
            <p:ph type="sldImg"/>
          </p:nvPr>
        </p:nvSpPr>
        <p:spPr/>
      </p:sp>
      <p:sp>
        <p:nvSpPr>
          <p:cNvPr id="10957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5.6 A write invalidate, cache coherence protocol for a private write-back cache showing the states and state transitions for each block in the cache. The cache states are shown in circles, with any access permitted by the local processor without a state transition shown in parentheses under the name of the state. The stimulus causing a state change is shown on the transition arcs in regular type, and any bus actions generated as part of the state transition are shown on the transition arc in bold. The stimulus actions apply to a block in the private cache, not to a specific address in the cache. Thus a read miss to a block in the shared state is a miss for that cache block but for a different address. The left side of the diagram shows state transitions based on actions of the processor </a:t>
            </a:r>
            <a:r>
              <a:rPr lang="en-US" sz="1200" kern="1200" dirty="0" err="1">
                <a:solidFill>
                  <a:schemeClr val="tx1"/>
                </a:solidFill>
                <a:effectLst/>
                <a:latin typeface="Arial" panose="020B0604020202020204" pitchFamily="34" charset="0"/>
                <a:ea typeface="宋体" panose="02010600030101010101" pitchFamily="2" charset="-122"/>
                <a:cs typeface="+mn-cs"/>
              </a:rPr>
              <a:t>asso</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ciated</a:t>
            </a:r>
            <a:r>
              <a:rPr lang="en-US" sz="1200" kern="1200" dirty="0">
                <a:solidFill>
                  <a:schemeClr val="tx1"/>
                </a:solidFill>
                <a:effectLst/>
                <a:latin typeface="Arial" panose="020B0604020202020204" pitchFamily="34" charset="0"/>
                <a:ea typeface="宋体" panose="02010600030101010101" pitchFamily="2" charset="-122"/>
                <a:cs typeface="+mn-cs"/>
              </a:rPr>
              <a:t> with this cache; the right side shows transitions based on operations on the bus. A read miss in the exclusive or shared state and a write miss in the exclusive state occur when the address requested by the processor does not match the address in the local cache block. Such a miss is a standard cache replacement miss. An attempt to write a block in the shared state generates an invalidate. Whenever a bus transaction occurs, all private caches that contain the cache block specified in the bus transaction take the action dictated by the right half of the diagram. The protocol assumes that memory (or a shared cache) provides data on a read miss for a block that is clean in all local caches. In actual implementations, these two sets of state diagrams are combined. In practice, there are many subtle variations on invalidate protocols, including the introduction of the exclusive unmodified state, as to whether a processor or memory provides data on a miss. In a multicore chip, the shared cache (usually L3, but sometimes L2) acts as the equivalent of memory, and the bus is the bus between the private caches of each core and the shared cache, which in turn interfaces to the memory.</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0957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D6EA8A1-7B42-1645-9590-A913A2233B3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noChangeArrowheads="1" noTextEdit="1"/>
          </p:cNvSpPr>
          <p:nvPr>
            <p:ph type="sldImg"/>
          </p:nvPr>
        </p:nvSpPr>
        <p:spPr/>
      </p:sp>
      <p:sp>
        <p:nvSpPr>
          <p:cNvPr id="1116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Whenever a bus transaction occurs, all private caches that contain the cache block specified in the bus transaction take the action dictated by the right half of the diagram. The proto- col assumes that memory (or a shared cache) provides data on a read miss for a block that is clean in all local caches. In actual implementations, these two sets of state diagrams are combined. In practice, there are many subtle varia- </a:t>
            </a:r>
            <a:r>
              <a:rPr lang="en-US" altLang="en-US" dirty="0" err="1">
                <a:latin typeface="Arial" panose="020B0604020202020204" pitchFamily="34" charset="0"/>
              </a:rPr>
              <a:t>tions</a:t>
            </a:r>
            <a:r>
              <a:rPr lang="en-US" altLang="en-US" dirty="0">
                <a:latin typeface="Arial" panose="020B0604020202020204" pitchFamily="34" charset="0"/>
              </a:rPr>
              <a:t> on invalidate protocols, including the introduction of the exclusive unmodified state, as to whether a processor or memory provides data on a miss. In a multicore chip, the shared cache (usually L3, but sometimes L2) acts as the equivalent of memory, and the bus is the bus between the private caches of each core and the shared cache, which in turn interfaces to the memory. </a:t>
            </a:r>
            <a:endParaRPr lang="en-US" altLang="en-US" dirty="0">
              <a:latin typeface="Arial" panose="020B0604020202020204" pitchFamily="34" charset="0"/>
            </a:endParaRPr>
          </a:p>
        </p:txBody>
      </p:sp>
      <p:sp>
        <p:nvSpPr>
          <p:cNvPr id="1116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D6D9735-8492-864B-906D-115ADCDAECE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ChangeArrowheads="1" noTextEdit="1"/>
          </p:cNvSpPr>
          <p:nvPr>
            <p:ph type="sldImg"/>
          </p:nvPr>
        </p:nvSpPr>
        <p:spPr/>
      </p:sp>
      <p:sp>
        <p:nvSpPr>
          <p:cNvPr id="11366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5.7 Cache coherence state diagram with the state transitions induced by the local processor shown in black and by the bus activities shown in gray. As in Figure 5.6, the activities on a transition are shown in bold.</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1366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B51EAF8-A5BA-F74B-A86E-F60BC9EE2F9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kern="1200" dirty="0">
                <a:solidFill>
                  <a:schemeClr val="tx1"/>
                </a:solidFill>
                <a:effectLst/>
                <a:latin typeface="Arial" panose="020B0604020202020204" pitchFamily="34" charset="0"/>
                <a:ea typeface="宋体" panose="02010600030101010101" pitchFamily="2" charset="-122"/>
                <a:cs typeface="+mn-cs"/>
              </a:rPr>
              <a:t>From Operating System Concepts 9</a:t>
            </a:r>
            <a:r>
              <a:rPr lang="en-US" sz="1200" b="0" kern="1200" baseline="30000" dirty="0">
                <a:solidFill>
                  <a:schemeClr val="tx1"/>
                </a:solidFill>
                <a:effectLst/>
                <a:latin typeface="Arial" panose="020B0604020202020204" pitchFamily="34" charset="0"/>
                <a:ea typeface="宋体" panose="02010600030101010101" pitchFamily="2" charset="-122"/>
                <a:cs typeface="+mn-cs"/>
              </a:rPr>
              <a:t>th</a:t>
            </a:r>
            <a:r>
              <a:rPr lang="en-US" sz="1200" b="0" kern="1200" dirty="0">
                <a:solidFill>
                  <a:schemeClr val="tx1"/>
                </a:solidFill>
                <a:effectLst/>
                <a:latin typeface="Arial" panose="020B0604020202020204" pitchFamily="34" charset="0"/>
                <a:ea typeface="宋体" panose="02010600030101010101" pitchFamily="2" charset="-122"/>
                <a:cs typeface="+mn-cs"/>
              </a:rPr>
              <a:t> edition: Section 5.5 Mutex Locks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The hardware-based solutions to the critical-section problem presented in Section 5.4 are complicated as well as generally inaccessible to application programmers. Instead, operating-systems designers build software tools to solve the critical-section problem. The simplest of these tools is the </a:t>
            </a:r>
            <a:r>
              <a:rPr lang="en-US" sz="1200" b="1" kern="1200" dirty="0">
                <a:solidFill>
                  <a:schemeClr val="tx1"/>
                </a:solidFill>
                <a:effectLst/>
                <a:latin typeface="Arial" panose="020B0604020202020204" pitchFamily="34" charset="0"/>
                <a:ea typeface="宋体" panose="02010600030101010101" pitchFamily="2" charset="-122"/>
                <a:cs typeface="+mn-cs"/>
              </a:rPr>
              <a:t>mutex lock</a:t>
            </a:r>
            <a:r>
              <a:rPr lang="en-US" sz="1200" kern="1200" dirty="0">
                <a:solidFill>
                  <a:schemeClr val="tx1"/>
                </a:solidFill>
                <a:effectLst/>
                <a:latin typeface="Arial" panose="020B0604020202020204" pitchFamily="34" charset="0"/>
                <a:ea typeface="宋体" panose="02010600030101010101" pitchFamily="2" charset="-122"/>
                <a:cs typeface="+mn-cs"/>
              </a:rPr>
              <a:t>. (In fact, the term </a:t>
            </a:r>
            <a:r>
              <a:rPr lang="en-US" sz="1200" b="1" i="1" kern="1200" dirty="0">
                <a:solidFill>
                  <a:schemeClr val="tx1"/>
                </a:solidFill>
                <a:effectLst/>
                <a:latin typeface="Arial" panose="020B0604020202020204" pitchFamily="34" charset="0"/>
                <a:ea typeface="宋体" panose="02010600030101010101" pitchFamily="2" charset="-122"/>
                <a:cs typeface="+mn-cs"/>
              </a:rPr>
              <a:t>mutex </a:t>
            </a:r>
            <a:r>
              <a:rPr lang="en-US" sz="1200" kern="1200" dirty="0">
                <a:solidFill>
                  <a:schemeClr val="tx1"/>
                </a:solidFill>
                <a:effectLst/>
                <a:latin typeface="Arial" panose="020B0604020202020204" pitchFamily="34" charset="0"/>
                <a:ea typeface="宋体" panose="02010600030101010101" pitchFamily="2" charset="-122"/>
                <a:cs typeface="+mn-cs"/>
              </a:rPr>
              <a:t>is short for </a:t>
            </a:r>
            <a:r>
              <a:rPr lang="en-US" sz="1200" b="1" i="1" kern="1200" dirty="0">
                <a:solidFill>
                  <a:schemeClr val="tx1"/>
                </a:solidFill>
                <a:effectLst/>
                <a:latin typeface="Arial" panose="020B0604020202020204" pitchFamily="34" charset="0"/>
                <a:ea typeface="宋体" panose="02010600030101010101" pitchFamily="2" charset="-122"/>
                <a:cs typeface="+mn-cs"/>
              </a:rPr>
              <a:t>mut</a:t>
            </a:r>
            <a:r>
              <a:rPr lang="en-US" sz="1200" kern="1200" dirty="0">
                <a:solidFill>
                  <a:schemeClr val="tx1"/>
                </a:solidFill>
                <a:effectLst/>
                <a:latin typeface="Arial" panose="020B0604020202020204" pitchFamily="34" charset="0"/>
                <a:ea typeface="宋体" panose="02010600030101010101" pitchFamily="2" charset="-122"/>
                <a:cs typeface="+mn-cs"/>
              </a:rPr>
              <a:t>ual </a:t>
            </a:r>
            <a:r>
              <a:rPr lang="en-US" sz="1200" b="1" i="1" kern="1200" dirty="0">
                <a:solidFill>
                  <a:schemeClr val="tx1"/>
                </a:solidFill>
                <a:effectLst/>
                <a:latin typeface="Arial" panose="020B0604020202020204" pitchFamily="34" charset="0"/>
                <a:ea typeface="宋体" panose="02010600030101010101" pitchFamily="2" charset="-122"/>
                <a:cs typeface="+mn-cs"/>
              </a:rPr>
              <a:t>ex</a:t>
            </a:r>
            <a:r>
              <a:rPr lang="en-US" sz="1200" kern="1200" dirty="0">
                <a:solidFill>
                  <a:schemeClr val="tx1"/>
                </a:solidFill>
                <a:effectLst/>
                <a:latin typeface="Arial" panose="020B0604020202020204" pitchFamily="34" charset="0"/>
                <a:ea typeface="宋体" panose="02010600030101010101" pitchFamily="2" charset="-122"/>
                <a:cs typeface="+mn-cs"/>
              </a:rPr>
              <a:t>clusion.) We use the mutex lock to protect critical regions and thus prevent race conditions. That is, a process must acquire the lock before entering a critical section; it releases the lock when it exits the critical section. The acquire()function acquires the lock, and the release() function releases the lock, as illustrated in Figure 5.8.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A mutex lock has a </a:t>
            </a:r>
            <a:r>
              <a:rPr lang="en-US" sz="1200" kern="1200" dirty="0" err="1">
                <a:solidFill>
                  <a:schemeClr val="tx1"/>
                </a:solidFill>
                <a:effectLst/>
                <a:latin typeface="Arial" panose="020B0604020202020204" pitchFamily="34" charset="0"/>
                <a:ea typeface="宋体" panose="02010600030101010101" pitchFamily="2" charset="-122"/>
                <a:cs typeface="+mn-cs"/>
              </a:rPr>
              <a:t>boolean</a:t>
            </a:r>
            <a:r>
              <a:rPr lang="en-US" sz="1200" kern="1200" dirty="0">
                <a:solidFill>
                  <a:schemeClr val="tx1"/>
                </a:solidFill>
                <a:effectLst/>
                <a:latin typeface="Arial" panose="020B0604020202020204" pitchFamily="34" charset="0"/>
                <a:ea typeface="宋体" panose="02010600030101010101" pitchFamily="2" charset="-122"/>
                <a:cs typeface="+mn-cs"/>
              </a:rPr>
              <a:t> variable available whose value indicates if the lock is available or not. If the lock is available, a call to acquire() succeeds, and the lock is then considered unavailable. A process that attempts to acquire an unavailable lock is blocked until the lock is released.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The definition of acquire() is as follows: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acquire() {</a:t>
            </a:r>
            <a:br>
              <a:rPr lang="en-US" sz="1200" kern="1200" dirty="0">
                <a:solidFill>
                  <a:schemeClr val="tx1"/>
                </a:solidFill>
                <a:effectLst/>
                <a:latin typeface="Arial" panose="020B0604020202020204" pitchFamily="34" charset="0"/>
                <a:ea typeface="宋体" panose="02010600030101010101" pitchFamily="2" charset="-122"/>
                <a:cs typeface="+mn-cs"/>
              </a:rPr>
            </a:br>
            <a:r>
              <a:rPr lang="en-US" sz="1200" kern="1200" dirty="0">
                <a:solidFill>
                  <a:schemeClr val="tx1"/>
                </a:solidFill>
                <a:effectLst/>
                <a:latin typeface="Arial" panose="020B0604020202020204" pitchFamily="34" charset="0"/>
                <a:ea typeface="宋体" panose="02010600030101010101" pitchFamily="2" charset="-122"/>
                <a:cs typeface="+mn-cs"/>
              </a:rPr>
              <a:t>while (!available)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 /* busy wait */ available = false;; } </a:t>
            </a:r>
            <a:endParaRPr lang="en-US" dirty="0"/>
          </a:p>
          <a:p>
            <a:endParaRPr lang="en-US" dirty="0"/>
          </a:p>
          <a:p>
            <a:r>
              <a:rPr lang="en-US" dirty="0"/>
              <a:t>F</a:t>
            </a:r>
            <a:r>
              <a:rPr lang="en-US" dirty="0"/>
              <a:t>igure in the content;</a:t>
            </a:r>
            <a:endParaRPr lang="en-US" dirty="0"/>
          </a:p>
          <a:p>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The definition of release() is as follows: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release() { available = true;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Calls to either acquire() or release() must be performed atomically. Thus, mutex locks are often implemented using one of the hardware </a:t>
            </a:r>
            <a:r>
              <a:rPr lang="en-US" sz="1200" kern="1200" dirty="0" err="1">
                <a:solidFill>
                  <a:schemeClr val="tx1"/>
                </a:solidFill>
                <a:effectLst/>
                <a:latin typeface="Arial" panose="020B0604020202020204" pitchFamily="34" charset="0"/>
                <a:ea typeface="宋体" panose="02010600030101010101" pitchFamily="2" charset="-122"/>
                <a:cs typeface="+mn-cs"/>
              </a:rPr>
              <a:t>mecha</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nisms</a:t>
            </a:r>
            <a:r>
              <a:rPr lang="en-US" sz="1200" kern="1200" dirty="0">
                <a:solidFill>
                  <a:schemeClr val="tx1"/>
                </a:solidFill>
                <a:effectLst/>
                <a:latin typeface="Arial" panose="020B0604020202020204" pitchFamily="34" charset="0"/>
                <a:ea typeface="宋体" panose="02010600030101010101" pitchFamily="2" charset="-122"/>
                <a:cs typeface="+mn-cs"/>
              </a:rPr>
              <a:t> described in Section 5.4, and we leave the description of this technique as an exercise.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The main disadvantage of the implementation given here is that it requires </a:t>
            </a:r>
            <a:r>
              <a:rPr lang="en-US" sz="1200" b="1" kern="1200" dirty="0">
                <a:solidFill>
                  <a:schemeClr val="tx1"/>
                </a:solidFill>
                <a:effectLst/>
                <a:latin typeface="Arial" panose="020B0604020202020204" pitchFamily="34" charset="0"/>
                <a:ea typeface="宋体" panose="02010600030101010101" pitchFamily="2" charset="-122"/>
                <a:cs typeface="+mn-cs"/>
              </a:rPr>
              <a:t>busy waiting</a:t>
            </a:r>
            <a:r>
              <a:rPr lang="en-US" sz="1200" kern="1200" dirty="0">
                <a:solidFill>
                  <a:schemeClr val="tx1"/>
                </a:solidFill>
                <a:effectLst/>
                <a:latin typeface="Arial" panose="020B0604020202020204" pitchFamily="34" charset="0"/>
                <a:ea typeface="宋体" panose="02010600030101010101" pitchFamily="2" charset="-122"/>
                <a:cs typeface="+mn-cs"/>
              </a:rPr>
              <a:t>. While a process is in its critical section, any other process that tries to enter its critical section must loop continuously in the call to acquire(). In fact, this type of mutex lock is also called a </a:t>
            </a:r>
            <a:r>
              <a:rPr lang="en-US" sz="1200" b="1" kern="1200" dirty="0">
                <a:solidFill>
                  <a:schemeClr val="tx1"/>
                </a:solidFill>
                <a:effectLst/>
                <a:latin typeface="Arial" panose="020B0604020202020204" pitchFamily="34" charset="0"/>
                <a:ea typeface="宋体" panose="02010600030101010101" pitchFamily="2" charset="-122"/>
                <a:cs typeface="+mn-cs"/>
              </a:rPr>
              <a:t>spinlock </a:t>
            </a:r>
            <a:r>
              <a:rPr lang="en-US" sz="1200" kern="1200" dirty="0">
                <a:solidFill>
                  <a:schemeClr val="tx1"/>
                </a:solidFill>
                <a:effectLst/>
                <a:latin typeface="Arial" panose="020B0604020202020204" pitchFamily="34" charset="0"/>
                <a:ea typeface="宋体" panose="02010600030101010101" pitchFamily="2" charset="-122"/>
                <a:cs typeface="+mn-cs"/>
              </a:rPr>
              <a:t>because the process “spins” while waiting for the lock to become available. (We see the same issue with the code examples illustrating the test and set() instruction and the compare and swap() instruction.) This continual looping is clearly a problem in a real multiprogramming system, where a single CPU is shared among many processes. Busy waiting wastes CPU cycles that some other process might be able to use productively.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Spinlocks do have an advantage, however, in that no context switch is required when a process must wait on a lock, and a context switch may take considerable time. Thus, when locks are expected to be held for short times, spinlocks are useful. They are often employed on multiprocessor systems where one thread can “spin” on one processor while another thread performs its critical section on another processor.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Later in this chapter (Section 5.7), we examine how mutex locks can be used to solve classical synchronization problems. We also discuss how these locks are used in several operating systems, as well as in </a:t>
            </a:r>
            <a:r>
              <a:rPr lang="en-US" sz="1200" kern="1200" dirty="0" err="1">
                <a:solidFill>
                  <a:schemeClr val="tx1"/>
                </a:solidFill>
                <a:effectLst/>
                <a:latin typeface="Arial" panose="020B0604020202020204" pitchFamily="34" charset="0"/>
                <a:ea typeface="宋体" panose="02010600030101010101" pitchFamily="2" charset="-122"/>
                <a:cs typeface="+mn-cs"/>
              </a:rPr>
              <a:t>Pthreads</a:t>
            </a:r>
            <a:r>
              <a:rPr lang="en-US" sz="1200" kern="1200" dirty="0">
                <a:solidFill>
                  <a:schemeClr val="tx1"/>
                </a:solidFill>
                <a:effectLst/>
                <a:latin typeface="Arial" panose="020B0604020202020204" pitchFamily="34" charset="0"/>
                <a:ea typeface="宋体" panose="02010600030101010101" pitchFamily="2" charset="-122"/>
                <a:cs typeface="+mn-cs"/>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kern="1200" dirty="0">
                <a:solidFill>
                  <a:schemeClr val="tx1"/>
                </a:solidFill>
                <a:effectLst/>
                <a:latin typeface="Arial" panose="020B0604020202020204" pitchFamily="34" charset="0"/>
                <a:ea typeface="宋体" panose="02010600030101010101" pitchFamily="2" charset="-122"/>
                <a:cs typeface="+mn-cs"/>
              </a:rPr>
              <a:t>From Operating System Concepts 9</a:t>
            </a:r>
            <a:r>
              <a:rPr lang="en-US" sz="1200" b="0" kern="1200" baseline="30000" dirty="0">
                <a:solidFill>
                  <a:schemeClr val="tx1"/>
                </a:solidFill>
                <a:effectLst/>
                <a:latin typeface="Arial" panose="020B0604020202020204" pitchFamily="34" charset="0"/>
                <a:ea typeface="宋体" panose="02010600030101010101" pitchFamily="2" charset="-122"/>
                <a:cs typeface="+mn-cs"/>
              </a:rPr>
              <a:t>th</a:t>
            </a:r>
            <a:r>
              <a:rPr lang="en-US" sz="1200" b="0" kern="1200" dirty="0">
                <a:solidFill>
                  <a:schemeClr val="tx1"/>
                </a:solidFill>
                <a:effectLst/>
                <a:latin typeface="Arial" panose="020B0604020202020204" pitchFamily="34" charset="0"/>
                <a:ea typeface="宋体" panose="02010600030101010101" pitchFamily="2" charset="-122"/>
                <a:cs typeface="+mn-cs"/>
              </a:rPr>
              <a:t> edition: Section 5.5 Mutex Locks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The hardware-based solutions to the critical-section problem presented in Section 5.4 are complicated as well as generally inaccessible to application programmers. Instead, operating-systems designers build software tools to solve the critical-section problem. The simplest of these tools is the </a:t>
            </a:r>
            <a:r>
              <a:rPr lang="en-US" sz="1200" b="1" kern="1200" dirty="0">
                <a:solidFill>
                  <a:schemeClr val="tx1"/>
                </a:solidFill>
                <a:effectLst/>
                <a:latin typeface="Arial" panose="020B0604020202020204" pitchFamily="34" charset="0"/>
                <a:ea typeface="宋体" panose="02010600030101010101" pitchFamily="2" charset="-122"/>
                <a:cs typeface="+mn-cs"/>
              </a:rPr>
              <a:t>mutex lock</a:t>
            </a:r>
            <a:r>
              <a:rPr lang="en-US" sz="1200" kern="1200" dirty="0">
                <a:solidFill>
                  <a:schemeClr val="tx1"/>
                </a:solidFill>
                <a:effectLst/>
                <a:latin typeface="Arial" panose="020B0604020202020204" pitchFamily="34" charset="0"/>
                <a:ea typeface="宋体" panose="02010600030101010101" pitchFamily="2" charset="-122"/>
                <a:cs typeface="+mn-cs"/>
              </a:rPr>
              <a:t>. (In fact, the term </a:t>
            </a:r>
            <a:r>
              <a:rPr lang="en-US" sz="1200" b="1" i="1" kern="1200" dirty="0">
                <a:solidFill>
                  <a:schemeClr val="tx1"/>
                </a:solidFill>
                <a:effectLst/>
                <a:latin typeface="Arial" panose="020B0604020202020204" pitchFamily="34" charset="0"/>
                <a:ea typeface="宋体" panose="02010600030101010101" pitchFamily="2" charset="-122"/>
                <a:cs typeface="+mn-cs"/>
              </a:rPr>
              <a:t>mutex </a:t>
            </a:r>
            <a:r>
              <a:rPr lang="en-US" sz="1200" kern="1200" dirty="0">
                <a:solidFill>
                  <a:schemeClr val="tx1"/>
                </a:solidFill>
                <a:effectLst/>
                <a:latin typeface="Arial" panose="020B0604020202020204" pitchFamily="34" charset="0"/>
                <a:ea typeface="宋体" panose="02010600030101010101" pitchFamily="2" charset="-122"/>
                <a:cs typeface="+mn-cs"/>
              </a:rPr>
              <a:t>is short for </a:t>
            </a:r>
            <a:r>
              <a:rPr lang="en-US" sz="1200" b="1" i="1" kern="1200" dirty="0">
                <a:solidFill>
                  <a:schemeClr val="tx1"/>
                </a:solidFill>
                <a:effectLst/>
                <a:latin typeface="Arial" panose="020B0604020202020204" pitchFamily="34" charset="0"/>
                <a:ea typeface="宋体" panose="02010600030101010101" pitchFamily="2" charset="-122"/>
                <a:cs typeface="+mn-cs"/>
              </a:rPr>
              <a:t>mut</a:t>
            </a:r>
            <a:r>
              <a:rPr lang="en-US" sz="1200" kern="1200" dirty="0">
                <a:solidFill>
                  <a:schemeClr val="tx1"/>
                </a:solidFill>
                <a:effectLst/>
                <a:latin typeface="Arial" panose="020B0604020202020204" pitchFamily="34" charset="0"/>
                <a:ea typeface="宋体" panose="02010600030101010101" pitchFamily="2" charset="-122"/>
                <a:cs typeface="+mn-cs"/>
              </a:rPr>
              <a:t>ual </a:t>
            </a:r>
            <a:r>
              <a:rPr lang="en-US" sz="1200" b="1" i="1" kern="1200" dirty="0">
                <a:solidFill>
                  <a:schemeClr val="tx1"/>
                </a:solidFill>
                <a:effectLst/>
                <a:latin typeface="Arial" panose="020B0604020202020204" pitchFamily="34" charset="0"/>
                <a:ea typeface="宋体" panose="02010600030101010101" pitchFamily="2" charset="-122"/>
                <a:cs typeface="+mn-cs"/>
              </a:rPr>
              <a:t>ex</a:t>
            </a:r>
            <a:r>
              <a:rPr lang="en-US" sz="1200" kern="1200" dirty="0">
                <a:solidFill>
                  <a:schemeClr val="tx1"/>
                </a:solidFill>
                <a:effectLst/>
                <a:latin typeface="Arial" panose="020B0604020202020204" pitchFamily="34" charset="0"/>
                <a:ea typeface="宋体" panose="02010600030101010101" pitchFamily="2" charset="-122"/>
                <a:cs typeface="+mn-cs"/>
              </a:rPr>
              <a:t>clusion.) We use the mutex lock to protect critical regions and thus prevent race conditions. That is, a process must acquire the lock before entering a critical section; it releases the lock when it exits the critical section. The acquire()function acquires the lock, and the release() function releases the lock, as illustrated in Figure 5.8.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A mutex lock has a </a:t>
            </a:r>
            <a:r>
              <a:rPr lang="en-US" sz="1200" kern="1200" dirty="0" err="1">
                <a:solidFill>
                  <a:schemeClr val="tx1"/>
                </a:solidFill>
                <a:effectLst/>
                <a:latin typeface="Arial" panose="020B0604020202020204" pitchFamily="34" charset="0"/>
                <a:ea typeface="宋体" panose="02010600030101010101" pitchFamily="2" charset="-122"/>
                <a:cs typeface="+mn-cs"/>
              </a:rPr>
              <a:t>boolean</a:t>
            </a:r>
            <a:r>
              <a:rPr lang="en-US" sz="1200" kern="1200" dirty="0">
                <a:solidFill>
                  <a:schemeClr val="tx1"/>
                </a:solidFill>
                <a:effectLst/>
                <a:latin typeface="Arial" panose="020B0604020202020204" pitchFamily="34" charset="0"/>
                <a:ea typeface="宋体" panose="02010600030101010101" pitchFamily="2" charset="-122"/>
                <a:cs typeface="+mn-cs"/>
              </a:rPr>
              <a:t> variable available whose value indicates if the lock is available or not. If the lock is available, a call to acquire() succeeds, and the lock is then considered unavailable. A process that attempts to acquire an unavailable lock is blocked until the lock is released.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The definition of acquire() is as follows: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acquire() {</a:t>
            </a:r>
            <a:br>
              <a:rPr lang="en-US" sz="1200" kern="1200" dirty="0">
                <a:solidFill>
                  <a:schemeClr val="tx1"/>
                </a:solidFill>
                <a:effectLst/>
                <a:latin typeface="Arial" panose="020B0604020202020204" pitchFamily="34" charset="0"/>
                <a:ea typeface="宋体" panose="02010600030101010101" pitchFamily="2" charset="-122"/>
                <a:cs typeface="+mn-cs"/>
              </a:rPr>
            </a:br>
            <a:r>
              <a:rPr lang="en-US" sz="1200" kern="1200" dirty="0">
                <a:solidFill>
                  <a:schemeClr val="tx1"/>
                </a:solidFill>
                <a:effectLst/>
                <a:latin typeface="Arial" panose="020B0604020202020204" pitchFamily="34" charset="0"/>
                <a:ea typeface="宋体" panose="02010600030101010101" pitchFamily="2" charset="-122"/>
                <a:cs typeface="+mn-cs"/>
              </a:rPr>
              <a:t>while (!available)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 /* busy wait */ available = false;; } </a:t>
            </a:r>
            <a:endParaRPr lang="en-US" dirty="0"/>
          </a:p>
          <a:p>
            <a:endParaRPr lang="en-US" dirty="0"/>
          </a:p>
          <a:p>
            <a:r>
              <a:rPr lang="en-US" dirty="0"/>
              <a:t>F</a:t>
            </a:r>
            <a:r>
              <a:rPr lang="en-US" dirty="0"/>
              <a:t>igure in the content;</a:t>
            </a:r>
            <a:endParaRPr lang="en-US" dirty="0"/>
          </a:p>
          <a:p>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The definition of release() is as follows: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release() { available = true;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Calls to either acquire() or release() must be performed atomically. Thus, mutex locks are often implemented using one of the hardware </a:t>
            </a:r>
            <a:r>
              <a:rPr lang="en-US" sz="1200" kern="1200" dirty="0" err="1">
                <a:solidFill>
                  <a:schemeClr val="tx1"/>
                </a:solidFill>
                <a:effectLst/>
                <a:latin typeface="Arial" panose="020B0604020202020204" pitchFamily="34" charset="0"/>
                <a:ea typeface="宋体" panose="02010600030101010101" pitchFamily="2" charset="-122"/>
                <a:cs typeface="+mn-cs"/>
              </a:rPr>
              <a:t>mecha</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nisms</a:t>
            </a:r>
            <a:r>
              <a:rPr lang="en-US" sz="1200" kern="1200" dirty="0">
                <a:solidFill>
                  <a:schemeClr val="tx1"/>
                </a:solidFill>
                <a:effectLst/>
                <a:latin typeface="Arial" panose="020B0604020202020204" pitchFamily="34" charset="0"/>
                <a:ea typeface="宋体" panose="02010600030101010101" pitchFamily="2" charset="-122"/>
                <a:cs typeface="+mn-cs"/>
              </a:rPr>
              <a:t> described in Section 5.4, and we leave the description of this technique as an exercise.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The main disadvantage of the implementation given here is that it requires </a:t>
            </a:r>
            <a:r>
              <a:rPr lang="en-US" sz="1200" b="1" kern="1200" dirty="0">
                <a:solidFill>
                  <a:schemeClr val="tx1"/>
                </a:solidFill>
                <a:effectLst/>
                <a:latin typeface="Arial" panose="020B0604020202020204" pitchFamily="34" charset="0"/>
                <a:ea typeface="宋体" panose="02010600030101010101" pitchFamily="2" charset="-122"/>
                <a:cs typeface="+mn-cs"/>
              </a:rPr>
              <a:t>busy waiting</a:t>
            </a:r>
            <a:r>
              <a:rPr lang="en-US" sz="1200" kern="1200" dirty="0">
                <a:solidFill>
                  <a:schemeClr val="tx1"/>
                </a:solidFill>
                <a:effectLst/>
                <a:latin typeface="Arial" panose="020B0604020202020204" pitchFamily="34" charset="0"/>
                <a:ea typeface="宋体" panose="02010600030101010101" pitchFamily="2" charset="-122"/>
                <a:cs typeface="+mn-cs"/>
              </a:rPr>
              <a:t>. While a process is in its critical section, any other process that tries to enter its critical section must loop continuously in the call to acquire(). In fact, this type of mutex lock is also called a </a:t>
            </a:r>
            <a:r>
              <a:rPr lang="en-US" sz="1200" b="1" kern="1200" dirty="0">
                <a:solidFill>
                  <a:schemeClr val="tx1"/>
                </a:solidFill>
                <a:effectLst/>
                <a:latin typeface="Arial" panose="020B0604020202020204" pitchFamily="34" charset="0"/>
                <a:ea typeface="宋体" panose="02010600030101010101" pitchFamily="2" charset="-122"/>
                <a:cs typeface="+mn-cs"/>
              </a:rPr>
              <a:t>spinlock </a:t>
            </a:r>
            <a:r>
              <a:rPr lang="en-US" sz="1200" kern="1200" dirty="0">
                <a:solidFill>
                  <a:schemeClr val="tx1"/>
                </a:solidFill>
                <a:effectLst/>
                <a:latin typeface="Arial" panose="020B0604020202020204" pitchFamily="34" charset="0"/>
                <a:ea typeface="宋体" panose="02010600030101010101" pitchFamily="2" charset="-122"/>
                <a:cs typeface="+mn-cs"/>
              </a:rPr>
              <a:t>because the process “spins” while waiting for the lock to become available. (We see the same issue with the code examples illustrating the test and set() instruction and the compare and swap() instruction.) This continual looping is clearly a problem in a real multiprogramming system, where a single CPU is shared among many processes. Busy waiting wastes CPU cycles that some other process might be able to use productively.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Spinlocks do have an advantage, however, in that no context switch is required when a process must wait on a lock, and a context switch may take considerable time. Thus, when locks are expected to be held for short times, spinlocks are useful. They are often employed on multiprocessor systems where one thread can “spin” on one processor while another thread performs its critical section on another processor.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Later in this chapter (Section 5.7), we examine how mutex locks can be used to solve classical synchronization problems. We also discuss how these locks are used in several operating systems, as well as in </a:t>
            </a:r>
            <a:r>
              <a:rPr lang="en-US" sz="1200" kern="1200" dirty="0" err="1">
                <a:solidFill>
                  <a:schemeClr val="tx1"/>
                </a:solidFill>
                <a:effectLst/>
                <a:latin typeface="Arial" panose="020B0604020202020204" pitchFamily="34" charset="0"/>
                <a:ea typeface="宋体" panose="02010600030101010101" pitchFamily="2" charset="-122"/>
                <a:cs typeface="+mn-cs"/>
              </a:rPr>
              <a:t>Pthreads</a:t>
            </a:r>
            <a:r>
              <a:rPr lang="en-US" sz="1200" kern="1200" dirty="0">
                <a:solidFill>
                  <a:schemeClr val="tx1"/>
                </a:solidFill>
                <a:effectLst/>
                <a:latin typeface="Arial" panose="020B0604020202020204" pitchFamily="34" charset="0"/>
                <a:ea typeface="宋体" panose="02010600030101010101" pitchFamily="2" charset="-122"/>
                <a:cs typeface="+mn-cs"/>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There are a number of other atomic primitives that can be used to implement synchronization. They all have the key property that they read and update a memory value in such a manner that we can tell whether the two operations executed atom- </a:t>
            </a:r>
            <a:r>
              <a:rPr lang="en-US" sz="1200" kern="1200" dirty="0" err="1">
                <a:solidFill>
                  <a:schemeClr val="tx1"/>
                </a:solidFill>
                <a:effectLst/>
                <a:latin typeface="Arial" panose="020B0604020202020204" pitchFamily="34" charset="0"/>
                <a:ea typeface="宋体" panose="02010600030101010101" pitchFamily="2" charset="-122"/>
                <a:cs typeface="+mn-cs"/>
              </a:rPr>
              <a:t>ically</a:t>
            </a:r>
            <a:r>
              <a:rPr lang="en-US" sz="1200" kern="1200" dirty="0">
                <a:solidFill>
                  <a:schemeClr val="tx1"/>
                </a:solidFill>
                <a:effectLst/>
                <a:latin typeface="Arial" panose="020B0604020202020204" pitchFamily="34" charset="0"/>
                <a:ea typeface="宋体" panose="02010600030101010101" pitchFamily="2" charset="-122"/>
                <a:cs typeface="+mn-cs"/>
              </a:rPr>
              <a:t>. One operation, present in many older multiprocessors, is test-and-set, which tests a value and sets it if the value passes the test. For example, we could define an operation that tested for 0 and set the value to 1, which can be used in a fashion sim- </a:t>
            </a:r>
            <a:r>
              <a:rPr lang="en-US" sz="1200" kern="1200" dirty="0" err="1">
                <a:solidFill>
                  <a:schemeClr val="tx1"/>
                </a:solidFill>
                <a:effectLst/>
                <a:latin typeface="Arial" panose="020B0604020202020204" pitchFamily="34" charset="0"/>
                <a:ea typeface="宋体" panose="02010600030101010101" pitchFamily="2" charset="-122"/>
                <a:cs typeface="+mn-cs"/>
              </a:rPr>
              <a:t>ilar</a:t>
            </a:r>
            <a:r>
              <a:rPr lang="en-US" sz="1200" kern="1200" dirty="0">
                <a:solidFill>
                  <a:schemeClr val="tx1"/>
                </a:solidFill>
                <a:effectLst/>
                <a:latin typeface="Arial" panose="020B0604020202020204" pitchFamily="34" charset="0"/>
                <a:ea typeface="宋体" panose="02010600030101010101" pitchFamily="2" charset="-122"/>
                <a:cs typeface="+mn-cs"/>
              </a:rPr>
              <a:t> to how we used atomic exchange. Another atomic synchronization primitive is fetch-and-increment: it returns the value of a memory location and atomically </a:t>
            </a:r>
            <a:r>
              <a:rPr lang="en-US" sz="1200" kern="1200" dirty="0" err="1">
                <a:solidFill>
                  <a:schemeClr val="tx1"/>
                </a:solidFill>
                <a:effectLst/>
                <a:latin typeface="Arial" panose="020B0604020202020204" pitchFamily="34" charset="0"/>
                <a:ea typeface="宋体" panose="02010600030101010101" pitchFamily="2" charset="-122"/>
                <a:cs typeface="+mn-cs"/>
              </a:rPr>
              <a:t>incre</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ments</a:t>
            </a:r>
            <a:r>
              <a:rPr lang="en-US" sz="1200" kern="1200" dirty="0">
                <a:solidFill>
                  <a:schemeClr val="tx1"/>
                </a:solidFill>
                <a:effectLst/>
                <a:latin typeface="Arial" panose="020B0604020202020204" pitchFamily="34" charset="0"/>
                <a:ea typeface="宋体" panose="02010600030101010101" pitchFamily="2" charset="-122"/>
                <a:cs typeface="+mn-cs"/>
              </a:rPr>
              <a:t> it. By using the value 0 to indicate that the synchronization variable is unclaimed, we can use fetch-and-increment, just as we used exchange.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There are a number of other atomic primitives that can be used to implement synchronization. They all have the key property that they read and update a memory value in such a manner that we can tell whether the two operations executed atom- </a:t>
            </a:r>
            <a:r>
              <a:rPr lang="en-US" sz="1200" kern="1200" dirty="0" err="1">
                <a:solidFill>
                  <a:schemeClr val="tx1"/>
                </a:solidFill>
                <a:effectLst/>
                <a:latin typeface="Arial" panose="020B0604020202020204" pitchFamily="34" charset="0"/>
                <a:ea typeface="宋体" panose="02010600030101010101" pitchFamily="2" charset="-122"/>
                <a:cs typeface="+mn-cs"/>
              </a:rPr>
              <a:t>ically</a:t>
            </a:r>
            <a:r>
              <a:rPr lang="en-US" sz="1200" kern="1200" dirty="0">
                <a:solidFill>
                  <a:schemeClr val="tx1"/>
                </a:solidFill>
                <a:effectLst/>
                <a:latin typeface="Arial" panose="020B0604020202020204" pitchFamily="34" charset="0"/>
                <a:ea typeface="宋体" panose="02010600030101010101" pitchFamily="2" charset="-122"/>
                <a:cs typeface="+mn-cs"/>
              </a:rPr>
              <a:t>. One operation, present in many older multiprocessors, is test-and-set, which tests a value and sets it if the value passes the test. For example, we could define an operation that tested for 0 and set the value to 1, which can be used in a fashion sim- </a:t>
            </a:r>
            <a:r>
              <a:rPr lang="en-US" sz="1200" kern="1200" dirty="0" err="1">
                <a:solidFill>
                  <a:schemeClr val="tx1"/>
                </a:solidFill>
                <a:effectLst/>
                <a:latin typeface="Arial" panose="020B0604020202020204" pitchFamily="34" charset="0"/>
                <a:ea typeface="宋体" panose="02010600030101010101" pitchFamily="2" charset="-122"/>
                <a:cs typeface="+mn-cs"/>
              </a:rPr>
              <a:t>ilar</a:t>
            </a:r>
            <a:r>
              <a:rPr lang="en-US" sz="1200" kern="1200" dirty="0">
                <a:solidFill>
                  <a:schemeClr val="tx1"/>
                </a:solidFill>
                <a:effectLst/>
                <a:latin typeface="Arial" panose="020B0604020202020204" pitchFamily="34" charset="0"/>
                <a:ea typeface="宋体" panose="02010600030101010101" pitchFamily="2" charset="-122"/>
                <a:cs typeface="+mn-cs"/>
              </a:rPr>
              <a:t> to how we used atomic exchange. Another atomic synchronization primitive is fetch-and-increment: it returns the value of a memory location and atomically </a:t>
            </a:r>
            <a:r>
              <a:rPr lang="en-US" sz="1200" kern="1200" dirty="0" err="1">
                <a:solidFill>
                  <a:schemeClr val="tx1"/>
                </a:solidFill>
                <a:effectLst/>
                <a:latin typeface="Arial" panose="020B0604020202020204" pitchFamily="34" charset="0"/>
                <a:ea typeface="宋体" panose="02010600030101010101" pitchFamily="2" charset="-122"/>
                <a:cs typeface="+mn-cs"/>
              </a:rPr>
              <a:t>incre</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ments</a:t>
            </a:r>
            <a:r>
              <a:rPr lang="en-US" sz="1200" kern="1200" dirty="0">
                <a:solidFill>
                  <a:schemeClr val="tx1"/>
                </a:solidFill>
                <a:effectLst/>
                <a:latin typeface="Arial" panose="020B0604020202020204" pitchFamily="34" charset="0"/>
                <a:ea typeface="宋体" panose="02010600030101010101" pitchFamily="2" charset="-122"/>
                <a:cs typeface="+mn-cs"/>
              </a:rPr>
              <a:t> it. By using the value 0 to indicate that the synchronization variable is unclaimed, we can use fetch-and-increment, just as we used exchange.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try: mov x3,x4 </a:t>
            </a:r>
            <a:r>
              <a:rPr lang="en-US" sz="1200" kern="1200" dirty="0" err="1">
                <a:solidFill>
                  <a:schemeClr val="tx1"/>
                </a:solidFill>
                <a:effectLst/>
                <a:latin typeface="Arial" panose="020B0604020202020204" pitchFamily="34" charset="0"/>
                <a:ea typeface="宋体" panose="02010600030101010101" pitchFamily="2" charset="-122"/>
                <a:cs typeface="+mn-cs"/>
              </a:rPr>
              <a:t>lr</a:t>
            </a:r>
            <a:r>
              <a:rPr lang="en-US" sz="1200" kern="1200" dirty="0">
                <a:solidFill>
                  <a:schemeClr val="tx1"/>
                </a:solidFill>
                <a:effectLst/>
                <a:latin typeface="Arial" panose="020B0604020202020204" pitchFamily="34" charset="0"/>
                <a:ea typeface="宋体" panose="02010600030101010101" pitchFamily="2" charset="-122"/>
                <a:cs typeface="+mn-cs"/>
              </a:rPr>
              <a:t> x2,x1 </a:t>
            </a:r>
            <a:endParaRPr lang="en-US" dirty="0"/>
          </a:p>
          <a:p>
            <a:r>
              <a:rPr lang="en-US" sz="1200" kern="1200" dirty="0" err="1">
                <a:solidFill>
                  <a:schemeClr val="tx1"/>
                </a:solidFill>
                <a:effectLst/>
                <a:latin typeface="Arial" panose="020B0604020202020204" pitchFamily="34" charset="0"/>
                <a:ea typeface="宋体" panose="02010600030101010101" pitchFamily="2" charset="-122"/>
                <a:cs typeface="+mn-cs"/>
              </a:rPr>
              <a:t>sc</a:t>
            </a:r>
            <a:r>
              <a:rPr lang="en-US" sz="1200" kern="1200" dirty="0">
                <a:solidFill>
                  <a:schemeClr val="tx1"/>
                </a:solidFill>
                <a:effectLst/>
                <a:latin typeface="Arial" panose="020B0604020202020204" pitchFamily="34" charset="0"/>
                <a:ea typeface="宋体" panose="02010600030101010101" pitchFamily="2" charset="-122"/>
                <a:cs typeface="+mn-cs"/>
              </a:rPr>
              <a:t> x3,0(x1) </a:t>
            </a:r>
            <a:r>
              <a:rPr lang="en-US" sz="1200" kern="1200" dirty="0" err="1">
                <a:solidFill>
                  <a:schemeClr val="tx1"/>
                </a:solidFill>
                <a:effectLst/>
                <a:latin typeface="Arial" panose="020B0604020202020204" pitchFamily="34" charset="0"/>
                <a:ea typeface="宋体" panose="02010600030101010101" pitchFamily="2" charset="-122"/>
                <a:cs typeface="+mn-cs"/>
              </a:rPr>
              <a:t>bnez</a:t>
            </a:r>
            <a:r>
              <a:rPr lang="en-US" sz="1200" kern="1200" dirty="0">
                <a:solidFill>
                  <a:schemeClr val="tx1"/>
                </a:solidFill>
                <a:effectLst/>
                <a:latin typeface="Arial" panose="020B0604020202020204" pitchFamily="34" charset="0"/>
                <a:ea typeface="宋体" panose="02010600030101010101" pitchFamily="2" charset="-122"/>
                <a:cs typeface="+mn-cs"/>
              </a:rPr>
              <a:t> x3,try mov x4,x2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At the end of this sequence, the contents of x4 and the memory location specified by x1 have been atomically exchanged.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Anytime a processor intervenes and modifies the value in memory between the </a:t>
            </a:r>
            <a:r>
              <a:rPr lang="en-US" sz="1200" kern="1200" dirty="0" err="1">
                <a:solidFill>
                  <a:schemeClr val="tx1"/>
                </a:solidFill>
                <a:effectLst/>
                <a:latin typeface="Arial" panose="020B0604020202020204" pitchFamily="34" charset="0"/>
                <a:ea typeface="宋体" panose="02010600030101010101" pitchFamily="2" charset="-122"/>
                <a:cs typeface="+mn-cs"/>
              </a:rPr>
              <a:t>lr</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sc</a:t>
            </a:r>
            <a:r>
              <a:rPr lang="en-US" sz="1200" kern="1200" dirty="0">
                <a:solidFill>
                  <a:schemeClr val="tx1"/>
                </a:solidFill>
                <a:effectLst/>
                <a:latin typeface="Arial" panose="020B0604020202020204" pitchFamily="34" charset="0"/>
                <a:ea typeface="宋体" panose="02010600030101010101" pitchFamily="2" charset="-122"/>
                <a:cs typeface="+mn-cs"/>
              </a:rPr>
              <a:t> instructions, the </a:t>
            </a:r>
            <a:r>
              <a:rPr lang="en-US" sz="1200" kern="1200" dirty="0" err="1">
                <a:solidFill>
                  <a:schemeClr val="tx1"/>
                </a:solidFill>
                <a:effectLst/>
                <a:latin typeface="Arial" panose="020B0604020202020204" pitchFamily="34" charset="0"/>
                <a:ea typeface="宋体" panose="02010600030101010101" pitchFamily="2" charset="-122"/>
                <a:cs typeface="+mn-cs"/>
              </a:rPr>
              <a:t>sc</a:t>
            </a:r>
            <a:r>
              <a:rPr lang="en-US" sz="1200" kern="1200" dirty="0">
                <a:solidFill>
                  <a:schemeClr val="tx1"/>
                </a:solidFill>
                <a:effectLst/>
                <a:latin typeface="Arial" panose="020B0604020202020204" pitchFamily="34" charset="0"/>
                <a:ea typeface="宋体" panose="02010600030101010101" pitchFamily="2" charset="-122"/>
                <a:cs typeface="+mn-cs"/>
              </a:rPr>
              <a:t> returns 0 in x3??? [</a:t>
            </a:r>
            <a:r>
              <a:rPr lang="en-US" dirty="0"/>
              <a:t>If it succeeds, store conditional writes 0</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Another atomic synchronization primitive is fetch-and-increment: it returns the value of a memory location and atomically </a:t>
            </a:r>
            <a:r>
              <a:rPr lang="en-US" sz="1200" kern="1200" dirty="0" err="1">
                <a:solidFill>
                  <a:schemeClr val="tx1"/>
                </a:solidFill>
                <a:effectLst/>
                <a:latin typeface="Arial" panose="020B0604020202020204" pitchFamily="34" charset="0"/>
                <a:ea typeface="宋体" panose="02010600030101010101" pitchFamily="2" charset="-122"/>
                <a:cs typeface="+mn-cs"/>
              </a:rPr>
              <a:t>incre</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ments</a:t>
            </a:r>
            <a:r>
              <a:rPr lang="en-US" sz="1200" kern="1200" dirty="0">
                <a:solidFill>
                  <a:schemeClr val="tx1"/>
                </a:solidFill>
                <a:effectLst/>
                <a:latin typeface="Arial" panose="020B0604020202020204" pitchFamily="34" charset="0"/>
                <a:ea typeface="宋体" panose="02010600030101010101" pitchFamily="2" charset="-122"/>
                <a:cs typeface="+mn-cs"/>
              </a:rPr>
              <a:t> it. By using the value 0 to indicate that the synchronization variable is unclaimed, we can use fetch-and-increment, just as we used exchange.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Clearly, banking works best when the accesses naturally spread themselves across the banks, so the mapping of addresses to banks affects the behavior of the memory system. A simple mapping that works well is to spread the addresses of the block sequentially across the banks, called </a:t>
            </a:r>
            <a:r>
              <a:rPr lang="en-US" sz="1200" i="1" kern="1200" dirty="0">
                <a:solidFill>
                  <a:schemeClr val="tx1"/>
                </a:solidFill>
                <a:effectLst/>
                <a:latin typeface="Arial" panose="020B0604020202020204" pitchFamily="34" charset="0"/>
                <a:ea typeface="宋体" panose="02010600030101010101" pitchFamily="2" charset="-122"/>
                <a:cs typeface="+mn-cs"/>
              </a:rPr>
              <a:t>sequential interleaving</a:t>
            </a:r>
            <a:r>
              <a:rPr lang="en-US" sz="1200" kern="1200" dirty="0">
                <a:solidFill>
                  <a:schemeClr val="tx1"/>
                </a:solidFill>
                <a:effectLst/>
                <a:latin typeface="Arial" panose="020B0604020202020204" pitchFamily="34" charset="0"/>
                <a:ea typeface="宋体" panose="02010600030101010101" pitchFamily="2" charset="-122"/>
                <a:cs typeface="+mn-cs"/>
              </a:rPr>
              <a:t>. For example, if there are four banks, bank 0 has all blocks whose address modulo 4 is 0, bank 1 has all blocks whose address modulo 4 is 1, and so 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Thus we should modify our spin lock procedure so that it spins by doing reads on a local copy of the lock until it successfully sees that the lock is available. Then it attempts to acquire the lock by doing a swap operation. A processor first reads the lock variable to test its state. A processor keeps reading and testing until the value of the read indicates that the lock is unlocked. The processor then races against all other processes that were similarly “spin waiting” to see which can lock the var- </a:t>
            </a:r>
            <a:r>
              <a:rPr lang="en-US" sz="1200" kern="1200" dirty="0" err="1">
                <a:solidFill>
                  <a:schemeClr val="tx1"/>
                </a:solidFill>
                <a:effectLst/>
                <a:latin typeface="Arial" panose="020B0604020202020204" pitchFamily="34" charset="0"/>
                <a:ea typeface="宋体" panose="02010600030101010101" pitchFamily="2" charset="-122"/>
                <a:cs typeface="+mn-cs"/>
              </a:rPr>
              <a:t>iable</a:t>
            </a:r>
            <a:r>
              <a:rPr lang="en-US" sz="1200" kern="1200" dirty="0">
                <a:solidFill>
                  <a:schemeClr val="tx1"/>
                </a:solidFill>
                <a:effectLst/>
                <a:latin typeface="Arial" panose="020B0604020202020204" pitchFamily="34" charset="0"/>
                <a:ea typeface="宋体" panose="02010600030101010101" pitchFamily="2" charset="-122"/>
                <a:cs typeface="+mn-cs"/>
              </a:rPr>
              <a:t> first. All processes use a swap instruction that reads the old value and stores a 1 into the lock variable. The single winner will see the 0, and the losers will see a 1 that was placed there by the winner. (The losers will continue to set the variable to the locked value, but that doesn’t matter.) The winning processor executes the code after the lock and, when finished, stores a 0 into the lock variable to release the lock, which starts the race all over again. Here is the code to perform this spin lock (remember that 0 is unlocked and 1 is locked):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Figure5.22 Cache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coherence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steps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and</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bus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traffic</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for</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three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processors,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P0,</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P1,</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and</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P2.</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This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figure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assumes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write invalidate coherence. P0 starts with the lock (step 1), and the value of the lock is 1 (i.e., locked); it is initially </a:t>
            </a:r>
            <a:r>
              <a:rPr lang="en-US" sz="1200" kern="1200" dirty="0" err="1">
                <a:solidFill>
                  <a:schemeClr val="tx1"/>
                </a:solidFill>
                <a:effectLst/>
                <a:latin typeface="Arial" panose="020B0604020202020204" pitchFamily="34" charset="0"/>
                <a:ea typeface="宋体" panose="02010600030101010101" pitchFamily="2" charset="-122"/>
                <a:cs typeface="+mn-cs"/>
              </a:rPr>
              <a:t>exclu</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sive</a:t>
            </a:r>
            <a:r>
              <a:rPr lang="en-US" sz="1200" kern="1200" dirty="0">
                <a:solidFill>
                  <a:schemeClr val="tx1"/>
                </a:solidFill>
                <a:effectLst/>
                <a:latin typeface="Arial" panose="020B0604020202020204" pitchFamily="34" charset="0"/>
                <a:ea typeface="宋体" panose="02010600030101010101" pitchFamily="2" charset="-122"/>
                <a:cs typeface="+mn-cs"/>
              </a:rPr>
              <a:t> and owned by P0 before step 1 begins. P0 exits and unlocks the lock (step 2). P1 and P2 race to see which reads the unlocked value during the swap (steps 3–5). P2 wins and enters the critical section (steps 6 and 7), while P1’s attempt fails, so it starts spin waiting (steps 7 and 8). In a real system, these events will take many more than 8 clock ticks because acquiring the bus and replying to misses take much longer. Once step 8 is reached, the process can repeat with P2, eventually getting exclusive access and setting the lock to 0.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examine how this “spin lock” scheme uses the cache coherence </a:t>
            </a:r>
            <a:r>
              <a:rPr lang="en-US" sz="1200" kern="1200" dirty="0" err="1">
                <a:solidFill>
                  <a:schemeClr val="tx1"/>
                </a:solidFill>
                <a:effectLst/>
                <a:latin typeface="Arial" panose="020B0604020202020204" pitchFamily="34" charset="0"/>
                <a:ea typeface="宋体" panose="02010600030101010101" pitchFamily="2" charset="-122"/>
                <a:cs typeface="+mn-cs"/>
              </a:rPr>
              <a:t>mecha</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nisms</a:t>
            </a:r>
            <a:r>
              <a:rPr lang="en-US" sz="1200" kern="1200" dirty="0">
                <a:solidFill>
                  <a:schemeClr val="tx1"/>
                </a:solidFill>
                <a:effectLst/>
                <a:latin typeface="Arial" panose="020B0604020202020204" pitchFamily="34" charset="0"/>
                <a:ea typeface="宋体" panose="02010600030101010101" pitchFamily="2" charset="-122"/>
                <a:cs typeface="+mn-cs"/>
              </a:rPr>
              <a:t>. Figure 5.22 shows the processor and bus or directory operations for multiple processes trying to lock a variable using an atomic swap. Once the processor with the lock stores a 0 into the lock, all other caches are invalidated and must fetch the new value to update their copy of the lock. One such cache gets the copy of the unlocked value (0) first and performs the swap. When the cache miss of other pro- </a:t>
            </a:r>
            <a:r>
              <a:rPr lang="en-US" sz="1200" kern="1200" dirty="0" err="1">
                <a:solidFill>
                  <a:schemeClr val="tx1"/>
                </a:solidFill>
                <a:effectLst/>
                <a:latin typeface="Arial" panose="020B0604020202020204" pitchFamily="34" charset="0"/>
                <a:ea typeface="宋体" panose="02010600030101010101" pitchFamily="2" charset="-122"/>
                <a:cs typeface="+mn-cs"/>
              </a:rPr>
              <a:t>cessors</a:t>
            </a:r>
            <a:r>
              <a:rPr lang="en-US" sz="1200" kern="1200" dirty="0">
                <a:solidFill>
                  <a:schemeClr val="tx1"/>
                </a:solidFill>
                <a:effectLst/>
                <a:latin typeface="Arial" panose="020B0604020202020204" pitchFamily="34" charset="0"/>
                <a:ea typeface="宋体" panose="02010600030101010101" pitchFamily="2" charset="-122"/>
                <a:cs typeface="+mn-cs"/>
              </a:rPr>
              <a:t> is satisfied, they find that the variable is already locked, so they must return to testing and spinning.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Figure5.22 Cache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coherence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steps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and</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bus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traffic</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for</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three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processors,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P0,</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P1,</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and</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P2.</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This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figure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assumes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write invalidate coherence. P0 starts with the lock (step 1), and the value of the lock is 1 (i.e., locked); it is initially </a:t>
            </a:r>
            <a:r>
              <a:rPr lang="en-US" sz="1200" kern="1200" dirty="0" err="1">
                <a:solidFill>
                  <a:schemeClr val="tx1"/>
                </a:solidFill>
                <a:effectLst/>
                <a:latin typeface="Arial" panose="020B0604020202020204" pitchFamily="34" charset="0"/>
                <a:ea typeface="宋体" panose="02010600030101010101" pitchFamily="2" charset="-122"/>
                <a:cs typeface="+mn-cs"/>
              </a:rPr>
              <a:t>exclu</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sive</a:t>
            </a:r>
            <a:r>
              <a:rPr lang="en-US" sz="1200" kern="1200" dirty="0">
                <a:solidFill>
                  <a:schemeClr val="tx1"/>
                </a:solidFill>
                <a:effectLst/>
                <a:latin typeface="Arial" panose="020B0604020202020204" pitchFamily="34" charset="0"/>
                <a:ea typeface="宋体" panose="02010600030101010101" pitchFamily="2" charset="-122"/>
                <a:cs typeface="+mn-cs"/>
              </a:rPr>
              <a:t> and owned by P0 before step 1 begins. P0 exits and unlocks the lock (step 2). P1 and P2 race to see which reads the unlocked value during the swap (steps 3–5). P2 wins and enters the critical section (steps 6 and 7), while P1’s attempt fails, so it starts spin waiting (steps 7 and 8). In a real system, these events will take many more than 8 clock ticks because acquiring the bus and replying to misses take much longer. Once step 8 is reached, the process can repeat with P2, eventually getting exclusive access and setting the lock to 0.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examine how this “spin lock” scheme uses the cache coherence </a:t>
            </a:r>
            <a:r>
              <a:rPr lang="en-US" sz="1200" kern="1200" dirty="0" err="1">
                <a:solidFill>
                  <a:schemeClr val="tx1"/>
                </a:solidFill>
                <a:effectLst/>
                <a:latin typeface="Arial" panose="020B0604020202020204" pitchFamily="34" charset="0"/>
                <a:ea typeface="宋体" panose="02010600030101010101" pitchFamily="2" charset="-122"/>
                <a:cs typeface="+mn-cs"/>
              </a:rPr>
              <a:t>mecha</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nisms</a:t>
            </a:r>
            <a:r>
              <a:rPr lang="en-US" sz="1200" kern="1200" dirty="0">
                <a:solidFill>
                  <a:schemeClr val="tx1"/>
                </a:solidFill>
                <a:effectLst/>
                <a:latin typeface="Arial" panose="020B0604020202020204" pitchFamily="34" charset="0"/>
                <a:ea typeface="宋体" panose="02010600030101010101" pitchFamily="2" charset="-122"/>
                <a:cs typeface="+mn-cs"/>
              </a:rPr>
              <a:t>. Figure 5.22 shows the processor and bus or directory operations for multiple processes trying to lock a variable using an atomic swap. Once the processor with the lock stores a 0 into the lock, all other caches are invalidated and must fetch the new value to update their copy of the lock. One such cache gets the copy of the unlocked value (0) first and performs the swap. When the cache miss of other pro- </a:t>
            </a:r>
            <a:r>
              <a:rPr lang="en-US" sz="1200" kern="1200" dirty="0" err="1">
                <a:solidFill>
                  <a:schemeClr val="tx1"/>
                </a:solidFill>
                <a:effectLst/>
                <a:latin typeface="Arial" panose="020B0604020202020204" pitchFamily="34" charset="0"/>
                <a:ea typeface="宋体" panose="02010600030101010101" pitchFamily="2" charset="-122"/>
                <a:cs typeface="+mn-cs"/>
              </a:rPr>
              <a:t>cessors</a:t>
            </a:r>
            <a:r>
              <a:rPr lang="en-US" sz="1200" kern="1200" dirty="0">
                <a:solidFill>
                  <a:schemeClr val="tx1"/>
                </a:solidFill>
                <a:effectLst/>
                <a:latin typeface="Arial" panose="020B0604020202020204" pitchFamily="34" charset="0"/>
                <a:ea typeface="宋体" panose="02010600030101010101" pitchFamily="2" charset="-122"/>
                <a:cs typeface="+mn-cs"/>
              </a:rPr>
              <a:t> is satisfied, they find that the variable is already locked, so they must return to testing and spinning.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Figure5.22 Cache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coherence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steps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and</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bus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traffic</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for</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three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processors,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P0,</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P1,</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and</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P2.</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This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figure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assumes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write invalidate coherence. P0 starts with the lock (step 1), and the value of the lock is 1 (i.e., locked); it is initially </a:t>
            </a:r>
            <a:r>
              <a:rPr lang="en-US" sz="1200" kern="1200" dirty="0" err="1">
                <a:solidFill>
                  <a:schemeClr val="tx1"/>
                </a:solidFill>
                <a:effectLst/>
                <a:latin typeface="Arial" panose="020B0604020202020204" pitchFamily="34" charset="0"/>
                <a:ea typeface="宋体" panose="02010600030101010101" pitchFamily="2" charset="-122"/>
                <a:cs typeface="+mn-cs"/>
              </a:rPr>
              <a:t>exclu</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sive</a:t>
            </a:r>
            <a:r>
              <a:rPr lang="en-US" sz="1200" kern="1200" dirty="0">
                <a:solidFill>
                  <a:schemeClr val="tx1"/>
                </a:solidFill>
                <a:effectLst/>
                <a:latin typeface="Arial" panose="020B0604020202020204" pitchFamily="34" charset="0"/>
                <a:ea typeface="宋体" panose="02010600030101010101" pitchFamily="2" charset="-122"/>
                <a:cs typeface="+mn-cs"/>
              </a:rPr>
              <a:t> and owned by P0 before step 1 begins. P0 exits and unlocks the lock (step 2). P1 and P2 race to see which reads the unlocked value during the swap (steps 3–5). P2 wins and enters the critical section (steps 6 and 7), while P1’s attempt fails, so it starts spin waiting (steps 7 and 8). In a real system, these events will take many more than 8 clock ticks because acquiring the bus and replying to misses take much longer. Once step 8 is reached, the process can repeat with P2, eventually getting exclusive access and setting the lock to 0.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examine how this “spin lock” scheme uses the cache coherence </a:t>
            </a:r>
            <a:r>
              <a:rPr lang="en-US" sz="1200" kern="1200" dirty="0" err="1">
                <a:solidFill>
                  <a:schemeClr val="tx1"/>
                </a:solidFill>
                <a:effectLst/>
                <a:latin typeface="Arial" panose="020B0604020202020204" pitchFamily="34" charset="0"/>
                <a:ea typeface="宋体" panose="02010600030101010101" pitchFamily="2" charset="-122"/>
                <a:cs typeface="+mn-cs"/>
              </a:rPr>
              <a:t>mecha</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nisms</a:t>
            </a:r>
            <a:r>
              <a:rPr lang="en-US" sz="1200" kern="1200" dirty="0">
                <a:solidFill>
                  <a:schemeClr val="tx1"/>
                </a:solidFill>
                <a:effectLst/>
                <a:latin typeface="Arial" panose="020B0604020202020204" pitchFamily="34" charset="0"/>
                <a:ea typeface="宋体" panose="02010600030101010101" pitchFamily="2" charset="-122"/>
                <a:cs typeface="+mn-cs"/>
              </a:rPr>
              <a:t>. Figure 5.22 shows the processor and bus or directory operations for multiple processes trying to lock a variable using an atomic swap. Once the processor with the lock stores a 0 into the lock, all other caches are invalidated and must fetch the new value to update their copy of the lock. One such cache gets the copy of the unlocked value (0) first and performs the swap. When the cache miss of other pro- </a:t>
            </a:r>
            <a:r>
              <a:rPr lang="en-US" sz="1200" kern="1200" dirty="0" err="1">
                <a:solidFill>
                  <a:schemeClr val="tx1"/>
                </a:solidFill>
                <a:effectLst/>
                <a:latin typeface="Arial" panose="020B0604020202020204" pitchFamily="34" charset="0"/>
                <a:ea typeface="宋体" panose="02010600030101010101" pitchFamily="2" charset="-122"/>
                <a:cs typeface="+mn-cs"/>
              </a:rPr>
              <a:t>cessors</a:t>
            </a:r>
            <a:r>
              <a:rPr lang="en-US" sz="1200" kern="1200" dirty="0">
                <a:solidFill>
                  <a:schemeClr val="tx1"/>
                </a:solidFill>
                <a:effectLst/>
                <a:latin typeface="Arial" panose="020B0604020202020204" pitchFamily="34" charset="0"/>
                <a:ea typeface="宋体" panose="02010600030101010101" pitchFamily="2" charset="-122"/>
                <a:cs typeface="+mn-cs"/>
              </a:rPr>
              <a:t> is satisfied, they find that the variable is already locked, so they must return to testing and spinning.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Figure5.22 Cache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coherence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steps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and</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bus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traffic</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for</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three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processors,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P0,</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P1,</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and</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P2.</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This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figure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assumes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write invalidate coherence. P0 starts with the lock (step 1), and the value of the lock is 1 (i.e., locked); it is initially </a:t>
            </a:r>
            <a:r>
              <a:rPr lang="en-US" sz="1200" kern="1200" dirty="0" err="1">
                <a:solidFill>
                  <a:schemeClr val="tx1"/>
                </a:solidFill>
                <a:effectLst/>
                <a:latin typeface="Arial" panose="020B0604020202020204" pitchFamily="34" charset="0"/>
                <a:ea typeface="宋体" panose="02010600030101010101" pitchFamily="2" charset="-122"/>
                <a:cs typeface="+mn-cs"/>
              </a:rPr>
              <a:t>exclu</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sive</a:t>
            </a:r>
            <a:r>
              <a:rPr lang="en-US" sz="1200" kern="1200" dirty="0">
                <a:solidFill>
                  <a:schemeClr val="tx1"/>
                </a:solidFill>
                <a:effectLst/>
                <a:latin typeface="Arial" panose="020B0604020202020204" pitchFamily="34" charset="0"/>
                <a:ea typeface="宋体" panose="02010600030101010101" pitchFamily="2" charset="-122"/>
                <a:cs typeface="+mn-cs"/>
              </a:rPr>
              <a:t> and owned by P0 before step 1 begins. P0 exits and unlocks the lock (step 2). P1 and P2 race to see which reads the unlocked value during the swap (steps 3–5). P2 wins and enters the critical section (steps 6 and 7), while P1’s attempt fails, so it starts spin waiting (steps 7 and 8). In a real system, these events will take many more than 8 clock ticks because acquiring the bus and replying to misses take much longer. Once step 8 is reached, the process can repeat with P2, eventually getting exclusive access and setting the lock to 0.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examine how this “spin lock” scheme uses the cache coherence </a:t>
            </a:r>
            <a:r>
              <a:rPr lang="en-US" sz="1200" kern="1200" dirty="0" err="1">
                <a:solidFill>
                  <a:schemeClr val="tx1"/>
                </a:solidFill>
                <a:effectLst/>
                <a:latin typeface="Arial" panose="020B0604020202020204" pitchFamily="34" charset="0"/>
                <a:ea typeface="宋体" panose="02010600030101010101" pitchFamily="2" charset="-122"/>
                <a:cs typeface="+mn-cs"/>
              </a:rPr>
              <a:t>mecha</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nisms</a:t>
            </a:r>
            <a:r>
              <a:rPr lang="en-US" sz="1200" kern="1200" dirty="0">
                <a:solidFill>
                  <a:schemeClr val="tx1"/>
                </a:solidFill>
                <a:effectLst/>
                <a:latin typeface="Arial" panose="020B0604020202020204" pitchFamily="34" charset="0"/>
                <a:ea typeface="宋体" panose="02010600030101010101" pitchFamily="2" charset="-122"/>
                <a:cs typeface="+mn-cs"/>
              </a:rPr>
              <a:t>. Figure 5.22 shows the processor and bus or directory operations for multiple processes trying to lock a variable using an atomic swap. Once the processor with the lock stores a 0 into the lock, all other caches are invalidated and must fetch the new value to update their copy of the lock. One such cache gets the copy of the unlocked value (0) first and performs the swap. When the cache miss of other pro- </a:t>
            </a:r>
            <a:r>
              <a:rPr lang="en-US" sz="1200" kern="1200" dirty="0" err="1">
                <a:solidFill>
                  <a:schemeClr val="tx1"/>
                </a:solidFill>
                <a:effectLst/>
                <a:latin typeface="Arial" panose="020B0604020202020204" pitchFamily="34" charset="0"/>
                <a:ea typeface="宋体" panose="02010600030101010101" pitchFamily="2" charset="-122"/>
                <a:cs typeface="+mn-cs"/>
              </a:rPr>
              <a:t>cessors</a:t>
            </a:r>
            <a:r>
              <a:rPr lang="en-US" sz="1200" kern="1200" dirty="0">
                <a:solidFill>
                  <a:schemeClr val="tx1"/>
                </a:solidFill>
                <a:effectLst/>
                <a:latin typeface="Arial" panose="020B0604020202020204" pitchFamily="34" charset="0"/>
                <a:ea typeface="宋体" panose="02010600030101010101" pitchFamily="2" charset="-122"/>
                <a:cs typeface="+mn-cs"/>
              </a:rPr>
              <a:t> is satisfied, they find that the variable is already locked, so they must return to testing and spinning.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Figure5.22 Cache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coherence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steps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and</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bus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traffic</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for</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three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processors,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P0,</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P1,</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and</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P2.</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This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figure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assumes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write invalidate coherence. P0 starts with the lock (step 1), and the value of the lock is 1 (i.e., locked); it is initially </a:t>
            </a:r>
            <a:r>
              <a:rPr lang="en-US" sz="1200" kern="1200" dirty="0" err="1">
                <a:solidFill>
                  <a:schemeClr val="tx1"/>
                </a:solidFill>
                <a:effectLst/>
                <a:latin typeface="Arial" panose="020B0604020202020204" pitchFamily="34" charset="0"/>
                <a:ea typeface="宋体" panose="02010600030101010101" pitchFamily="2" charset="-122"/>
                <a:cs typeface="+mn-cs"/>
              </a:rPr>
              <a:t>exclu</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sive</a:t>
            </a:r>
            <a:r>
              <a:rPr lang="en-US" sz="1200" kern="1200" dirty="0">
                <a:solidFill>
                  <a:schemeClr val="tx1"/>
                </a:solidFill>
                <a:effectLst/>
                <a:latin typeface="Arial" panose="020B0604020202020204" pitchFamily="34" charset="0"/>
                <a:ea typeface="宋体" panose="02010600030101010101" pitchFamily="2" charset="-122"/>
                <a:cs typeface="+mn-cs"/>
              </a:rPr>
              <a:t> and owned by P0 before step 1 begins. P0 exits and unlocks the lock (step 2). P1 and P2 race to see which reads the unlocked value during the swap (steps 3–5). P2 wins and enters the critical section (steps 6 and 7), while P1’s attempt fails, so it starts spin waiting (steps 7 and 8). In a real system, these events will take many more than 8 clock ticks because acquiring the bus and replying to misses take much longer. Once step 8 is reached, the process can repeat with P2, eventually getting exclusive access and setting the lock to 0.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examine how this “spin lock” scheme uses the cache coherence </a:t>
            </a:r>
            <a:r>
              <a:rPr lang="en-US" sz="1200" kern="1200" dirty="0" err="1">
                <a:solidFill>
                  <a:schemeClr val="tx1"/>
                </a:solidFill>
                <a:effectLst/>
                <a:latin typeface="Arial" panose="020B0604020202020204" pitchFamily="34" charset="0"/>
                <a:ea typeface="宋体" panose="02010600030101010101" pitchFamily="2" charset="-122"/>
                <a:cs typeface="+mn-cs"/>
              </a:rPr>
              <a:t>mecha</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nisms</a:t>
            </a:r>
            <a:r>
              <a:rPr lang="en-US" sz="1200" kern="1200" dirty="0">
                <a:solidFill>
                  <a:schemeClr val="tx1"/>
                </a:solidFill>
                <a:effectLst/>
                <a:latin typeface="Arial" panose="020B0604020202020204" pitchFamily="34" charset="0"/>
                <a:ea typeface="宋体" panose="02010600030101010101" pitchFamily="2" charset="-122"/>
                <a:cs typeface="+mn-cs"/>
              </a:rPr>
              <a:t>. Figure 5.22 shows the processor and bus or directory operations for multiple processes trying to lock a variable using an atomic swap. Once the processor with the lock stores a 0 into the lock, all other caches are invalidated and must fetch the new value to update their copy of the lock. One such cache gets the copy of the unlocked value (0) first and performs the swap. When the cache miss of other pro- </a:t>
            </a:r>
            <a:r>
              <a:rPr lang="en-US" sz="1200" kern="1200" dirty="0" err="1">
                <a:solidFill>
                  <a:schemeClr val="tx1"/>
                </a:solidFill>
                <a:effectLst/>
                <a:latin typeface="Arial" panose="020B0604020202020204" pitchFamily="34" charset="0"/>
                <a:ea typeface="宋体" panose="02010600030101010101" pitchFamily="2" charset="-122"/>
                <a:cs typeface="+mn-cs"/>
              </a:rPr>
              <a:t>cessors</a:t>
            </a:r>
            <a:r>
              <a:rPr lang="en-US" sz="1200" kern="1200" dirty="0">
                <a:solidFill>
                  <a:schemeClr val="tx1"/>
                </a:solidFill>
                <a:effectLst/>
                <a:latin typeface="Arial" panose="020B0604020202020204" pitchFamily="34" charset="0"/>
                <a:ea typeface="宋体" panose="02010600030101010101" pitchFamily="2" charset="-122"/>
                <a:cs typeface="+mn-cs"/>
              </a:rPr>
              <a:t> is satisfied, they find that the variable is already locked, so they must return to testing and spinning.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Figure5.22 Cache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coherence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steps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and</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bus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traffic</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for</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three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processors,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P0,</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P1,</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and</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P2.</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This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figure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assumes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write invalidate coherence. P0 starts with the lock (step 1), and the value of the lock is 1 (i.e., locked); it is initially </a:t>
            </a:r>
            <a:r>
              <a:rPr lang="en-US" sz="1200" kern="1200" dirty="0" err="1">
                <a:solidFill>
                  <a:schemeClr val="tx1"/>
                </a:solidFill>
                <a:effectLst/>
                <a:latin typeface="Arial" panose="020B0604020202020204" pitchFamily="34" charset="0"/>
                <a:ea typeface="宋体" panose="02010600030101010101" pitchFamily="2" charset="-122"/>
                <a:cs typeface="+mn-cs"/>
              </a:rPr>
              <a:t>exclu</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sive</a:t>
            </a:r>
            <a:r>
              <a:rPr lang="en-US" sz="1200" kern="1200" dirty="0">
                <a:solidFill>
                  <a:schemeClr val="tx1"/>
                </a:solidFill>
                <a:effectLst/>
                <a:latin typeface="Arial" panose="020B0604020202020204" pitchFamily="34" charset="0"/>
                <a:ea typeface="宋体" panose="02010600030101010101" pitchFamily="2" charset="-122"/>
                <a:cs typeface="+mn-cs"/>
              </a:rPr>
              <a:t> and owned by P0 before step 1 begins. P0 exits and unlocks the lock (step 2). P1 and P2 race to see which reads the unlocked value during the swap (steps 3–5). P2 wins and enters the critical section (steps 6 and 7), while P1’s attempt fails, so it starts spin waiting (steps 7 and 8). In a real system, these events will take many more than 8 clock ticks because acquiring the bus and replying to misses take much longer. Once step 8 is reached, the process can repeat with P2, eventually getting exclusive access and setting the lock to 0.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Let’s examine how this “spin lock” scheme uses the cache coherence </a:t>
            </a:r>
            <a:r>
              <a:rPr lang="en-US" sz="1200" kern="1200" dirty="0" err="1">
                <a:solidFill>
                  <a:schemeClr val="tx1"/>
                </a:solidFill>
                <a:effectLst/>
                <a:latin typeface="Arial" panose="020B0604020202020204" pitchFamily="34" charset="0"/>
                <a:ea typeface="宋体" panose="02010600030101010101" pitchFamily="2" charset="-122"/>
                <a:cs typeface="+mn-cs"/>
              </a:rPr>
              <a:t>mecha</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nisms</a:t>
            </a:r>
            <a:r>
              <a:rPr lang="en-US" sz="1200" kern="1200" dirty="0">
                <a:solidFill>
                  <a:schemeClr val="tx1"/>
                </a:solidFill>
                <a:effectLst/>
                <a:latin typeface="Arial" panose="020B0604020202020204" pitchFamily="34" charset="0"/>
                <a:ea typeface="宋体" panose="02010600030101010101" pitchFamily="2" charset="-122"/>
                <a:cs typeface="+mn-cs"/>
              </a:rPr>
              <a:t>. Figure 5.22 shows the processor and bus or directory operations for multiple processes trying to lock a variable using an atomic swap. Once the processor with the lock stores a 0 into the lock, all other caches are invalidated and must fetch the new value to update their copy of the lock. One such cache gets the copy of the unlocked value (0) first and performs the swap. When the cache miss of other pro- </a:t>
            </a:r>
            <a:r>
              <a:rPr lang="en-US" sz="1200" kern="1200" dirty="0" err="1">
                <a:solidFill>
                  <a:schemeClr val="tx1"/>
                </a:solidFill>
                <a:effectLst/>
                <a:latin typeface="Arial" panose="020B0604020202020204" pitchFamily="34" charset="0"/>
                <a:ea typeface="宋体" panose="02010600030101010101" pitchFamily="2" charset="-122"/>
                <a:cs typeface="+mn-cs"/>
              </a:rPr>
              <a:t>cessors</a:t>
            </a:r>
            <a:r>
              <a:rPr lang="en-US" sz="1200" kern="1200" dirty="0">
                <a:solidFill>
                  <a:schemeClr val="tx1"/>
                </a:solidFill>
                <a:effectLst/>
                <a:latin typeface="Arial" panose="020B0604020202020204" pitchFamily="34" charset="0"/>
                <a:ea typeface="宋体" panose="02010600030101010101" pitchFamily="2" charset="-122"/>
                <a:cs typeface="+mn-cs"/>
              </a:rPr>
              <a:t> is satisfied, they find that the variable is already locked, so they must return to testing and spinning.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This example shows another advantage of the load reserved/store conditional primitives: the read and write operations are explicitly separated. The load reserved need not cause any bus traffic. This fact allows the following simple code sequence, which has the same characteristics as the optimized version using exchange (x1 has the address of the lock, the </a:t>
            </a:r>
            <a:r>
              <a:rPr lang="en-US" sz="1200" kern="1200" dirty="0" err="1">
                <a:solidFill>
                  <a:schemeClr val="tx1"/>
                </a:solidFill>
                <a:effectLst/>
                <a:latin typeface="Arial" panose="020B0604020202020204" pitchFamily="34" charset="0"/>
                <a:ea typeface="宋体" panose="02010600030101010101" pitchFamily="2" charset="-122"/>
                <a:cs typeface="+mn-cs"/>
              </a:rPr>
              <a:t>lr</a:t>
            </a:r>
            <a:r>
              <a:rPr lang="en-US" sz="1200" kern="1200" dirty="0">
                <a:solidFill>
                  <a:schemeClr val="tx1"/>
                </a:solidFill>
                <a:effectLst/>
                <a:latin typeface="Arial" panose="020B0604020202020204" pitchFamily="34" charset="0"/>
                <a:ea typeface="宋体" panose="02010600030101010101" pitchFamily="2" charset="-122"/>
                <a:cs typeface="+mn-cs"/>
              </a:rPr>
              <a:t> has replaced the LD, and the </a:t>
            </a:r>
            <a:r>
              <a:rPr lang="en-US" sz="1200" kern="1200" dirty="0" err="1">
                <a:solidFill>
                  <a:schemeClr val="tx1"/>
                </a:solidFill>
                <a:effectLst/>
                <a:latin typeface="Arial" panose="020B0604020202020204" pitchFamily="34" charset="0"/>
                <a:ea typeface="宋体" panose="02010600030101010101" pitchFamily="2" charset="-122"/>
                <a:cs typeface="+mn-cs"/>
              </a:rPr>
              <a:t>sc</a:t>
            </a:r>
            <a:r>
              <a:rPr lang="en-US" sz="1200" kern="1200" dirty="0">
                <a:solidFill>
                  <a:schemeClr val="tx1"/>
                </a:solidFill>
                <a:effectLst/>
                <a:latin typeface="Arial" panose="020B0604020202020204" pitchFamily="34" charset="0"/>
                <a:ea typeface="宋体" panose="02010600030101010101" pitchFamily="2" charset="-122"/>
                <a:cs typeface="+mn-cs"/>
              </a:rPr>
              <a:t> has replaced the EXCH):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first branch forms the spinning loop; the second branch resolves races when two processors see the lock available simultaneously.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7" name="Slide Image Placeholder 1"/>
          <p:cNvSpPr>
            <a:spLocks noGrp="1" noRot="1" noChangeAspect="1" noChangeArrowheads="1" noTextEdit="1"/>
          </p:cNvSpPr>
          <p:nvPr>
            <p:ph type="sldImg"/>
          </p:nvPr>
        </p:nvSpPr>
        <p:spPr/>
      </p:sp>
      <p:sp>
        <p:nvSpPr>
          <p:cNvPr id="50073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However, </a:t>
            </a:r>
            <a:r>
              <a:rPr lang="en-US" altLang="en-US">
                <a:latin typeface="Arial" panose="020B0604020202020204" pitchFamily="34" charset="0"/>
              </a:rPr>
              <a:t>DLP, TLP, and request-level paral require the restructuring of the application, a major new burden for programmers</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T</a:t>
            </a:r>
            <a:r>
              <a:rPr lang="en-US" altLang="en-US">
                <a:latin typeface="Arial" panose="020B0604020202020204" pitchFamily="34" charset="0"/>
              </a:rPr>
              <a:t>o what extent can parallelism speed up program?</a:t>
            </a:r>
            <a:endParaRPr lang="en-US" altLang="en-US">
              <a:latin typeface="Arial" panose="020B0604020202020204" pitchFamily="34" charset="0"/>
            </a:endParaRPr>
          </a:p>
          <a:p>
            <a:r>
              <a:rPr lang="en-US" altLang="en-US">
                <a:latin typeface="Arial" panose="020B0604020202020204" pitchFamily="34" charset="0"/>
              </a:rPr>
              <a:t>Q</a:t>
            </a:r>
            <a:r>
              <a:rPr lang="en-US" altLang="en-US">
                <a:latin typeface="Arial" panose="020B0604020202020204" pitchFamily="34" charset="0"/>
              </a:rPr>
              <a:t>uantified by Amdahl’s Law: Equation</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It prescribes practical limits to the number of useful cores per chip. </a:t>
            </a:r>
            <a:endParaRPr lang="en-US" altLang="en-US">
              <a:latin typeface="Arial" panose="020B0604020202020204" pitchFamily="34" charset="0"/>
            </a:endParaRPr>
          </a:p>
          <a:p>
            <a:r>
              <a:rPr lang="en-US" altLang="en-US">
                <a:latin typeface="Arial" panose="020B0604020202020204" pitchFamily="34" charset="0"/>
              </a:rPr>
              <a:t>Example: I</a:t>
            </a:r>
            <a:r>
              <a:rPr lang="en-US" altLang="en-US">
                <a:latin typeface="Arial" panose="020B0604020202020204" pitchFamily="34" charset="0"/>
              </a:rPr>
              <a:t>f 10% of the task is serial, then the maximum performance benefit from parallelism is 10 no matter how many cores you put on the chip</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50073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30C8699-383A-994E-B10E-AD22169C7DF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Mor</a:t>
            </a:r>
            <a:r>
              <a:rPr lang="en-US" altLang="zh-CN" dirty="0"/>
              <a:t>e details in next chapter:</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When a miss returns, the processor must know which load or store caused the miss, so that instruction can now go forward; and it must know where in the cache the data should be placed (as well as the setting of tags for that block). In recent processors, this information is kept in a set of registers, typically called the Miss Status Handling Registers (MSHRs). If we allow n outstanding misses, there will be n MSHRs, each holding the information about where a miss goes in the cache and the value of any tag bits for that miss, as well as the information indicating which load or store caused the miss (in the next chapter, you will see how this is tracked). Thus, when a miss occurs, we allocate an MSHR for handling that miss, enter the appropriate information about the miss, and tag the memory request with the index of the MSHR. The memory system uses that tag when it returns the data, allowing the cache system to transfer the data and tag information to the </a:t>
            </a:r>
            <a:r>
              <a:rPr lang="en-US" sz="1200" kern="1200" dirty="0" err="1">
                <a:solidFill>
                  <a:schemeClr val="tx1"/>
                </a:solidFill>
                <a:effectLst/>
                <a:latin typeface="Arial" panose="020B0604020202020204" pitchFamily="34" charset="0"/>
                <a:ea typeface="宋体" panose="02010600030101010101" pitchFamily="2" charset="-122"/>
                <a:cs typeface="+mn-cs"/>
              </a:rPr>
              <a:t>appropri</a:t>
            </a:r>
            <a:r>
              <a:rPr lang="en-US" sz="1200" kern="1200" dirty="0">
                <a:solidFill>
                  <a:schemeClr val="tx1"/>
                </a:solidFill>
                <a:effectLst/>
                <a:latin typeface="Arial" panose="020B0604020202020204" pitchFamily="34" charset="0"/>
                <a:ea typeface="宋体" panose="02010600030101010101" pitchFamily="2" charset="-122"/>
                <a:cs typeface="+mn-cs"/>
              </a:rPr>
              <a:t>- ate cache block and “notify” the load or store that generated the miss that the data is now available and that it can resume operation. Nonblocking caches clearly require extra logic and thus have some cost in energy. It is difficult, however, to assess their energy costs exactly because they may reduce stall time, thereby decreasing execution time and resulting energy consumption.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specifically, (of variables) f</a:t>
            </a:r>
            <a:r>
              <a:rPr lang="en-US" dirty="0"/>
              <a:t>ocus more on shared data so far, should be ordered because of dependency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dirty="0"/>
              <a:t>ey is that </a:t>
            </a:r>
            <a:r>
              <a:rPr lang="en-US" dirty="0">
                <a:solidFill>
                  <a:srgbClr val="92D050"/>
                </a:solidFill>
              </a:rPr>
              <a:t>the result of any execution to be same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Related to the previous example, for this example, if use a design of sequential consistency to ensure program accuracy,</a:t>
            </a:r>
            <a:endParaRPr lang="en-US" dirty="0"/>
          </a:p>
          <a:p>
            <a:r>
              <a:rPr lang="en-US" dirty="0"/>
              <a:t>That is, even if various execution ordering of the two program segments on two processors are allowed,</a:t>
            </a:r>
            <a:endParaRPr lang="en-US" dirty="0"/>
          </a:p>
          <a:p>
            <a:r>
              <a:rPr lang="en-US" dirty="0"/>
              <a:t>The sequential consistency should ensure that they generate the same result</a:t>
            </a:r>
            <a:endParaRPr lang="en-US" dirty="0"/>
          </a:p>
          <a:p>
            <a:r>
              <a:rPr lang="en-US" dirty="0"/>
              <a:t>And to satisfy this requirement, the design principle of the possible sequential consistency should make sure that the assignments must be completed before the IF statements;</a:t>
            </a:r>
            <a:endParaRPr lang="en-US" dirty="0"/>
          </a:p>
          <a:p>
            <a:r>
              <a:rPr lang="en-US" dirty="0"/>
              <a:t>Therefore, the content herein is only about the definition of sequential consistency and the goal any of its design should meet,</a:t>
            </a:r>
            <a:endParaRPr lang="en-US" dirty="0"/>
          </a:p>
          <a:p>
            <a:r>
              <a:rPr lang="en-US" dirty="0"/>
              <a:t>A specific design of sequential consistency protocol still needs to enforce certain regulations on the ordering of memory accesses, as later examples will show.</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dirty="0"/>
              <a:t>bout how to implement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dirty="0"/>
              <a:t>bout how to implement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US" dirty="0"/>
              <a:t>nforce orderings</a:t>
            </a:r>
            <a:endParaRPr lang="en-US" dirty="0"/>
          </a:p>
          <a:p>
            <a:r>
              <a:rPr lang="en-US" dirty="0"/>
              <a:t>H</a:t>
            </a:r>
            <a:r>
              <a:rPr lang="en-US" dirty="0"/>
              <a:t>ow to define ordering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p:sp>
      <p:sp>
        <p:nvSpPr>
          <p:cNvPr id="1034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Figure2.12 In</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this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illustration</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of</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write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merging,</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the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write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buffer</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on</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top</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does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not</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use write merging while the write buffer on the bottom does. The four writes are merged into a single buffer entry with write merging; without it, the buffer is full even though three-fourths of each entry is wasted. The buffer has four entries, and each entry holds four 64-bit words. The address for each entry is on the left, with a valid bit (V) indicating whether the next sequential 8 bytes in this entry are occupied. (Without write merging, the words to the right in the upper part of the figure would be used only for instructions that wrote multiple words at the same time.) </a:t>
            </a:r>
            <a:endParaRPr lang="en-US" dirty="0"/>
          </a:p>
        </p:txBody>
      </p:sp>
      <p:sp>
        <p:nvSpPr>
          <p:cNvPr id="1034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B4FCEFD-BB9F-49E5-BD34-920878848CD7}"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r>
              <a:rPr lang="en-US" dirty="0"/>
              <a:t>therwise, shared data related to dependency cannot be arbitrarily re-ordered without affecting program accuray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5.23 The orderings imposed by various consistency models are shown for both ordinary accesses and synchronization accesses. The models grow from most restrictive (sequential consistency) to least restrictive (release consistency), allowing increased flexibility in the implementation. The weaker models rely on fences created by syn- </a:t>
            </a:r>
            <a:r>
              <a:rPr lang="en-US" sz="1200" kern="1200" dirty="0" err="1">
                <a:solidFill>
                  <a:schemeClr val="tx1"/>
                </a:solidFill>
                <a:effectLst/>
                <a:latin typeface="Arial" panose="020B0604020202020204" pitchFamily="34" charset="0"/>
                <a:ea typeface="宋体" panose="02010600030101010101" pitchFamily="2" charset="-122"/>
                <a:cs typeface="+mn-cs"/>
              </a:rPr>
              <a:t>chronization</a:t>
            </a:r>
            <a:r>
              <a:rPr lang="en-US" sz="1200" kern="1200" dirty="0">
                <a:solidFill>
                  <a:schemeClr val="tx1"/>
                </a:solidFill>
                <a:effectLst/>
                <a:latin typeface="Arial" panose="020B0604020202020204" pitchFamily="34" charset="0"/>
                <a:ea typeface="宋体" panose="02010600030101010101" pitchFamily="2" charset="-122"/>
                <a:cs typeface="+mn-cs"/>
              </a:rPr>
              <a:t> operations, as opposed to an implicit fence at every memory operation. SA and SR stand for acquire and release operations, respectively, and are needed to define release consistency. If we were to use the notation SA and SR for each S consistently, each ordering with one S would become two orderings (e.g., S!W becomes SA!W, SR ! W), and each S ! S would become the four orderings shown in the last line of the bottom-right table entry.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89" name="幻灯片图像占位符 1"/>
          <p:cNvSpPr>
            <a:spLocks noGrp="1" noRot="1" noChangeAspect="1" noChangeArrowheads="1" noTextEdit="1"/>
          </p:cNvSpPr>
          <p:nvPr>
            <p:ph type="sldImg"/>
          </p:nvPr>
        </p:nvSpPr>
        <p:spPr/>
      </p:sp>
      <p:sp>
        <p:nvSpPr>
          <p:cNvPr id="47309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https://www.youtube.com/watch?v=Oj2pRvcpaWw</a:t>
            </a:r>
            <a:endParaRPr lang="zh-CN" altLang="en-US">
              <a:latin typeface="Arial" panose="020B0604020202020204" pitchFamily="34" charset="0"/>
            </a:endParaRPr>
          </a:p>
        </p:txBody>
      </p:sp>
      <p:sp>
        <p:nvSpPr>
          <p:cNvPr id="47309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D828323-2BBE-F641-B857-256E77F4980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p:sp>
      <p:sp>
        <p:nvSpPr>
          <p:cNvPr id="1044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Without hardware changes</a:t>
            </a:r>
            <a:endParaRPr lang="zh-CN" altLang="en-US">
              <a:latin typeface="Arial" panose="020B0604020202020204" pitchFamily="34" charset="0"/>
              <a:ea typeface="宋体" panose="02010600030101010101" pitchFamily="2" charset="-122"/>
            </a:endParaRPr>
          </a:p>
        </p:txBody>
      </p:sp>
      <p:sp>
        <p:nvSpPr>
          <p:cNvPr id="1044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2E14489-F06E-4C86-AB2C-659952C70FD2}"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3" name="Slide Image Placeholder 1"/>
          <p:cNvSpPr>
            <a:spLocks noGrp="1" noRot="1" noChangeAspect="1" noChangeArrowheads="1" noTextEdit="1"/>
          </p:cNvSpPr>
          <p:nvPr>
            <p:ph type="sldImg"/>
          </p:nvPr>
        </p:nvSpPr>
        <p:spPr/>
      </p:sp>
      <p:sp>
        <p:nvSpPr>
          <p:cNvPr id="48435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wow</a:t>
            </a:r>
            <a:r>
              <a:rPr lang="zh-CN" altLang="en-US">
                <a:latin typeface="Arial" panose="020B0604020202020204" pitchFamily="34" charset="0"/>
              </a:rPr>
              <a:t>，</a:t>
            </a:r>
            <a:r>
              <a:rPr lang="en-US" altLang="en-US">
                <a:latin typeface="Arial" panose="020B0604020202020204" pitchFamily="34" charset="0"/>
              </a:rPr>
              <a:t>祝满绩</a:t>
            </a:r>
            <a:r>
              <a:rPr lang="zh-CN" altLang="en-US">
                <a:latin typeface="Arial" panose="020B0604020202020204" pitchFamily="34" charset="0"/>
              </a:rPr>
              <a:t>，</a:t>
            </a:r>
            <a:r>
              <a:rPr lang="en-US" altLang="zh-CN">
                <a:latin typeface="Arial" panose="020B0604020202020204" pitchFamily="34" charset="0"/>
              </a:rPr>
              <a:t>xixi</a:t>
            </a:r>
            <a:endParaRPr lang="en-US" altLang="en-US">
              <a:latin typeface="Arial" panose="020B0604020202020204" pitchFamily="34" charset="0"/>
            </a:endParaRPr>
          </a:p>
        </p:txBody>
      </p:sp>
      <p:sp>
        <p:nvSpPr>
          <p:cNvPr id="48435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BE0466A-F80D-674D-A5FC-26688D96B94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1" name="幻灯片图像占位符 1"/>
          <p:cNvSpPr>
            <a:spLocks noGrp="1" noRot="1" noChangeAspect="1" noChangeArrowheads="1" noTextEdit="1"/>
          </p:cNvSpPr>
          <p:nvPr>
            <p:ph type="sldImg"/>
          </p:nvPr>
        </p:nvSpPr>
        <p:spPr/>
      </p:sp>
      <p:sp>
        <p:nvSpPr>
          <p:cNvPr id="4915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https://</a:t>
            </a:r>
            <a:r>
              <a:rPr lang="en-US" altLang="zh-CN" dirty="0" err="1">
                <a:latin typeface="Arial" panose="020B0604020202020204" pitchFamily="34" charset="0"/>
              </a:rPr>
              <a:t>www.youtube.com</a:t>
            </a:r>
            <a:r>
              <a:rPr lang="en-US" altLang="zh-CN" dirty="0">
                <a:latin typeface="Arial" panose="020B0604020202020204" pitchFamily="34" charset="0"/>
              </a:rPr>
              <a:t>/</a:t>
            </a:r>
            <a:r>
              <a:rPr lang="en-US" altLang="zh-CN" dirty="0" err="1">
                <a:latin typeface="Arial" panose="020B0604020202020204" pitchFamily="34" charset="0"/>
              </a:rPr>
              <a:t>watch?v</a:t>
            </a:r>
            <a:r>
              <a:rPr lang="en-US" altLang="zh-CN" dirty="0">
                <a:latin typeface="Arial" panose="020B0604020202020204" pitchFamily="34" charset="0"/>
              </a:rPr>
              <a:t>=6lMlGDZ5xBo</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en-US" dirty="0">
                <a:latin typeface="Arial" panose="020B0604020202020204" pitchFamily="34" charset="0"/>
              </a:rPr>
              <a:t>期待再见</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So, this is it. </a:t>
            </a:r>
            <a:endParaRPr lang="en-US" altLang="zh-CN" dirty="0">
              <a:latin typeface="Arial" panose="020B0604020202020204" pitchFamily="34" charset="0"/>
            </a:endParaRPr>
          </a:p>
          <a:p>
            <a:r>
              <a:rPr lang="en-US" altLang="zh-CN" dirty="0">
                <a:latin typeface="Arial" panose="020B0604020202020204" pitchFamily="34" charset="0"/>
              </a:rPr>
              <a:t>One of the emotional moments for instructors.</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Hope to see you in future occasions.</a:t>
            </a:r>
            <a:endParaRPr lang="en-US" altLang="zh-CN" dirty="0">
              <a:latin typeface="Arial" panose="020B0604020202020204" pitchFamily="34" charset="0"/>
            </a:endParaRPr>
          </a:p>
          <a:p>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49152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649C11D-90CA-ED47-9534-AEFD07825E2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69" name="幻灯片图像占位符 1"/>
          <p:cNvSpPr>
            <a:spLocks noGrp="1" noRot="1" noChangeAspect="1" noChangeArrowheads="1" noTextEdit="1"/>
          </p:cNvSpPr>
          <p:nvPr>
            <p:ph type="sldImg"/>
          </p:nvPr>
        </p:nvSpPr>
        <p:spPr/>
      </p:sp>
      <p:sp>
        <p:nvSpPr>
          <p:cNvPr id="49357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https://www.youtube.com/watch?v=GHLB7h1UjkI</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Good luck, in whatever you do.</a:t>
            </a:r>
            <a:endParaRPr lang="zh-CN" altLang="en-US">
              <a:latin typeface="Arial" panose="020B0604020202020204" pitchFamily="34" charset="0"/>
            </a:endParaRPr>
          </a:p>
        </p:txBody>
      </p:sp>
      <p:sp>
        <p:nvSpPr>
          <p:cNvPr id="49357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2D5E322-32C4-DD46-86ED-EA09FA5EF2F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7" name="幻灯片图像占位符 1"/>
          <p:cNvSpPr>
            <a:spLocks noGrp="1" noRot="1" noChangeAspect="1" noChangeArrowheads="1" noTextEdit="1"/>
          </p:cNvSpPr>
          <p:nvPr>
            <p:ph type="sldImg"/>
          </p:nvPr>
        </p:nvSpPr>
        <p:spPr/>
      </p:sp>
      <p:sp>
        <p:nvSpPr>
          <p:cNvPr id="4956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https://music.163.com/#/song?id=1498098612</a:t>
            </a:r>
            <a:endParaRPr lang="en-US" altLang="zh-CN">
              <a:latin typeface="Arial" panose="020B0604020202020204" pitchFamily="34" charset="0"/>
            </a:endParaRPr>
          </a:p>
          <a:p>
            <a:endParaRPr lang="en-US" altLang="zh-CN">
              <a:latin typeface="Arial" panose="020B0604020202020204" pitchFamily="34" charset="0"/>
            </a:endParaRPr>
          </a:p>
          <a:p>
            <a:r>
              <a:rPr lang="zh-CN" altLang="en-US">
                <a:latin typeface="Arial" panose="020B0604020202020204" pitchFamily="34" charset="0"/>
              </a:rPr>
              <a:t>加油吧体系萌新，照亮整个世界！！！</a:t>
            </a:r>
            <a:endParaRPr lang="en-US" altLang="zh-CN">
              <a:latin typeface="Arial" panose="020B0604020202020204" pitchFamily="34" charset="0"/>
            </a:endParaRPr>
          </a:p>
          <a:p>
            <a:endParaRPr lang="zh-CN" altLang="en-US">
              <a:latin typeface="Arial" panose="020B0604020202020204" pitchFamily="34" charset="0"/>
            </a:endParaRPr>
          </a:p>
        </p:txBody>
      </p:sp>
      <p:sp>
        <p:nvSpPr>
          <p:cNvPr id="49561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E2D9CB9-324D-6944-A816-4A95562F284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p:sp>
      <p:sp>
        <p:nvSpPr>
          <p:cNvPr id="1054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This optimization tries to reduce misses via improved temporal locality. We are</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again dealing with multiple arrays, with some arrays accessed by rows and some</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by columns. Storing the arrays row by row (</a:t>
            </a:r>
            <a:r>
              <a:rPr lang="en-US" altLang="zh-CN" i="1" dirty="0">
                <a:latin typeface="Arial" panose="020B0604020202020204" pitchFamily="34" charset="0"/>
                <a:ea typeface="宋体" panose="02010600030101010101" pitchFamily="2" charset="-122"/>
              </a:rPr>
              <a:t>row major order) or column by column</a:t>
            </a:r>
            <a:endParaRPr lang="en-US" altLang="zh-CN" i="1"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a:t>
            </a:r>
            <a:r>
              <a:rPr lang="en-US" altLang="zh-CN" i="1" dirty="0">
                <a:latin typeface="Arial" panose="020B0604020202020204" pitchFamily="34" charset="0"/>
                <a:ea typeface="宋体" panose="02010600030101010101" pitchFamily="2" charset="-122"/>
              </a:rPr>
              <a:t>column major order) does not solve the problem because both rows and</a:t>
            </a:r>
            <a:endParaRPr lang="en-US" altLang="zh-CN" i="1"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columns are used in every iteration of the loop. Such orthogonal accesses mean</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the transformations such as loop interchange are not helpful.</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Instead of operating on entire rows or columns of an array, blocked algorithms</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operate on submatrices or </a:t>
            </a:r>
            <a:r>
              <a:rPr lang="en-US" altLang="zh-CN" i="1" dirty="0">
                <a:latin typeface="Arial" panose="020B0604020202020204" pitchFamily="34" charset="0"/>
                <a:ea typeface="宋体" panose="02010600030101010101" pitchFamily="2" charset="-122"/>
              </a:rPr>
              <a:t>blocks. The goal is to maximize accesses to the data</a:t>
            </a:r>
            <a:endParaRPr lang="en-US" altLang="zh-CN" i="1"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loaded into the cache before the data are replaced.</a:t>
            </a:r>
            <a:endParaRPr lang="zh-CN" altLang="en-US"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155F5DF-6398-42D8-9230-420050C6EA6B}"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p:sp>
      <p:sp>
        <p:nvSpPr>
          <p:cNvPr id="1064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More in textbook;</a:t>
            </a:r>
            <a:endParaRPr lang="zh-CN" altLang="en-US">
              <a:latin typeface="Arial" panose="020B0604020202020204" pitchFamily="34" charset="0"/>
              <a:ea typeface="宋体" panose="02010600030101010101" pitchFamily="2" charset="-122"/>
            </a:endParaRPr>
          </a:p>
        </p:txBody>
      </p:sp>
      <p:sp>
        <p:nvSpPr>
          <p:cNvPr id="1065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4EF20D3-DD19-4BA4-A4C7-5A4884CB2C25}"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p:sp>
      <p:sp>
        <p:nvSpPr>
          <p:cNvPr id="1064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More in textbook;</a:t>
            </a:r>
            <a:endParaRPr lang="zh-CN" altLang="en-US">
              <a:latin typeface="Arial" panose="020B0604020202020204" pitchFamily="34" charset="0"/>
              <a:ea typeface="宋体" panose="02010600030101010101" pitchFamily="2" charset="-122"/>
            </a:endParaRPr>
          </a:p>
        </p:txBody>
      </p:sp>
      <p:sp>
        <p:nvSpPr>
          <p:cNvPr id="1065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4EF20D3-DD19-4BA4-A4C7-5A4884CB2C25}"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New to 6</a:t>
            </a:r>
            <a:r>
              <a:rPr lang="en-US" sz="1200" kern="1200" baseline="30000" dirty="0">
                <a:solidFill>
                  <a:schemeClr val="tx1"/>
                </a:solidFill>
                <a:effectLst/>
                <a:latin typeface="Arial" panose="020B0604020202020204" pitchFamily="34" charset="0"/>
                <a:ea typeface="宋体" panose="02010600030101010101" pitchFamily="2" charset="-122"/>
                <a:cs typeface="+mn-cs"/>
              </a:rPr>
              <a:t>th</a:t>
            </a:r>
            <a:r>
              <a:rPr lang="en-US" sz="1200" kern="1200" dirty="0">
                <a:solidFill>
                  <a:schemeClr val="tx1"/>
                </a:solidFill>
                <a:effectLst/>
                <a:latin typeface="Arial" panose="020B0604020202020204" pitchFamily="34" charset="0"/>
                <a:ea typeface="宋体" panose="02010600030101010101" pitchFamily="2" charset="-122"/>
                <a:cs typeface="+mn-cs"/>
              </a:rPr>
              <a:t> Edition</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2.18 Summary of 10 advanced cache optimizations showing impact on cache performance, power consumption, and complexity. Although generally a technique helps only one factor, prefetching can reduce misses if donesufficientlyearly;ifnot,itcanreducemisspenalty.+meansthatthetechniqueimprovesthefactor,% means it hurts that factor, and blank means it has no impact. The complexity measure is subjective, with 0 being the easiest and 3 being a challenge.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5" name="幻灯片图像占位符 1"/>
          <p:cNvSpPr>
            <a:spLocks noGrp="1" noRot="1" noChangeAspect="1" noChangeArrowheads="1" noTextEdit="1"/>
          </p:cNvSpPr>
          <p:nvPr>
            <p:ph type="sldImg"/>
          </p:nvPr>
        </p:nvSpPr>
        <p:spPr/>
      </p:sp>
      <p:sp>
        <p:nvSpPr>
          <p:cNvPr id="34406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So let’s review address translation once again, but with cache jumping in this time</a:t>
            </a:r>
            <a:endParaRPr lang="zh-CN" altLang="en-US">
              <a:latin typeface="Arial" panose="020B0604020202020204" pitchFamily="34" charset="0"/>
            </a:endParaRPr>
          </a:p>
        </p:txBody>
      </p:sp>
      <p:sp>
        <p:nvSpPr>
          <p:cNvPr id="34406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181774A-E2D9-8F4E-AA36-CB8B84D75AF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Figure2.20 Thevirtualaddress,physicalanddatablocksfortheARMCortex-A53cachesandTLBs,assuming32- bit addresses. The top half (A) shows the instruction access; the bottom half (B) shows the data access, including L2. The TLB (instruction or data) is fully associative each with 10 entries, using a 64 KiB page in this example. The L1 I- cache is two-way set associative, with 64-byte blocks and 32 KiB capacity; the L1 D-cache is 32 KiB, four-way set </a:t>
            </a:r>
            <a:r>
              <a:rPr lang="en-US" sz="1200" kern="1200" dirty="0" err="1">
                <a:solidFill>
                  <a:schemeClr val="tx1"/>
                </a:solidFill>
                <a:effectLst/>
                <a:latin typeface="Arial" panose="020B0604020202020204" pitchFamily="34" charset="0"/>
                <a:ea typeface="宋体" panose="02010600030101010101" pitchFamily="2" charset="-122"/>
                <a:cs typeface="+mn-cs"/>
              </a:rPr>
              <a:t>asso</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ciative</a:t>
            </a:r>
            <a:r>
              <a:rPr lang="en-US" sz="1200" kern="1200" dirty="0">
                <a:solidFill>
                  <a:schemeClr val="tx1"/>
                </a:solidFill>
                <a:effectLst/>
                <a:latin typeface="Arial" panose="020B0604020202020204" pitchFamily="34" charset="0"/>
                <a:ea typeface="宋体" panose="02010600030101010101" pitchFamily="2" charset="-122"/>
                <a:cs typeface="+mn-cs"/>
              </a:rPr>
              <a:t>, and 64-byte blocks. The L2 TLB is 512 entries and four-way set associative. The L2 cache is 16-way set </a:t>
            </a:r>
            <a:r>
              <a:rPr lang="en-US" sz="1200" kern="1200" dirty="0" err="1">
                <a:solidFill>
                  <a:schemeClr val="tx1"/>
                </a:solidFill>
                <a:effectLst/>
                <a:latin typeface="Arial" panose="020B0604020202020204" pitchFamily="34" charset="0"/>
                <a:ea typeface="宋体" panose="02010600030101010101" pitchFamily="2" charset="-122"/>
                <a:cs typeface="+mn-cs"/>
              </a:rPr>
              <a:t>asso</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ciative</a:t>
            </a:r>
            <a:r>
              <a:rPr lang="en-US" sz="1200" kern="1200" dirty="0">
                <a:solidFill>
                  <a:schemeClr val="tx1"/>
                </a:solidFill>
                <a:effectLst/>
                <a:latin typeface="Arial" panose="020B0604020202020204" pitchFamily="34" charset="0"/>
                <a:ea typeface="宋体" panose="02010600030101010101" pitchFamily="2" charset="-122"/>
                <a:cs typeface="+mn-cs"/>
              </a:rPr>
              <a:t> with 64-byte blocks and 128 </a:t>
            </a:r>
            <a:r>
              <a:rPr lang="en-US" sz="1200" kern="1200" dirty="0" err="1">
                <a:solidFill>
                  <a:schemeClr val="tx1"/>
                </a:solidFill>
                <a:effectLst/>
                <a:latin typeface="Arial" panose="020B0604020202020204" pitchFamily="34" charset="0"/>
                <a:ea typeface="宋体" panose="02010600030101010101" pitchFamily="2" charset="-122"/>
                <a:cs typeface="+mn-cs"/>
              </a:rPr>
              <a:t>cKiB</a:t>
            </a:r>
            <a:r>
              <a:rPr lang="en-US" sz="1200" kern="1200" dirty="0">
                <a:solidFill>
                  <a:schemeClr val="tx1"/>
                </a:solidFill>
                <a:effectLst/>
                <a:latin typeface="Arial" panose="020B0604020202020204" pitchFamily="34" charset="0"/>
                <a:ea typeface="宋体" panose="02010600030101010101" pitchFamily="2" charset="-122"/>
                <a:cs typeface="+mn-cs"/>
              </a:rPr>
              <a:t> to 2 MiB capacity; a 1 MiB L2 is shown. This figure doesn’t show the valid bits and protection bits for the caches and TLB.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Slide Image Placeholder 1"/>
          <p:cNvSpPr>
            <a:spLocks noGrp="1" noRot="1" noChangeAspect="1" noChangeArrowheads="1" noTextEdit="1"/>
          </p:cNvSpPr>
          <p:nvPr>
            <p:ph type="sldImg"/>
          </p:nvPr>
        </p:nvSpPr>
        <p:spPr/>
      </p:sp>
      <p:sp>
        <p:nvSpPr>
          <p:cNvPr id="19251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Suppose that we want to enhance the processor used for web serving. The new processor is 10 times faster on computation in the web serving application than the old processor. Assuming that the original processor is busy with computation 40% of the time and is waiting for I/O 60% of the time, what is the overall speedup gained by incorporating the enhancement?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9251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A619A47-C6FC-8E4E-AD8C-85FB91C1F9C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L1 TLB: 512</a:t>
            </a:r>
            <a:r>
              <a:rPr lang="zh-CN" altLang="en-US" dirty="0"/>
              <a:t> </a:t>
            </a:r>
            <a:r>
              <a:rPr lang="en-US" altLang="zh-CN" dirty="0"/>
              <a:t>entries, 4-way set associative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L1 TLB: 512</a:t>
            </a:r>
            <a:r>
              <a:rPr lang="zh-CN" altLang="en-US" dirty="0"/>
              <a:t> </a:t>
            </a:r>
            <a:r>
              <a:rPr lang="en-US" altLang="zh-CN" dirty="0"/>
              <a:t>entries, 4-way set associative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L1 TLB: 512</a:t>
            </a:r>
            <a:r>
              <a:rPr lang="zh-CN" altLang="en-US" dirty="0"/>
              <a:t> </a:t>
            </a:r>
            <a:r>
              <a:rPr lang="en-US" altLang="zh-CN" dirty="0"/>
              <a:t>entries, 4-way set associative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3" name="Slide Image Placeholder 1"/>
          <p:cNvSpPr>
            <a:spLocks noGrp="1" noRot="1" noChangeAspect="1" noChangeArrowheads="1" noTextEdit="1"/>
          </p:cNvSpPr>
          <p:nvPr>
            <p:ph type="sldImg"/>
          </p:nvPr>
        </p:nvSpPr>
        <p:spPr/>
      </p:sp>
      <p:sp>
        <p:nvSpPr>
          <p:cNvPr id="50995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Alternatively, the processor can index the cache with an address that is completely or partially virtual. This is called a virtually addressed cache</a:t>
            </a:r>
            <a:r>
              <a:rPr lang="en-US" altLang="en-US" i="1">
                <a:latin typeface="Arial" panose="020B0604020202020204" pitchFamily="34" charset="0"/>
              </a:rPr>
              <a:t>, </a:t>
            </a:r>
            <a:r>
              <a:rPr lang="en-US" altLang="en-US">
                <a:latin typeface="Arial" panose="020B0604020202020204" pitchFamily="34" charset="0"/>
              </a:rPr>
              <a:t>and it uses tags that are virtual addresses; hence, such a cache is </a:t>
            </a:r>
            <a:r>
              <a:rPr lang="en-US" altLang="en-US" i="1">
                <a:latin typeface="Arial" panose="020B0604020202020204" pitchFamily="34" charset="0"/>
              </a:rPr>
              <a:t>virtually indexed </a:t>
            </a:r>
            <a:r>
              <a:rPr lang="en-US" altLang="en-US">
                <a:latin typeface="Arial" panose="020B0604020202020204" pitchFamily="34" charset="0"/>
              </a:rPr>
              <a:t>and </a:t>
            </a:r>
            <a:r>
              <a:rPr lang="en-US" altLang="en-US" i="1">
                <a:latin typeface="Arial" panose="020B0604020202020204" pitchFamily="34" charset="0"/>
              </a:rPr>
              <a:t>virtually tagged</a:t>
            </a:r>
            <a:r>
              <a:rPr lang="en-US" altLang="en-US">
                <a:latin typeface="Arial" panose="020B0604020202020204" pitchFamily="34" charset="0"/>
              </a:rPr>
              <a:t>. In such caches, the address translation hardware (TLB) is unused during the normal cache access, since the cache is accessed with a virtual address that has not been trans- lated to a physical address. This takes the TLB out of the critical path, reducing cache </a:t>
            </a:r>
            <a:endParaRPr lang="en-US" altLang="en-US">
              <a:latin typeface="Arial" panose="020B0604020202020204" pitchFamily="34" charset="0"/>
            </a:endParaRPr>
          </a:p>
          <a:p>
            <a:r>
              <a:rPr lang="en-US" altLang="en-US">
                <a:latin typeface="Arial" panose="020B0604020202020204" pitchFamily="34" charset="0"/>
              </a:rPr>
              <a:t>latency. When a cache miss occurs, however, the processor needs to translate the address to a physical address so that it can fetch the cache block from main memory. </a:t>
            </a:r>
            <a:endParaRPr lang="en-US" altLang="en-US">
              <a:latin typeface="Arial" panose="020B0604020202020204" pitchFamily="34" charset="0"/>
            </a:endParaRPr>
          </a:p>
          <a:p>
            <a:r>
              <a:rPr lang="en-US" altLang="en-US">
                <a:latin typeface="Arial" panose="020B0604020202020204" pitchFamily="34" charset="0"/>
              </a:rPr>
              <a:t>When the cache is accessed with a virtual address and pages are shared between programs (which may access them with different virtual addresses), there is the possi- bility of aliasing</a:t>
            </a:r>
            <a:r>
              <a:rPr lang="en-US" altLang="en-US" i="1">
                <a:latin typeface="Arial" panose="020B0604020202020204" pitchFamily="34" charset="0"/>
              </a:rPr>
              <a:t>. </a:t>
            </a:r>
            <a:r>
              <a:rPr lang="en-US" altLang="en-US">
                <a:latin typeface="Arial" panose="020B0604020202020204" pitchFamily="34" charset="0"/>
              </a:rPr>
              <a:t>Aliasing occurs when the same object has two names—in this case, two virtual addresses for the same page. This ambiguity creates a problem because a word on such a page may be cached in two different locations, each corresponding to different virtual addresses. This ambiguity would allow one program to write the data without the other program being aware that the data had changed. Completely virtually addressed caches either introduce design limitations on the cache and TLB to reduce aliases or require the operating system, and possibly the user, to take steps to ensure that aliases do not occur.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50995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90ACD49-60B7-4747-9BDE-26C1633036E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C.19 The data path is pipelined by adding a set of registers, one between each pair of pipe stages. The registers serve to convey values and control information from one stage to the next. We can also think of the PC as a pipeline register, which sits before the IF stage of the pipeline, leading to one pipeline register for each pipe stage. Recall that the PC is an edge-triggered register written at the end of the clock cycle; hence, there is no race condition in writing the PC. The selection multiplexer for the PC has been moved so that the PC is written in exactly one stage (IF). If we didn’t move it, there would be a conflict when a branch occurred, because two instructions would try to write different values into the PC. Most of the data paths flow from left to right, which is from earlier in time to later. The paths flowing from right to left (which carry the register write-back information and PC information on a branch) introduce complications into our pipeline.</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To control this simple pipeline we need only determine how to set the con- </a:t>
            </a:r>
            <a:r>
              <a:rPr lang="en-US" sz="1200" kern="1200" dirty="0" err="1">
                <a:solidFill>
                  <a:schemeClr val="tx1"/>
                </a:solidFill>
                <a:effectLst/>
                <a:latin typeface="Arial" panose="020B0604020202020204" pitchFamily="34" charset="0"/>
                <a:ea typeface="宋体" panose="02010600030101010101" pitchFamily="2" charset="-122"/>
                <a:cs typeface="+mn-cs"/>
              </a:rPr>
              <a:t>trol</a:t>
            </a:r>
            <a:r>
              <a:rPr lang="en-US" sz="1200" kern="1200" dirty="0">
                <a:solidFill>
                  <a:schemeClr val="tx1"/>
                </a:solidFill>
                <a:effectLst/>
                <a:latin typeface="Arial" panose="020B0604020202020204" pitchFamily="34" charset="0"/>
                <a:ea typeface="宋体" panose="02010600030101010101" pitchFamily="2" charset="-122"/>
                <a:cs typeface="+mn-cs"/>
              </a:rPr>
              <a:t> for the four multiplexers in the data path of Figure C.19. The two multi- </a:t>
            </a:r>
            <a:r>
              <a:rPr lang="en-US" sz="1200" kern="1200" dirty="0" err="1">
                <a:solidFill>
                  <a:schemeClr val="tx1"/>
                </a:solidFill>
                <a:effectLst/>
                <a:latin typeface="Arial" panose="020B0604020202020204" pitchFamily="34" charset="0"/>
                <a:ea typeface="宋体" panose="02010600030101010101" pitchFamily="2" charset="-122"/>
                <a:cs typeface="+mn-cs"/>
              </a:rPr>
              <a:t>plexers</a:t>
            </a:r>
            <a:r>
              <a:rPr lang="en-US" sz="1200" kern="1200" dirty="0">
                <a:solidFill>
                  <a:schemeClr val="tx1"/>
                </a:solidFill>
                <a:effectLst/>
                <a:latin typeface="Arial" panose="020B0604020202020204" pitchFamily="34" charset="0"/>
                <a:ea typeface="宋体" panose="02010600030101010101" pitchFamily="2" charset="-122"/>
                <a:cs typeface="+mn-cs"/>
              </a:rPr>
              <a:t> in the ALU stage are set depending on the instruction type, which is dictated by the IR field of the ID/EX register. The top ALU input multiplexer is set by whether the instruction is a branch or not, and the bottom multiplexer is set by whether the instruction is a register-register ALU operation or any other type of operation. The multiplexer in the IF stage chooses whether to use the value of the incremented PC or the value of the EX/</a:t>
            </a:r>
            <a:r>
              <a:rPr lang="en-US" sz="1200" kern="1200" dirty="0" err="1">
                <a:solidFill>
                  <a:schemeClr val="tx1"/>
                </a:solidFill>
                <a:effectLst/>
                <a:latin typeface="Arial" panose="020B0604020202020204" pitchFamily="34" charset="0"/>
                <a:ea typeface="宋体" panose="02010600030101010101" pitchFamily="2" charset="-122"/>
                <a:cs typeface="+mn-cs"/>
              </a:rPr>
              <a:t>MEM.ALUOutput</a:t>
            </a:r>
            <a:r>
              <a:rPr lang="en-US" sz="1200" kern="1200" dirty="0">
                <a:solidFill>
                  <a:schemeClr val="tx1"/>
                </a:solidFill>
                <a:effectLst/>
                <a:latin typeface="Arial" panose="020B0604020202020204" pitchFamily="34" charset="0"/>
                <a:ea typeface="宋体" panose="02010600030101010101" pitchFamily="2" charset="-122"/>
                <a:cs typeface="+mn-cs"/>
              </a:rPr>
              <a:t> (the branch target) to write into the PC. This multiplexer is controlled by the field EX/</a:t>
            </a:r>
            <a:r>
              <a:rPr lang="en-US" sz="1200" kern="1200" dirty="0" err="1">
                <a:solidFill>
                  <a:schemeClr val="tx1"/>
                </a:solidFill>
                <a:effectLst/>
                <a:latin typeface="Arial" panose="020B0604020202020204" pitchFamily="34" charset="0"/>
                <a:ea typeface="宋体" panose="02010600030101010101" pitchFamily="2" charset="-122"/>
                <a:cs typeface="+mn-cs"/>
              </a:rPr>
              <a:t>MEM.cond</a:t>
            </a:r>
            <a:r>
              <a:rPr lang="en-US" sz="1200" kern="1200" dirty="0">
                <a:solidFill>
                  <a:schemeClr val="tx1"/>
                </a:solidFill>
                <a:effectLst/>
                <a:latin typeface="Arial" panose="020B0604020202020204" pitchFamily="34" charset="0"/>
                <a:ea typeface="宋体" panose="02010600030101010101" pitchFamily="2" charset="-122"/>
                <a:cs typeface="+mn-cs"/>
              </a:rPr>
              <a:t>. The fourth multiplexer is controlled by whether the instruction in the WB stage is a load or an ALU operation. In addition to these four </a:t>
            </a:r>
            <a:r>
              <a:rPr lang="en-US" sz="1200" kern="1200" dirty="0" err="1">
                <a:solidFill>
                  <a:schemeClr val="tx1"/>
                </a:solidFill>
                <a:effectLst/>
                <a:latin typeface="Arial" panose="020B0604020202020204" pitchFamily="34" charset="0"/>
                <a:ea typeface="宋体" panose="02010600030101010101" pitchFamily="2" charset="-122"/>
                <a:cs typeface="+mn-cs"/>
              </a:rPr>
              <a:t>mul</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tiplexers</a:t>
            </a:r>
            <a:r>
              <a:rPr lang="en-US" sz="1200" kern="1200" dirty="0">
                <a:solidFill>
                  <a:schemeClr val="tx1"/>
                </a:solidFill>
                <a:effectLst/>
                <a:latin typeface="Arial" panose="020B0604020202020204" pitchFamily="34" charset="0"/>
                <a:ea typeface="宋体" panose="02010600030101010101" pitchFamily="2" charset="-122"/>
                <a:cs typeface="+mn-cs"/>
              </a:rPr>
              <a:t>, there is one additional multiplexer needed that is not drawn in Figure C.19, but whose existence is clear from looking at the WB stage of an ALU operation. The destination register field is in one of two different places depending on the instruction type (register-register ALU versus either ALU immediate or load). Thus, we will need a multiplexer to choose the correct por-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of the IR in the MEM/WB register to specify the register destination field, assuming the instruction writes a register.</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FigureC.20 EventsoneverypipestageoftheRISCVpipeline.Let’sreviewtheactionsinthestagesthatarespecific to the pipeline organization. In IF, in addition to fetching the instruction and computing the new PC, we store the incremented PC both into the PC and into a pipeline register (NPC) for later use in computing the branch-target address. This structure is the same as the organization in Figure C.19, where the PC is updated in IF from one of two sources. In ID, we fetch the registers, extend the sign of the 12 bits of the IR (the immediate field), and pass along the IR and NPC. During EX, we perform an ALU operation or an address calculation; we pass along the IR and the B register (if the instruction is a store). We also set the value of </a:t>
            </a:r>
            <a:r>
              <a:rPr lang="en-US" sz="1200" kern="1200" dirty="0" err="1">
                <a:solidFill>
                  <a:schemeClr val="tx1"/>
                </a:solidFill>
                <a:effectLst/>
                <a:latin typeface="Arial" panose="020B0604020202020204" pitchFamily="34" charset="0"/>
                <a:ea typeface="宋体" panose="02010600030101010101" pitchFamily="2" charset="-122"/>
                <a:cs typeface="+mn-cs"/>
              </a:rPr>
              <a:t>cond</a:t>
            </a:r>
            <a:r>
              <a:rPr lang="en-US" sz="1200" kern="1200" dirty="0">
                <a:solidFill>
                  <a:schemeClr val="tx1"/>
                </a:solidFill>
                <a:effectLst/>
                <a:latin typeface="Arial" panose="020B0604020202020204" pitchFamily="34" charset="0"/>
                <a:ea typeface="宋体" panose="02010600030101010101" pitchFamily="2" charset="-122"/>
                <a:cs typeface="+mn-cs"/>
              </a:rPr>
              <a:t> to 1 if the instruction is a taken branch. During the MEM phase, we cycle the memory, write the PC if needed, and pass along values needed in the final pipe stage. Finally, during WB, we update the register field from either the ALU output or the loaded value. For simplicity we always pass the entire IR from one stage to the next, although as an instruction proceeds down the pipeline, less and less of the IR is needed.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ChangeArrowheads="1" noTextEdit="1"/>
          </p:cNvSpPr>
          <p:nvPr>
            <p:ph type="sldImg"/>
          </p:nvPr>
        </p:nvSpPr>
        <p:spPr/>
      </p:sp>
      <p:sp>
        <p:nvSpPr>
          <p:cNvPr id="7065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As an alternative to the multicycle design discussed in this section, we could also have implemented the CPU so that every instruction takes 1 long clock cycle. In such cases, the temporary registers would be deleted, since there would not be any communication across clock cycles within an instruction. Every instruction would execute in 1 long clock cycle, writing the result into the data memory, regis- ters, or PC at the end of the clock cycle. The CPI would be one for such a processor.</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The clock cycle, however, would be roughly equal to five times the clock cycle of the multicycle processor, since every instruction would need to traverse all the func- tional units. Designers would never use this single-cycle implementation for two rea- sons. First, a single-cycle implementation would be very inefficient for most CPUs that have a reasonable variation among the amount of work, and hence in the clock cycle time, needed for different instructions. Second, a single-cycle implementation requires the duplication of functional units that could be shared in a multicycle implementation.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7065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4BB822F-E952-4D48-A9BC-9945DDA4935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ChangeArrowheads="1" noTextEdit="1"/>
          </p:cNvSpPr>
          <p:nvPr>
            <p:ph type="sldImg"/>
          </p:nvPr>
        </p:nvSpPr>
        <p:spPr/>
      </p:sp>
      <p:sp>
        <p:nvSpPr>
          <p:cNvPr id="10445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IF activity depends on whether the instruction in EX/MEM is a taken branch. If so, then the branch-target address of the branch instruction in EX/MEM is written into the PC at the end of IF; otherwise, the incremented PC will be written back. </a:t>
            </a:r>
            <a:endParaRPr lang="en-US" altLang="en-US">
              <a:latin typeface="Arial" panose="020B0604020202020204" pitchFamily="34" charset="0"/>
            </a:endParaRPr>
          </a:p>
        </p:txBody>
      </p:sp>
      <p:sp>
        <p:nvSpPr>
          <p:cNvPr id="10445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7B75276-B521-8D4B-AEEF-8DB86BA6E74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11F4221-69AB-3E43-B001-1DAA6AF1D6E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2578" name="Rectangle 2"/>
          <p:cNvSpPr>
            <a:spLocks noGrp="1" noRot="1" noChangeAspect="1" noChangeArrowheads="1" noTextEdit="1"/>
          </p:cNvSpPr>
          <p:nvPr>
            <p:ph type="sldImg"/>
          </p:nvPr>
        </p:nvSpPr>
        <p:spPr/>
      </p:sp>
      <p:sp>
        <p:nvSpPr>
          <p:cNvPr id="152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noChangeArrowheads="1" noTextEdit="1"/>
          </p:cNvSpPr>
          <p:nvPr>
            <p:ph type="sldImg"/>
          </p:nvPr>
        </p:nvSpPr>
        <p:spPr/>
      </p:sp>
      <p:sp>
        <p:nvSpPr>
          <p:cNvPr id="15462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Arial" panose="020B0604020202020204" pitchFamily="34" charset="0"/>
              </a:rPr>
              <a:t>Instruction fetch: </a:t>
            </a:r>
            <a:r>
              <a:rPr lang="en-US" altLang="en-US">
                <a:latin typeface="Arial" panose="020B0604020202020204" pitchFamily="34" charset="0"/>
              </a:rPr>
              <a:t>The top portion of Figure 4.36 shows the instruction being read from memory using the address in the PC and then being placed in the IF/ID pipeline register. The PC address is incremented by 4 and then written back into the PC to be ready for the next clock cycle. This incremented address is also saved in the IF/ID pipeline register in case it is needed later for an instruction, such as beq. The computer cannot know which type of instruction is being fetched, so it must prepare for any instruction, passing potentially needed information down the pipeline.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5462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A38F54-8737-E441-AE04-30423E64CBA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Slide Image Placeholder 1"/>
          <p:cNvSpPr>
            <a:spLocks noGrp="1" noRot="1" noChangeAspect="1" noChangeArrowheads="1" noTextEdit="1"/>
          </p:cNvSpPr>
          <p:nvPr>
            <p:ph type="sldImg"/>
          </p:nvPr>
        </p:nvSpPr>
        <p:spPr/>
      </p:sp>
      <p:sp>
        <p:nvSpPr>
          <p:cNvPr id="19456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Suppose that we want to enhance the processor used for web serving. The new processor is 10 times faster on computation in the web serving application than the old processor. Assuming that the original processor is busy with computation 40% of the time and is waiting for I/O 60% of the time, what is the overall speedup gained by incorporating the enhancement?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9456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CBB1E69-0192-CD40-A20B-72967289938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Image Placeholder 1"/>
          <p:cNvSpPr>
            <a:spLocks noGrp="1" noRot="1" noChangeAspect="1" noChangeArrowheads="1" noTextEdit="1"/>
          </p:cNvSpPr>
          <p:nvPr>
            <p:ph type="sldImg"/>
          </p:nvPr>
        </p:nvSpPr>
        <p:spPr/>
      </p:sp>
      <p:sp>
        <p:nvSpPr>
          <p:cNvPr id="15667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Arial" panose="020B0604020202020204" pitchFamily="34" charset="0"/>
              </a:rPr>
              <a:t>Instruction decode and register file read: </a:t>
            </a:r>
            <a:r>
              <a:rPr lang="en-US" altLang="en-US">
                <a:latin typeface="Arial" panose="020B0604020202020204" pitchFamily="34" charset="0"/>
              </a:rPr>
              <a:t>The bottom portion of Figure 4.36 shows the instruction portion of the IF/ID pipeline register supplying the 16-bit immediate field, which is sign-extended to 32 bits, and the register numbers to read the two registers. All three values are stored in the ID/EX pipeline register, along with the incremented PC address. We again transfer everything that might be needed by any instruction during a later clock cycle.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5667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4A6F392-C5BE-E04B-82A4-EDEC35FE37C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noChangeArrowheads="1" noTextEdit="1"/>
          </p:cNvSpPr>
          <p:nvPr>
            <p:ph type="sldImg"/>
          </p:nvPr>
        </p:nvSpPr>
        <p:spPr/>
      </p:sp>
      <p:sp>
        <p:nvSpPr>
          <p:cNvPr id="15872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Arial" panose="020B0604020202020204" pitchFamily="34" charset="0"/>
              </a:rPr>
              <a:t>Execute or address calculation: </a:t>
            </a:r>
            <a:r>
              <a:rPr lang="en-US" altLang="en-US">
                <a:latin typeface="Arial" panose="020B0604020202020204" pitchFamily="34" charset="0"/>
              </a:rPr>
              <a:t>Figure 4.37 shows that the load instruction reads the contents of register 1 and the sign-extended immediate from the ID/EX pipeline register and adds them using the ALU. That sum is placed in the EX/MEM pipeline register.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5872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D88A251-AF95-FD43-B109-B39177BBF3B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noChangeArrowheads="1" noTextEdit="1"/>
          </p:cNvSpPr>
          <p:nvPr>
            <p:ph type="sldImg"/>
          </p:nvPr>
        </p:nvSpPr>
        <p:spPr/>
      </p:sp>
      <p:sp>
        <p:nvSpPr>
          <p:cNvPr id="16077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Arial" panose="020B0604020202020204" pitchFamily="34" charset="0"/>
              </a:rPr>
              <a:t>Memory access: </a:t>
            </a:r>
            <a:r>
              <a:rPr lang="en-US" altLang="en-US">
                <a:latin typeface="Arial" panose="020B0604020202020204" pitchFamily="34" charset="0"/>
              </a:rPr>
              <a:t>The top portion of Figure 4.38 shows the load instruction reading the data memory using the address from the EX/MEM pipeline register and loading the data into the MEM/WB pipeline register.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6077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781D1DE-6DB1-D341-A944-2B708E8ECB8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noChangeArrowheads="1" noTextEdit="1"/>
          </p:cNvSpPr>
          <p:nvPr>
            <p:ph type="sldImg"/>
          </p:nvPr>
        </p:nvSpPr>
        <p:spPr/>
      </p:sp>
      <p:sp>
        <p:nvSpPr>
          <p:cNvPr id="1628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Arial" panose="020B0604020202020204" pitchFamily="34" charset="0"/>
              </a:rPr>
              <a:t>Write-back: </a:t>
            </a:r>
            <a:r>
              <a:rPr lang="en-US" altLang="en-US">
                <a:latin typeface="Arial" panose="020B0604020202020204" pitchFamily="34" charset="0"/>
              </a:rPr>
              <a:t>The bottom portion of Figure 4.38 shows the final step: reading the data from the MEM/WB pipeline register and writing it into the register file in the middle of the figure.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628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1631EAE-1B47-5B44-8229-2D195450B42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noChangeArrowheads="1" noTextEdit="1"/>
          </p:cNvSpPr>
          <p:nvPr>
            <p:ph type="sldImg"/>
          </p:nvPr>
        </p:nvSpPr>
        <p:spPr/>
      </p:sp>
      <p:sp>
        <p:nvSpPr>
          <p:cNvPr id="16486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Arial" panose="020B0604020202020204" pitchFamily="34" charset="0"/>
              </a:rPr>
              <a:t>Write-back: </a:t>
            </a:r>
            <a:r>
              <a:rPr lang="en-US" altLang="en-US">
                <a:latin typeface="Arial" panose="020B0604020202020204" pitchFamily="34" charset="0"/>
              </a:rPr>
              <a:t>The bottom portion of Figure 4.38 shows the final step: reading the data from the MEM/WB pipeline register and writing it into the register file in the middle of the figure.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6486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4F4FDC9-E99E-2D40-80E2-BD71260F02E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noChangeArrowheads="1" noTextEdit="1"/>
          </p:cNvSpPr>
          <p:nvPr>
            <p:ph type="sldImg"/>
          </p:nvPr>
        </p:nvSpPr>
        <p:spPr/>
      </p:sp>
      <p:sp>
        <p:nvSpPr>
          <p:cNvPr id="16691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Now we can uncover a bug in the design of the load instruction. Did you see it? Which register is changed in the final stage of the load? More specifically, which instruction supplies the write register number? The instruction in the IF/ID pipeline register supplies the write register number, yet this instruction occurs considerably </a:t>
            </a:r>
            <a:r>
              <a:rPr lang="en-US" altLang="en-US" i="1">
                <a:latin typeface="Arial" panose="020B0604020202020204" pitchFamily="34" charset="0"/>
              </a:rPr>
              <a:t>after </a:t>
            </a:r>
            <a:r>
              <a:rPr lang="en-US" altLang="en-US">
                <a:latin typeface="Arial" panose="020B0604020202020204" pitchFamily="34" charset="0"/>
              </a:rPr>
              <a:t>the load instruction!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Hence, we need to preserve the destination register number in the load instruction. Just as store passed the register </a:t>
            </a:r>
            <a:r>
              <a:rPr lang="en-US" altLang="en-US" i="1">
                <a:latin typeface="Arial" panose="020B0604020202020204" pitchFamily="34" charset="0"/>
              </a:rPr>
              <a:t>contents </a:t>
            </a:r>
            <a:r>
              <a:rPr lang="en-US" altLang="en-US">
                <a:latin typeface="Arial" panose="020B0604020202020204" pitchFamily="34" charset="0"/>
              </a:rPr>
              <a:t>from the ID/EX to the EX/ MEM pipeline registers for use in the MEM stage, load must pass the </a:t>
            </a:r>
            <a:r>
              <a:rPr lang="en-US" altLang="en-US" i="1">
                <a:latin typeface="Arial" panose="020B0604020202020204" pitchFamily="34" charset="0"/>
              </a:rPr>
              <a:t>register </a:t>
            </a:r>
            <a:r>
              <a:rPr lang="en-US" altLang="en-US">
                <a:latin typeface="Arial" panose="020B0604020202020204" pitchFamily="34" charset="0"/>
              </a:rPr>
              <a:t>number from the ID/EX through EX/MEM to the MEM/WB pipeline register for use in the WB stage. Another way to think about the passing of the register number is that to share the pipelined datapath, we need to preserve the instruction read during the IF stage, so each pipeline register contains a portion of the instruction needed for that stage and later stages.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16691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103980C-79C4-0742-B9E7-178A39F4B06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noChangeArrowheads="1" noTextEdit="1"/>
          </p:cNvSpPr>
          <p:nvPr>
            <p:ph type="sldImg"/>
          </p:nvPr>
        </p:nvSpPr>
        <p:spPr/>
      </p:sp>
      <p:sp>
        <p:nvSpPr>
          <p:cNvPr id="16896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Figure 4.41 shows the correct version of the datapath, passing the write register number first to the ID/EX register, then to the EX/MEM register, and finally to the MEM/WB register. The register number is used during the WB stage to specify the register to be written.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16896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7BB1624-2EAB-B64C-AF20-C1A3481B818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noChangeArrowheads="1" noTextEdit="1"/>
          </p:cNvSpPr>
          <p:nvPr>
            <p:ph type="sldImg"/>
          </p:nvPr>
        </p:nvSpPr>
        <p:spPr/>
      </p:sp>
      <p:sp>
        <p:nvSpPr>
          <p:cNvPr id="17101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Figure 4.42 is a single drawing of the corrected datapath, highlighting the hardware used in all five stages of the load word instruction in Figures 4.36 through 4.38.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17101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A5B6774-A91C-C44B-A917-0F69D3F078D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noChangeArrowheads="1" noTextEdit="1"/>
          </p:cNvSpPr>
          <p:nvPr>
            <p:ph type="sldImg"/>
          </p:nvPr>
        </p:nvSpPr>
        <p:spPr/>
      </p:sp>
      <p:sp>
        <p:nvSpPr>
          <p:cNvPr id="17305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Arial" panose="020B0604020202020204" pitchFamily="34" charset="0"/>
              </a:rPr>
              <a:t>Instruction fetch: </a:t>
            </a:r>
            <a:r>
              <a:rPr lang="en-US" altLang="en-US">
                <a:latin typeface="Arial" panose="020B0604020202020204" pitchFamily="34" charset="0"/>
              </a:rPr>
              <a:t>The instruction is read from memory using the address in the PC and then is placed in the IF/ID pipeline register. This stage occurs before the instruction is identified, so the top portion of Figure 4.36 works for store as well as load.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7305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09E1F27-39F5-DA49-9C56-D9ABBF13DE9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Image Placeholder 1"/>
          <p:cNvSpPr>
            <a:spLocks noGrp="1" noRot="1" noChangeAspect="1" noChangeArrowheads="1" noTextEdit="1"/>
          </p:cNvSpPr>
          <p:nvPr>
            <p:ph type="sldImg"/>
          </p:nvPr>
        </p:nvSpPr>
        <p:spPr/>
      </p:sp>
      <p:sp>
        <p:nvSpPr>
          <p:cNvPr id="175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Arial" panose="020B0604020202020204" pitchFamily="34" charset="0"/>
              </a:rPr>
              <a:t>Instruction decode and register file read: </a:t>
            </a:r>
            <a:r>
              <a:rPr lang="en-US" altLang="en-US">
                <a:latin typeface="Arial" panose="020B0604020202020204" pitchFamily="34" charset="0"/>
              </a:rPr>
              <a:t>The instruction in the IF/ID pipeline register supplies the register numbers for reading two registers and extends the sign of the 16-bit immediate. These three 32-bit values are all stored in the ID/EX pipeline register. The bottom portion of Figure 4.36 for load instructions also shows the operations of the second stage for stores. These first two stages are executed by all instructions, since it is too early to know the type of the instruction.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75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14585C7-DBC4-CD40-8951-B28D8A6D3DE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Slide Image Placeholder 1"/>
          <p:cNvSpPr>
            <a:spLocks noGrp="1" noRot="1" noChangeAspect="1" noChangeArrowheads="1" noTextEdit="1"/>
          </p:cNvSpPr>
          <p:nvPr>
            <p:ph type="sldImg"/>
          </p:nvPr>
        </p:nvSpPr>
        <p:spPr/>
      </p:sp>
      <p:sp>
        <p:nvSpPr>
          <p:cNvPr id="19865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A common transformation required in graphics processors is square root. Imple- mentations of floating-point (FP) square root vary significantly in performance, especially among processors designed for graphics. Suppose FP square root (FSQRT) is responsible for 20% of the execution time of a critical graphics bench- mark. One proposal is to enhance the FSQRT hardware and speed up this operation by a factor of 10. The other alternative is just to try to make all FP instructions in the graphics processor run faster by a factor of 1.6; FP instructions are responsible for half of the execution time for the application. The design team believes that they can make all FP instructions run 1.6 times faster with the same effort as required for the fast square root. Compare these two design alternatives.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9865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307648E-6140-A44A-8F87-6764910593D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Image Placeholder 1"/>
          <p:cNvSpPr>
            <a:spLocks noGrp="1" noRot="1" noChangeAspect="1" noChangeArrowheads="1" noTextEdit="1"/>
          </p:cNvSpPr>
          <p:nvPr>
            <p:ph type="sldImg"/>
          </p:nvPr>
        </p:nvSpPr>
        <p:spPr/>
      </p:sp>
      <p:sp>
        <p:nvSpPr>
          <p:cNvPr id="17715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Arial" panose="020B0604020202020204" pitchFamily="34" charset="0"/>
              </a:rPr>
              <a:t>Execute and address calculation: </a:t>
            </a:r>
            <a:r>
              <a:rPr lang="en-US" altLang="en-US">
                <a:latin typeface="Arial" panose="020B0604020202020204" pitchFamily="34" charset="0"/>
              </a:rPr>
              <a:t>Figure 4.39 shows the third step; the effective address is placed in the EX/MEM pipeline register.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Unlike the third stage of the load instruction in Figure 4.37, the second register value is loaded into the EX/MEM pipeline register to be used in the next stage. Although it wouldn’t hurt to always write this second register into the EX/MEM pipeline register, we write the second register only on a store instruction to make the pipeline easier to understand.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17715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0443DD7-64AF-2E4E-B064-BD03B95BCD0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Slide Image Placeholder 1"/>
          <p:cNvSpPr>
            <a:spLocks noGrp="1" noRot="1" noChangeAspect="1" noChangeArrowheads="1" noTextEdit="1"/>
          </p:cNvSpPr>
          <p:nvPr>
            <p:ph type="sldImg"/>
          </p:nvPr>
        </p:nvSpPr>
        <p:spPr/>
      </p:sp>
      <p:sp>
        <p:nvSpPr>
          <p:cNvPr id="17920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Arial" panose="020B0604020202020204" pitchFamily="34" charset="0"/>
              </a:rPr>
              <a:t>Memory access: </a:t>
            </a:r>
            <a:r>
              <a:rPr lang="en-US" altLang="en-US">
                <a:latin typeface="Arial" panose="020B0604020202020204" pitchFamily="34" charset="0"/>
              </a:rPr>
              <a:t>The top portion of Figure 4.40 shows the data being written to memory. Note that the register containing the data to be stored was read in an earlier stage and stored in ID/EX. The only way to make the data available during the MEM stage is to place the data into the EX/MEM pipeline register in the EX stage, just as we stored the effective address into EX/MEM.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17920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9D987FB-61CA-EB4E-8D90-A83025F9449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Slide Image Placeholder 1"/>
          <p:cNvSpPr>
            <a:spLocks noGrp="1" noRot="1" noChangeAspect="1" noChangeArrowheads="1" noTextEdit="1"/>
          </p:cNvSpPr>
          <p:nvPr>
            <p:ph type="sldImg"/>
          </p:nvPr>
        </p:nvSpPr>
        <p:spPr/>
      </p:sp>
      <p:sp>
        <p:nvSpPr>
          <p:cNvPr id="18125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Arial" panose="020B0604020202020204" pitchFamily="34" charset="0"/>
              </a:rPr>
              <a:t>Write-back: </a:t>
            </a:r>
            <a:r>
              <a:rPr lang="en-US" altLang="en-US">
                <a:latin typeface="Arial" panose="020B0604020202020204" pitchFamily="34" charset="0"/>
              </a:rPr>
              <a:t>The bottom portion of Figure 4.40 shows the final step of the store. For this instruction, nothing happens in the write-back stage. Since every instruction behind the store is already in progress, we have no way to accelerate those instructions. Hence, an instruction passes through a stage even if there is nothing to do, because later instructions are already progressing at the maximum rate.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The store instruction again illustrates that to pass something from an early pipe stage to a later pipe stage, the information must be placed in a pipeline register; otherwise, the information is lost when the next instruction enters that pipeline stage.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18125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1274663-0C96-6E41-80D5-66B4C36AAB8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Slide Image Placeholder 1"/>
          <p:cNvSpPr>
            <a:spLocks noGrp="1" noRot="1" noChangeAspect="1" noChangeArrowheads="1" noTextEdit="1"/>
          </p:cNvSpPr>
          <p:nvPr>
            <p:ph type="sldImg"/>
          </p:nvPr>
        </p:nvSpPr>
        <p:spPr/>
      </p:sp>
      <p:sp>
        <p:nvSpPr>
          <p:cNvPr id="18534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8534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2802639-DAC9-A54C-80F9-B22097B1B0C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Image Placeholder 1"/>
          <p:cNvSpPr>
            <a:spLocks noGrp="1" noRot="1" noChangeAspect="1" noChangeArrowheads="1" noTextEdit="1"/>
          </p:cNvSpPr>
          <p:nvPr>
            <p:ph type="sldImg"/>
          </p:nvPr>
        </p:nvSpPr>
        <p:spPr/>
      </p:sp>
      <p:sp>
        <p:nvSpPr>
          <p:cNvPr id="18739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8739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AFA6937-0B1D-8D4A-9915-2BC05B89C4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If two instructions are parallel, they can execute simultaneously in a pipeline of arbitrary depth without causing any stalls, assuming the pipeline has sufficient resources (and thus no structural hazards exist).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If two instructions are dependent, they are not parallel and must be executed in order, although they may often be partially overlapped. The key in both cases is to determine whether an instruction is dependent on another instruction.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There are three different types of dependences: data dependences (also called true data dependences), name dependences, and control dependences.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Note that a </a:t>
            </a:r>
            <a:r>
              <a:rPr lang="en-US" sz="1200" kern="1200" dirty="0" err="1">
                <a:solidFill>
                  <a:schemeClr val="tx1"/>
                </a:solidFill>
                <a:effectLst/>
                <a:latin typeface="Arial" panose="020B0604020202020204" pitchFamily="34" charset="0"/>
                <a:ea typeface="宋体" panose="02010600030101010101" pitchFamily="2" charset="-122"/>
                <a:cs typeface="+mn-cs"/>
              </a:rPr>
              <a:t>depen</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dence</a:t>
            </a:r>
            <a:r>
              <a:rPr lang="en-US" sz="1200" kern="1200" dirty="0">
                <a:solidFill>
                  <a:schemeClr val="tx1"/>
                </a:solidFill>
                <a:effectLst/>
                <a:latin typeface="Arial" panose="020B0604020202020204" pitchFamily="34" charset="0"/>
                <a:ea typeface="宋体" panose="02010600030101010101" pitchFamily="2" charset="-122"/>
                <a:cs typeface="+mn-cs"/>
              </a:rPr>
              <a:t> within a single instruction (such as add x1,x1,x1) is not considered a dependence.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r>
              <a:rPr lang="en-US" dirty="0"/>
              <a:t>add.d: add double-precision floating-point numbers</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For example, consider the following RISC-V code sequence that increments a vector of values in memory (starting at 0(x1) ending with the last element at 0(x2)) by a scalar in register f2.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Suppose we have a 96-core future generation processor, but on average only 54 cores can be busy. Suppose that 90% of the time, we can use all available cores; 9% of the time, we can use 50 cores; and 1% of the time is strictly serial. How much speedup might we expect? Assume that cores can be turned off when not in use and draw no power and assume that the use of a different number of cores is distributed so that we need to worry only about average power consumption. How would the  multicore speedup compare to the 24-processor count version that can use all </a:t>
            </a:r>
            <a:r>
              <a:rPr lang="en-US" sz="1200" kern="1200">
                <a:solidFill>
                  <a:schemeClr val="tx1"/>
                </a:solidFill>
                <a:effectLst/>
                <a:latin typeface="Arial" panose="020B0604020202020204" pitchFamily="34" charset="0"/>
                <a:ea typeface="宋体" panose="02010600030101010101" pitchFamily="2" charset="-122"/>
                <a:cs typeface="+mn-cs"/>
              </a:rPr>
              <a:t>its processor 99% of the time?</a:t>
            </a:r>
            <a:endParaRPr lang="en-US"/>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150BADD-BC9B-6F42-8B13-164B65DB1E1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second type of dependence is a name dependence. A name dependence occurs when two instructions use the same register or memory location, called a name, but there is no flow of data between the instructions associated with that name. There are two types of name dependences between an instruction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that precedes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j in program order: </a:t>
            </a:r>
            <a:endParaRPr lang="en-US" dirty="0"/>
          </a:p>
          <a:p>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1. An </a:t>
            </a:r>
            <a:r>
              <a:rPr lang="en-US" sz="1200" kern="1200" dirty="0" err="1">
                <a:solidFill>
                  <a:schemeClr val="tx1"/>
                </a:solidFill>
                <a:effectLst/>
                <a:latin typeface="Arial" panose="020B0604020202020204" pitchFamily="34" charset="0"/>
                <a:ea typeface="宋体" panose="02010600030101010101" pitchFamily="2" charset="-122"/>
                <a:cs typeface="+mn-cs"/>
              </a:rPr>
              <a:t>antidependence</a:t>
            </a:r>
            <a:r>
              <a:rPr lang="en-US" sz="1200" kern="1200" dirty="0">
                <a:solidFill>
                  <a:schemeClr val="tx1"/>
                </a:solidFill>
                <a:effectLst/>
                <a:latin typeface="Arial" panose="020B0604020202020204" pitchFamily="34" charset="0"/>
                <a:ea typeface="宋体" panose="02010600030101010101" pitchFamily="2" charset="-122"/>
                <a:cs typeface="+mn-cs"/>
              </a:rPr>
              <a:t> between instruction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and instruction j occurs when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j writes a register or memory location that instruction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reads. The original ordering must be preserved to ensure that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reads the correct value. In the example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on page 171, there is an </a:t>
            </a:r>
            <a:r>
              <a:rPr lang="en-US" sz="1200" kern="1200" dirty="0" err="1">
                <a:solidFill>
                  <a:schemeClr val="tx1"/>
                </a:solidFill>
                <a:effectLst/>
                <a:latin typeface="Arial" panose="020B0604020202020204" pitchFamily="34" charset="0"/>
                <a:ea typeface="宋体" panose="02010600030101010101" pitchFamily="2" charset="-122"/>
                <a:cs typeface="+mn-cs"/>
              </a:rPr>
              <a:t>antidependence</a:t>
            </a:r>
            <a:r>
              <a:rPr lang="en-US" sz="1200" kern="1200" dirty="0">
                <a:solidFill>
                  <a:schemeClr val="tx1"/>
                </a:solidFill>
                <a:effectLst/>
                <a:latin typeface="Arial" panose="020B0604020202020204" pitchFamily="34" charset="0"/>
                <a:ea typeface="宋体" panose="02010600030101010101" pitchFamily="2" charset="-122"/>
                <a:cs typeface="+mn-cs"/>
              </a:rPr>
              <a:t> between </a:t>
            </a:r>
            <a:r>
              <a:rPr lang="en-US" sz="1200" kern="1200" dirty="0" err="1">
                <a:solidFill>
                  <a:schemeClr val="tx1"/>
                </a:solidFill>
                <a:effectLst/>
                <a:latin typeface="Arial" panose="020B0604020202020204" pitchFamily="34" charset="0"/>
                <a:ea typeface="宋体" panose="02010600030101010101" pitchFamily="2" charset="-122"/>
                <a:cs typeface="+mn-cs"/>
              </a:rPr>
              <a:t>fsd</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addi</a:t>
            </a:r>
            <a:r>
              <a:rPr lang="en-US" sz="1200" kern="1200" dirty="0">
                <a:solidFill>
                  <a:schemeClr val="tx1"/>
                </a:solidFill>
                <a:effectLst/>
                <a:latin typeface="Arial" panose="020B0604020202020204" pitchFamily="34" charset="0"/>
                <a:ea typeface="宋体" panose="02010600030101010101" pitchFamily="2" charset="-122"/>
                <a:cs typeface="+mn-cs"/>
              </a:rPr>
              <a:t> on register x1.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2. Anoutputdependenceoccurswheninstructioniandinstructionjwritethesame register or memory location. The ordering between the instructions must be preserved to ensure that the value finally written corresponds to instruction j.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en-US" dirty="0"/>
              <a:t>more in subsequent lectures</a:t>
            </a:r>
            <a:endParaRPr lang="en-US" alt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Slide Image Placeholder 1"/>
          <p:cNvSpPr>
            <a:spLocks noGrp="1" noRot="1" noChangeAspect="1" noChangeArrowheads="1" noTextEdit="1"/>
          </p:cNvSpPr>
          <p:nvPr>
            <p:ph type="sldImg"/>
          </p:nvPr>
        </p:nvSpPr>
        <p:spPr/>
      </p:sp>
      <p:sp>
        <p:nvSpPr>
          <p:cNvPr id="2263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A hazard exists whenever there is a name or data dependence between instructions, and they are close enough that the overlap during execution would change the order of access to the operand involved in the dependence. Because of the </a:t>
            </a:r>
            <a:r>
              <a:rPr lang="en-US" sz="1200" kern="1200" dirty="0" err="1">
                <a:solidFill>
                  <a:schemeClr val="tx1"/>
                </a:solidFill>
                <a:effectLst/>
                <a:latin typeface="Arial" panose="020B0604020202020204" pitchFamily="34" charset="0"/>
                <a:ea typeface="宋体" panose="02010600030101010101" pitchFamily="2" charset="-122"/>
                <a:cs typeface="+mn-cs"/>
              </a:rPr>
              <a:t>depen</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dence</a:t>
            </a:r>
            <a:r>
              <a:rPr lang="en-US" sz="1200" kern="1200" dirty="0">
                <a:solidFill>
                  <a:schemeClr val="tx1"/>
                </a:solidFill>
                <a:effectLst/>
                <a:latin typeface="Arial" panose="020B0604020202020204" pitchFamily="34" charset="0"/>
                <a:ea typeface="宋体" panose="02010600030101010101" pitchFamily="2" charset="-122"/>
                <a:cs typeface="+mn-cs"/>
              </a:rPr>
              <a:t>, we must preserve what is called program order—that is, the order that the instructions would execute in if executed sequentially one at a time as determined by the original source program. The goal of both our software and hardware tech- </a:t>
            </a:r>
            <a:r>
              <a:rPr lang="en-US" sz="1200" kern="1200" dirty="0" err="1">
                <a:solidFill>
                  <a:schemeClr val="tx1"/>
                </a:solidFill>
                <a:effectLst/>
                <a:latin typeface="Arial" panose="020B0604020202020204" pitchFamily="34" charset="0"/>
                <a:ea typeface="宋体" panose="02010600030101010101" pitchFamily="2" charset="-122"/>
                <a:cs typeface="+mn-cs"/>
              </a:rPr>
              <a:t>niques</a:t>
            </a:r>
            <a:r>
              <a:rPr lang="en-US" sz="1200" kern="1200" dirty="0">
                <a:solidFill>
                  <a:schemeClr val="tx1"/>
                </a:solidFill>
                <a:effectLst/>
                <a:latin typeface="Arial" panose="020B0604020202020204" pitchFamily="34" charset="0"/>
                <a:ea typeface="宋体" panose="02010600030101010101" pitchFamily="2" charset="-122"/>
                <a:cs typeface="+mn-cs"/>
              </a:rPr>
              <a:t> is to exploit parallelism by preserving program order only where it affects the outcome of the program. Detecting and avoiding hazards ensures that </a:t>
            </a:r>
            <a:r>
              <a:rPr lang="en-US" sz="1200" kern="1200" dirty="0" err="1">
                <a:solidFill>
                  <a:schemeClr val="tx1"/>
                </a:solidFill>
                <a:effectLst/>
                <a:latin typeface="Arial" panose="020B0604020202020204" pitchFamily="34" charset="0"/>
                <a:ea typeface="宋体" panose="02010600030101010101" pitchFamily="2" charset="-122"/>
                <a:cs typeface="+mn-cs"/>
              </a:rPr>
              <a:t>neces</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sary</a:t>
            </a:r>
            <a:r>
              <a:rPr lang="en-US" sz="1200" kern="1200" dirty="0">
                <a:solidFill>
                  <a:schemeClr val="tx1"/>
                </a:solidFill>
                <a:effectLst/>
                <a:latin typeface="Arial" panose="020B0604020202020204" pitchFamily="34" charset="0"/>
                <a:ea typeface="宋体" panose="02010600030101010101" pitchFamily="2" charset="-122"/>
                <a:cs typeface="+mn-cs"/>
              </a:rPr>
              <a:t> program order is preserved. </a:t>
            </a:r>
            <a:endParaRPr lang="en-US" dirty="0"/>
          </a:p>
          <a:p>
            <a:endParaRPr lang="en-US" altLang="en-US" dirty="0">
              <a:latin typeface="Arial" panose="020B0604020202020204" pitchFamily="34" charset="0"/>
            </a:endParaRPr>
          </a:p>
        </p:txBody>
      </p:sp>
      <p:sp>
        <p:nvSpPr>
          <p:cNvPr id="2263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252CF6C-541A-6C40-A516-F44C01F2A8F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Slide Image Placeholder 1"/>
          <p:cNvSpPr>
            <a:spLocks noGrp="1" noRot="1" noChangeAspect="1" noChangeArrowheads="1" noTextEdit="1"/>
          </p:cNvSpPr>
          <p:nvPr>
            <p:ph type="sldImg"/>
          </p:nvPr>
        </p:nvSpPr>
        <p:spPr/>
      </p:sp>
      <p:sp>
        <p:nvSpPr>
          <p:cNvPr id="2263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Reader After Write is what it should be enforced by program order, then the associated data hazard is when instruction execution violates this order </a:t>
            </a:r>
            <a:r>
              <a:rPr lang="en-US" altLang="en-US" dirty="0">
                <a:latin typeface="Arial" panose="020B0604020202020204" pitchFamily="34" charset="0"/>
                <a:sym typeface="Wingdings" panose="05000000000000000000" pitchFamily="2" charset="2"/>
              </a:rPr>
              <a:t> read before write / write after read (for example)</a:t>
            </a:r>
            <a:endParaRPr lang="en-US" altLang="en-US" dirty="0">
              <a:latin typeface="Arial" panose="020B0604020202020204" pitchFamily="34" charset="0"/>
              <a:sym typeface="Wingdings" panose="05000000000000000000" pitchFamily="2" charset="2"/>
            </a:endParaRPr>
          </a:p>
          <a:p>
            <a:endParaRPr lang="en-US" altLang="en-US" dirty="0">
              <a:latin typeface="Arial" panose="020B0604020202020204" pitchFamily="34" charset="0"/>
              <a:sym typeface="Wingdings" panose="05000000000000000000" pitchFamily="2" charset="2"/>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altLang="en-US" dirty="0">
              <a:latin typeface="Arial" panose="020B0604020202020204" pitchFamily="34" charset="0"/>
            </a:endParaRPr>
          </a:p>
        </p:txBody>
      </p:sp>
      <p:sp>
        <p:nvSpPr>
          <p:cNvPr id="2263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252CF6C-541A-6C40-A516-F44C01F2A8F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Slide Image Placeholder 1"/>
          <p:cNvSpPr>
            <a:spLocks noGrp="1" noRot="1" noChangeAspect="1" noChangeArrowheads="1" noTextEdit="1"/>
          </p:cNvSpPr>
          <p:nvPr>
            <p:ph type="sldImg"/>
          </p:nvPr>
        </p:nvSpPr>
        <p:spPr/>
      </p:sp>
      <p:sp>
        <p:nvSpPr>
          <p:cNvPr id="21709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basic action that the processor must perform when an exception occurs is to save the address of the offending instruction in the </a:t>
            </a:r>
            <a:r>
              <a:rPr lang="en-US" altLang="en-US" i="1">
                <a:latin typeface="Arial" panose="020B0604020202020204" pitchFamily="34" charset="0"/>
              </a:rPr>
              <a:t>exception program counter </a:t>
            </a:r>
            <a:r>
              <a:rPr lang="en-US" altLang="en-US">
                <a:latin typeface="Arial" panose="020B0604020202020204" pitchFamily="34" charset="0"/>
              </a:rPr>
              <a:t>(EPC) and then transfer control to the operating system at some specified address. </a:t>
            </a:r>
            <a:endParaRPr lang="en-US" altLang="en-US">
              <a:latin typeface="Arial" panose="020B0604020202020204" pitchFamily="34" charset="0"/>
            </a:endParaRPr>
          </a:p>
          <a:p>
            <a:r>
              <a:rPr lang="en-US" altLang="en-US">
                <a:latin typeface="Arial" panose="020B0604020202020204" pitchFamily="34" charset="0"/>
              </a:rPr>
              <a:t>The operating system can then take the appropriate action, which may involve providing some service to the user program, taking some predefined action in response to an overflow, or stopping the execution of the program and reporting an error. After performing whatever action is required because of the exception, the operating system can terminate the program or may continue its execution, using the EPC to determine where to restart the execution of the program.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21709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9A164ED-1E4E-3F41-B909-B7CFBCA7272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noChangeArrowheads="1" noTextEdit="1"/>
          </p:cNvSpPr>
          <p:nvPr>
            <p:ph type="sldImg"/>
          </p:nvPr>
        </p:nvSpPr>
        <p:spPr/>
      </p:sp>
      <p:sp>
        <p:nvSpPr>
          <p:cNvPr id="21913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1913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6B39F6-92C5-2447-9582-0A69EDD7FCE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Slide Image Placeholder 1"/>
          <p:cNvSpPr>
            <a:spLocks noGrp="1" noRot="1" noChangeAspect="1" noChangeArrowheads="1" noTextEdit="1"/>
          </p:cNvSpPr>
          <p:nvPr>
            <p:ph type="sldImg"/>
          </p:nvPr>
        </p:nvSpPr>
        <p:spPr/>
      </p:sp>
      <p:sp>
        <p:nvSpPr>
          <p:cNvPr id="22118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We can perform the processing required for exceptions by adding a few extra registers and control signals to our basic implementation and by slightly extending control. We will need to add two additional registers to our current MIPS implementation: </a:t>
            </a:r>
            <a:endParaRPr lang="en-US" altLang="en-US" i="1">
              <a:latin typeface="Arial" panose="020B0604020202020204" pitchFamily="34" charset="0"/>
            </a:endParaRPr>
          </a:p>
          <a:p>
            <a:endParaRPr lang="en-US" altLang="en-US" i="1">
              <a:latin typeface="Arial" panose="020B0604020202020204" pitchFamily="34" charset="0"/>
            </a:endParaRPr>
          </a:p>
          <a:p>
            <a:r>
              <a:rPr lang="en-US" altLang="en-US" i="1">
                <a:latin typeface="Arial" panose="020B0604020202020204" pitchFamily="34" charset="0"/>
              </a:rPr>
              <a:t>EPC: </a:t>
            </a:r>
            <a:r>
              <a:rPr lang="en-US" altLang="en-US">
                <a:latin typeface="Arial" panose="020B0604020202020204" pitchFamily="34" charset="0"/>
              </a:rPr>
              <a:t>A 32-bit register used to hold the address of the affected instruction. (Such a register is needed even when exceptions are vectored.) </a:t>
            </a:r>
            <a:endParaRPr lang="en-US" altLang="en-US">
              <a:latin typeface="Arial" panose="020B0604020202020204" pitchFamily="34" charset="0"/>
            </a:endParaRPr>
          </a:p>
          <a:p>
            <a:r>
              <a:rPr lang="en-US" altLang="en-US">
                <a:latin typeface="Arial" panose="020B0604020202020204" pitchFamily="34" charset="0"/>
              </a:rPr>
              <a:t>(The final step is to save the address of the offending instruction in the </a:t>
            </a:r>
            <a:r>
              <a:rPr lang="en-US" altLang="en-US" i="1">
                <a:latin typeface="Arial" panose="020B0604020202020204" pitchFamily="34" charset="0"/>
              </a:rPr>
              <a:t>exception program counter </a:t>
            </a:r>
            <a:r>
              <a:rPr lang="en-US" altLang="en-US">
                <a:latin typeface="Arial" panose="020B0604020202020204" pitchFamily="34" charset="0"/>
              </a:rPr>
              <a:t>(EPC). In reality, we save the address +4, so the exception handling the software routine must first subtract 4 from the saved value.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i="1">
                <a:latin typeface="Arial" panose="020B0604020202020204" pitchFamily="34" charset="0"/>
              </a:rPr>
              <a:t>Cause: </a:t>
            </a:r>
            <a:r>
              <a:rPr lang="en-US" altLang="en-US">
                <a:latin typeface="Arial" panose="020B0604020202020204" pitchFamily="34" charset="0"/>
              </a:rPr>
              <a:t>A register used to record the cause of the exception. In the MIPS architecture, this register is 32 bits, although some bits are currently unused. Assume there is a five-bit field that encodes the two possible exception sources mentioned above, with 10 representing an undefined instruction and 12 representing arithmetic overflow.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Cause register records all possible exceptions in a clock cycle, so the exception software must match the exception to the instruction. An important clue is knowing in which pipeline stage a type of exception can occur. For example, an undefined instruction is discovered in the ID stage, and invoking the operating system occurs in the EX stage. Exceptions are collected in the Cause register in a pending exception field so that the hardware can interrupt based on later exceptions, once the earliest one has been serviced.</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22118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12061CF-D63B-CD47-80C6-6B99E62BF12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noChangeArrowheads="1" noTextEdit="1"/>
          </p:cNvSpPr>
          <p:nvPr>
            <p:ph type="sldImg"/>
          </p:nvPr>
        </p:nvSpPr>
        <p:spPr/>
      </p:sp>
      <p:sp>
        <p:nvSpPr>
          <p:cNvPr id="22323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We can perform the processing required for exceptions by adding a few extra registers and control signals to our basic implementation and by slightly extending control. We will need to add two additional registers to our current MIPS implementation: </a:t>
            </a:r>
            <a:endParaRPr lang="en-US" altLang="en-US" i="1">
              <a:latin typeface="Arial" panose="020B0604020202020204" pitchFamily="34" charset="0"/>
            </a:endParaRPr>
          </a:p>
          <a:p>
            <a:endParaRPr lang="en-US" altLang="en-US" i="1">
              <a:latin typeface="Arial" panose="020B0604020202020204" pitchFamily="34" charset="0"/>
            </a:endParaRPr>
          </a:p>
          <a:p>
            <a:r>
              <a:rPr lang="en-US" altLang="en-US" i="1">
                <a:latin typeface="Arial" panose="020B0604020202020204" pitchFamily="34" charset="0"/>
              </a:rPr>
              <a:t>EPC: </a:t>
            </a:r>
            <a:r>
              <a:rPr lang="en-US" altLang="en-US">
                <a:latin typeface="Arial" panose="020B0604020202020204" pitchFamily="34" charset="0"/>
              </a:rPr>
              <a:t>A 32-bit register used to hold the address of the affected instruction. (Such a register is needed even when exceptions are vectored.) </a:t>
            </a:r>
            <a:endParaRPr lang="en-US" altLang="en-US">
              <a:latin typeface="Arial" panose="020B0604020202020204" pitchFamily="34" charset="0"/>
            </a:endParaRPr>
          </a:p>
          <a:p>
            <a:r>
              <a:rPr lang="en-US" altLang="en-US">
                <a:latin typeface="Arial" panose="020B0604020202020204" pitchFamily="34" charset="0"/>
              </a:rPr>
              <a:t>(The final step is to save the address of the offending instruction in the </a:t>
            </a:r>
            <a:r>
              <a:rPr lang="en-US" altLang="en-US" i="1">
                <a:latin typeface="Arial" panose="020B0604020202020204" pitchFamily="34" charset="0"/>
              </a:rPr>
              <a:t>exception program counter </a:t>
            </a:r>
            <a:r>
              <a:rPr lang="en-US" altLang="en-US">
                <a:latin typeface="Arial" panose="020B0604020202020204" pitchFamily="34" charset="0"/>
              </a:rPr>
              <a:t>(EPC). In reality, we save the address +4, so the exception handling the software routine must first subtract 4 from the saved value.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i="1">
                <a:latin typeface="Arial" panose="020B0604020202020204" pitchFamily="34" charset="0"/>
              </a:rPr>
              <a:t>Cause: </a:t>
            </a:r>
            <a:r>
              <a:rPr lang="en-US" altLang="en-US">
                <a:latin typeface="Arial" panose="020B0604020202020204" pitchFamily="34" charset="0"/>
              </a:rPr>
              <a:t>A register used to record the cause of the exception. In the MIPS architecture, this register is 32 bits, although some bits are currently unused. Assume there is a five-bit field that encodes the two possible exception sources mentioned above, with 10 representing an undefined instruction and 12 representing arithmetic overflow.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22323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DC466DC-D239-0A4A-939D-CBD4949DFA1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Slide Image Placeholder 1"/>
          <p:cNvSpPr>
            <a:spLocks noGrp="1" noRot="1" noChangeAspect="1" noChangeArrowheads="1" noTextEdit="1"/>
          </p:cNvSpPr>
          <p:nvPr>
            <p:ph type="sldImg"/>
          </p:nvPr>
        </p:nvSpPr>
        <p:spPr/>
      </p:sp>
      <p:sp>
        <p:nvSpPr>
          <p:cNvPr id="22528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In a vectored interrupt, the address to which control is transferred is determined by the cause of the exception. For example, to accommodate the two exception types listed above, we might define the following two exception vector addresses: (in the table)</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The operating system knows the reason for the exception by the address at which it is initiated. The addresses are separated by 32 bytes or eight instructions, and the operating system must record the reason for the exception and may perform some limited processing in this sequence. When the exception is not vectored, a single entry point for all exceptions can be used, and the operating system decodes the status register to find the cause.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22528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49A3B8D-A73F-4541-B2BC-456D87A7F88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Suppose we have a 96-core future generation processor, but on average only 54 cores can be busy. Suppose that 90% of the time, we can use all available cores; 9% of the time, we can use 50 cores; and 1% of the time is strictly serial. How much speedup might we expect? Assume that cores can be turned off when not in use and draw no power and assume that the use of a different number of cores is distributed so that we need to worry only about average power consumption. How would the  multicore speedup compare to the 24-processor count version that can use all </a:t>
            </a:r>
            <a:r>
              <a:rPr lang="en-US" sz="1200" kern="1200">
                <a:solidFill>
                  <a:schemeClr val="tx1"/>
                </a:solidFill>
                <a:effectLst/>
                <a:latin typeface="Arial" panose="020B0604020202020204" pitchFamily="34" charset="0"/>
                <a:ea typeface="宋体" panose="02010600030101010101" pitchFamily="2" charset="-122"/>
                <a:cs typeface="+mn-cs"/>
              </a:rPr>
              <a:t>its processor 99% of the time?</a:t>
            </a:r>
            <a:endParaRPr lang="en-US"/>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150BADD-BC9B-6F42-8B13-164B65DB1E1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Slide Image Placeholder 1"/>
          <p:cNvSpPr>
            <a:spLocks noGrp="1" noRot="1" noChangeAspect="1" noChangeArrowheads="1" noTextEdit="1"/>
          </p:cNvSpPr>
          <p:nvPr>
            <p:ph type="sldImg"/>
          </p:nvPr>
        </p:nvSpPr>
        <p:spPr/>
      </p:sp>
      <p:sp>
        <p:nvSpPr>
          <p:cNvPr id="22733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Exceptions in a Pipelined Implementation </a:t>
            </a:r>
            <a:endParaRPr lang="en-US" altLang="en-US">
              <a:latin typeface="Arial" panose="020B0604020202020204" pitchFamily="34" charset="0"/>
            </a:endParaRPr>
          </a:p>
          <a:p>
            <a:r>
              <a:rPr lang="en-US" altLang="en-US">
                <a:latin typeface="Arial" panose="020B0604020202020204" pitchFamily="34" charset="0"/>
              </a:rPr>
              <a:t>A pipelined implementation treats exceptions as another form of control hazard. For example, suppose there is an arithmetic overflow in an add instruction. Just as we did for the taken branch in the previous section, we must flush the instructions that follow the add instruction from the pipeline and begin fetching instructions from the new address. We will use the same mechanism we used for taken branches, but this time the exception causes the deasserting of control lines. </a:t>
            </a:r>
            <a:endParaRPr lang="en-US" altLang="en-US">
              <a:latin typeface="Arial" panose="020B0604020202020204" pitchFamily="34" charset="0"/>
            </a:endParaRPr>
          </a:p>
          <a:p>
            <a:r>
              <a:rPr lang="en-US" altLang="en-US">
                <a:latin typeface="Arial" panose="020B0604020202020204" pitchFamily="34" charset="0"/>
              </a:rPr>
              <a:t>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22733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B54AE01-8067-2F4D-AFE8-C7DC63CFE8F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Slide Image Placeholder 1"/>
          <p:cNvSpPr>
            <a:spLocks noGrp="1" noRot="1" noChangeAspect="1" noChangeArrowheads="1" noTextEdit="1"/>
          </p:cNvSpPr>
          <p:nvPr>
            <p:ph type="sldImg"/>
          </p:nvPr>
        </p:nvSpPr>
        <p:spPr/>
      </p:sp>
      <p:sp>
        <p:nvSpPr>
          <p:cNvPr id="22937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After the exception has been handled, special instructions return the proces- sor from the exception by reloading the PCs and restarting the instruction stream (using the instruction RFE in MIPS).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RFE (Return From Exception) is a privileged trap instruction that is executed when exception occurs, so an exception is not allowed to execute.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22937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2B01F3F-8C6C-0D48-8124-9C095B03CBE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601C46D-B678-1241-9D33-A192BF0E80E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02" name="Rectangle 2"/>
          <p:cNvSpPr>
            <a:spLocks noGrp="1" noRot="1" noChangeAspect="1" noChangeArrowheads="1" noTextEdit="1"/>
          </p:cNvSpPr>
          <p:nvPr>
            <p:ph type="sldImg"/>
          </p:nvPr>
        </p:nvSpPr>
        <p:spPr/>
      </p:sp>
      <p:sp>
        <p:nvSpPr>
          <p:cNvPr id="2560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 control hazard happens to branches and jumps. In this lecture, we focus only on branches.</a:t>
            </a:r>
            <a:endParaRPr lang="en-US" altLang="zh-CN">
              <a:latin typeface="Arial" panose="020B0604020202020204" pitchFamily="34" charset="0"/>
            </a:endParaRPr>
          </a:p>
          <a:p>
            <a:pPr eaLnBrk="1" hangingPunct="1"/>
            <a:r>
              <a:rPr lang="en-US" altLang="zh-CN">
                <a:latin typeface="Arial" panose="020B0604020202020204" pitchFamily="34" charset="0"/>
              </a:rPr>
              <a:t>Its main reason is that a branch may or may not change program counter to other values other than PC+4 but the change is available till the end of ID clock cycle.</a:t>
            </a:r>
            <a:endParaRPr lang="en-US" altLang="zh-CN">
              <a:latin typeface="Arial" panose="020B0604020202020204" pitchFamily="34" charset="0"/>
            </a:endParaRPr>
          </a:p>
          <a:p>
            <a:pPr eaLnBrk="1" hangingPunct="1"/>
            <a:r>
              <a:rPr lang="en-US" altLang="zh-CN">
                <a:latin typeface="Arial" panose="020B0604020202020204" pitchFamily="34" charset="0"/>
              </a:rPr>
              <a:t>If a branch instruction changes PC to its target address, it’s called a taken branch. Otherwise, it’s called untaken and falls through directly to the next instruction.</a:t>
            </a:r>
            <a:endParaRPr lang="en-US" altLang="zh-CN">
              <a:latin typeface="Arial" panose="020B0604020202020204" pitchFamily="34" charset="0"/>
            </a:endParaRPr>
          </a:p>
          <a:p>
            <a:pPr eaLnBrk="1" hangingPunct="1"/>
            <a:endParaRPr lang="en-US" altLang="zh-CN">
              <a:latin typeface="Arial" panose="020B0604020202020204" pitchFamily="34" charset="0"/>
            </a:endParaRPr>
          </a:p>
          <a:p>
            <a:pPr eaLnBrk="1" hangingPunct="1"/>
            <a:endParaRPr lang="en-US" altLang="zh-CN">
              <a:latin typeface="Arial" panose="020B0604020202020204"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r>
              <a:rPr lang="en-US" dirty="0"/>
              <a:t>bviously, such static prediction works well for programs with a strong bias toward taken or untaken branches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r>
              <a:rPr lang="en-US" dirty="0"/>
              <a:t>bviously, such static prediction works well for programs with a strong bias toward taken or untaken branches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Consider a loop branch that branches nine times in a row, then is not taken once. What is the prediction accuracy for this branch, assuming the </a:t>
            </a:r>
            <a:r>
              <a:rPr lang="en-US" altLang="en-US" dirty="0" err="1">
                <a:latin typeface="Arial" panose="020B0604020202020204" pitchFamily="34" charset="0"/>
              </a:rPr>
              <a:t>predic</a:t>
            </a:r>
            <a:r>
              <a:rPr lang="en-US" altLang="en-US" dirty="0">
                <a:latin typeface="Arial" panose="020B0604020202020204" pitchFamily="34" charset="0"/>
              </a:rPr>
              <a:t>- </a:t>
            </a:r>
            <a:r>
              <a:rPr lang="en-US" altLang="en-US" dirty="0" err="1">
                <a:latin typeface="Arial" panose="020B0604020202020204" pitchFamily="34" charset="0"/>
              </a:rPr>
              <a:t>tion</a:t>
            </a:r>
            <a:r>
              <a:rPr lang="en-US" altLang="en-US" dirty="0">
                <a:latin typeface="Arial" panose="020B0604020202020204" pitchFamily="34" charset="0"/>
              </a:rPr>
              <a:t> bit for this branch remains in the prediction buffer?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The steady-state prediction behavior will </a:t>
            </a:r>
            <a:r>
              <a:rPr lang="en-US" altLang="en-US" dirty="0" err="1">
                <a:latin typeface="Arial" panose="020B0604020202020204" pitchFamily="34" charset="0"/>
              </a:rPr>
              <a:t>mispredict</a:t>
            </a:r>
            <a:r>
              <a:rPr lang="en-US" altLang="en-US" dirty="0">
                <a:latin typeface="Arial" panose="020B0604020202020204" pitchFamily="34" charset="0"/>
              </a:rPr>
              <a:t> on the first and last loop iterations. </a:t>
            </a:r>
            <a:r>
              <a:rPr lang="en-US" altLang="en-US" dirty="0" err="1">
                <a:latin typeface="Arial" panose="020B0604020202020204" pitchFamily="34" charset="0"/>
              </a:rPr>
              <a:t>Mispredicting</a:t>
            </a:r>
            <a:r>
              <a:rPr lang="en-US" altLang="en-US" dirty="0">
                <a:latin typeface="Arial" panose="020B0604020202020204" pitchFamily="34" charset="0"/>
              </a:rPr>
              <a:t> the last iteration is inevitable since the prediction bit will say taken: the branch has been taken nine times in a row at that point. The misprediction on the first iteration happens because the bit is flipped on prior execution of the last iteration of the loop, since the branch was not </a:t>
            </a:r>
            <a:r>
              <a:rPr lang="en-US" altLang="en-US" dirty="0" err="1">
                <a:latin typeface="Arial" panose="020B0604020202020204" pitchFamily="34" charset="0"/>
              </a:rPr>
              <a:t>tak</a:t>
            </a:r>
            <a:r>
              <a:rPr lang="en-US" altLang="en-US" dirty="0">
                <a:latin typeface="Arial" panose="020B0604020202020204" pitchFamily="34" charset="0"/>
              </a:rPr>
              <a:t>- </a:t>
            </a:r>
            <a:r>
              <a:rPr lang="en-US" altLang="en-US" dirty="0" err="1">
                <a:latin typeface="Arial" panose="020B0604020202020204" pitchFamily="34" charset="0"/>
              </a:rPr>
              <a:t>en</a:t>
            </a:r>
            <a:r>
              <a:rPr lang="en-US" altLang="en-US" dirty="0">
                <a:latin typeface="Arial" panose="020B0604020202020204" pitchFamily="34" charset="0"/>
              </a:rPr>
              <a:t> on that exiting iteration. Thus, the prediction accuracy for this branch that is taken 90% of the time is only 80% (two incorrect predictions and eight correct ones). </a:t>
            </a:r>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ChangeArrowheads="1" noTextEdit="1"/>
          </p:cNvSpPr>
          <p:nvPr>
            <p:ph type="sldImg"/>
          </p:nvPr>
        </p:nvSpPr>
        <p:spPr/>
      </p:sp>
      <p:sp>
        <p:nvSpPr>
          <p:cNvPr id="1884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Suppose we have a 96-core future generation processor, but on average only 54 cores can be busy. Suppose that 90% of the time, we can use all available cores; 9% of the time, we can use 50 cores; and 1% of the time is strictly serial. How much speedup might we expect? Assume that cores can be turned off when not in use and draw no power and assume that the use of a different number of cores is distributed so that we need to worry only about average power consumption. How would the  multicore speedup compare to the 24-processor count version that can use all its processor 99% of the time?</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884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150BADD-BC9B-6F42-8B13-164B65DB1E1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To remedy this weakness, 2-bit prediction schemes are often used. In a 2-bit scheme, a prediction must miss twice before it is changed. Figure C.15 shows the finite-state processor for a 2-bit prediction scheme. </a:t>
            </a:r>
            <a:endParaRPr lang="en-US" altLang="en-US" dirty="0">
              <a:latin typeface="Arial" panose="020B0604020202020204" pitchFamily="34" charset="0"/>
            </a:endParaRP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C.15 The states in a 2-bit prediction scheme. By using 2 bits rather than 1, a branch that strongly favors taken or not taken—as many branches do—will be </a:t>
            </a:r>
            <a:r>
              <a:rPr lang="en-US" sz="1200" kern="1200" dirty="0" err="1">
                <a:solidFill>
                  <a:schemeClr val="tx1"/>
                </a:solidFill>
                <a:effectLst/>
                <a:latin typeface="Arial" panose="020B0604020202020204" pitchFamily="34" charset="0"/>
                <a:ea typeface="宋体" panose="02010600030101010101" pitchFamily="2" charset="-122"/>
                <a:cs typeface="+mn-cs"/>
              </a:rPr>
              <a:t>mispre</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dicted</a:t>
            </a:r>
            <a:r>
              <a:rPr lang="en-US" sz="1200" kern="1200" dirty="0">
                <a:solidFill>
                  <a:schemeClr val="tx1"/>
                </a:solidFill>
                <a:effectLst/>
                <a:latin typeface="Arial" panose="020B0604020202020204" pitchFamily="34" charset="0"/>
                <a:ea typeface="宋体" panose="02010600030101010101" pitchFamily="2" charset="-122"/>
                <a:cs typeface="+mn-cs"/>
              </a:rPr>
              <a:t> less often than with a 1-bit predictor. The 2 bits are used to encode the four states in the system. The 2-bit scheme is actually a specialization of a more general scheme that has an n-bit saturating counter for each entry in the prediction buffer. With an n-</a:t>
            </a:r>
            <a:r>
              <a:rPr lang="en-US" sz="1200" kern="1200" dirty="0" err="1">
                <a:solidFill>
                  <a:schemeClr val="tx1"/>
                </a:solidFill>
                <a:effectLst/>
                <a:latin typeface="Arial" panose="020B0604020202020204" pitchFamily="34" charset="0"/>
                <a:ea typeface="宋体" panose="02010600030101010101" pitchFamily="2" charset="-122"/>
                <a:cs typeface="+mn-cs"/>
              </a:rPr>
              <a:t>bitcounter</a:t>
            </a:r>
            <a:r>
              <a:rPr lang="en-US" sz="1200" kern="1200" dirty="0">
                <a:solidFill>
                  <a:schemeClr val="tx1"/>
                </a:solidFill>
                <a:effectLst/>
                <a:latin typeface="Arial" panose="020B0604020202020204" pitchFamily="34" charset="0"/>
                <a:ea typeface="宋体" panose="02010600030101010101" pitchFamily="2" charset="-122"/>
                <a:cs typeface="+mn-cs"/>
              </a:rPr>
              <a:t>, the counter can take on values between 0 and (2^n  - 1): when the counter is greater than or equal to one-half of its maximum value (2^n  - 1), the branch is pre- </a:t>
            </a:r>
            <a:r>
              <a:rPr lang="en-US" sz="1200" kern="1200" dirty="0" err="1">
                <a:solidFill>
                  <a:schemeClr val="tx1"/>
                </a:solidFill>
                <a:effectLst/>
                <a:latin typeface="Arial" panose="020B0604020202020204" pitchFamily="34" charset="0"/>
                <a:ea typeface="宋体" panose="02010600030101010101" pitchFamily="2" charset="-122"/>
                <a:cs typeface="+mn-cs"/>
              </a:rPr>
              <a:t>dicted</a:t>
            </a:r>
            <a:r>
              <a:rPr lang="en-US" sz="1200" kern="1200" dirty="0">
                <a:solidFill>
                  <a:schemeClr val="tx1"/>
                </a:solidFill>
                <a:effectLst/>
                <a:latin typeface="Arial" panose="020B0604020202020204" pitchFamily="34" charset="0"/>
                <a:ea typeface="宋体" panose="02010600030101010101" pitchFamily="2" charset="-122"/>
                <a:cs typeface="+mn-cs"/>
              </a:rPr>
              <a:t> as taken; otherwise, it is predicted as untaken. Studies of n-bit predictors have shown that the 2-bit predictors do almost as well, thus most systems rely on 2-bit branch predictors rather than the more general n-bit predictors. </a:t>
            </a:r>
            <a:endParaRPr lang="en-US" dirty="0"/>
          </a:p>
          <a:p>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a:t>
            </a:r>
            <a:endParaRPr lang="en-US" altLang="en-US" dirty="0">
              <a:latin typeface="Arial" panose="020B0604020202020204" pitchFamily="34" charset="0"/>
            </a:endParaRPr>
          </a:p>
          <a:p>
            <a:r>
              <a:rPr lang="en-US" altLang="en-US" dirty="0">
                <a:latin typeface="Arial" panose="020B0604020202020204" pitchFamily="34" charset="0"/>
              </a:rPr>
              <a:t>ideally, the accuracy of the predictor would match the taken branch frequency for these highly regular branches.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2-bit prediction schemes are often used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In a 2-bit scheme, a prediction must be wrong twice before it is changed.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By using 2 bits rather than 1, a branch that strongly favors taken or not taken—as many branches do—will be </a:t>
            </a:r>
            <a:r>
              <a:rPr lang="en-US" altLang="en-US" dirty="0" err="1">
                <a:latin typeface="Arial" panose="020B0604020202020204" pitchFamily="34" charset="0"/>
              </a:rPr>
              <a:t>mispredicted</a:t>
            </a:r>
            <a:r>
              <a:rPr lang="en-US" altLang="en-US" dirty="0">
                <a:latin typeface="Arial" panose="020B0604020202020204" pitchFamily="34" charset="0"/>
              </a:rPr>
              <a:t> only once. The 2 bits are used to encode the four states in the system. The two-bit scheme is a general instance of a counter-based predictor, which is incremented when the prediction is accurate and decremented otherwise, and uses the midpoint of its range as the division between taken and not taken. </a:t>
            </a:r>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To remedy this weakness, 2-bit prediction schemes are often used. In a 2-bit scheme, a prediction must miss twice before it is changed. Figure C.15 shows the finite-state processor for a 2-bit prediction scheme. </a:t>
            </a:r>
            <a:endParaRPr lang="en-US" altLang="en-US" dirty="0">
              <a:latin typeface="Arial" panose="020B0604020202020204" pitchFamily="34" charset="0"/>
            </a:endParaRP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C.15 The states in a 2-bit prediction scheme. By using 2 bits rather than 1, a branch that strongly favors taken or not taken—as many branches do—will be </a:t>
            </a:r>
            <a:r>
              <a:rPr lang="en-US" sz="1200" kern="1200" dirty="0" err="1">
                <a:solidFill>
                  <a:schemeClr val="tx1"/>
                </a:solidFill>
                <a:effectLst/>
                <a:latin typeface="Arial" panose="020B0604020202020204" pitchFamily="34" charset="0"/>
                <a:ea typeface="宋体" panose="02010600030101010101" pitchFamily="2" charset="-122"/>
                <a:cs typeface="+mn-cs"/>
              </a:rPr>
              <a:t>mispre</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dicted</a:t>
            </a:r>
            <a:r>
              <a:rPr lang="en-US" sz="1200" kern="1200" dirty="0">
                <a:solidFill>
                  <a:schemeClr val="tx1"/>
                </a:solidFill>
                <a:effectLst/>
                <a:latin typeface="Arial" panose="020B0604020202020204" pitchFamily="34" charset="0"/>
                <a:ea typeface="宋体" panose="02010600030101010101" pitchFamily="2" charset="-122"/>
                <a:cs typeface="+mn-cs"/>
              </a:rPr>
              <a:t> less often than with a 1-bit predictor. The 2 bits are used to encode the four states in the system. The 2-bit scheme is actually a specialization of a more general scheme that has an n-bit saturating counter for each entry in the prediction buffer. With an n-</a:t>
            </a:r>
            <a:r>
              <a:rPr lang="en-US" sz="1200" kern="1200" dirty="0" err="1">
                <a:solidFill>
                  <a:schemeClr val="tx1"/>
                </a:solidFill>
                <a:effectLst/>
                <a:latin typeface="Arial" panose="020B0604020202020204" pitchFamily="34" charset="0"/>
                <a:ea typeface="宋体" panose="02010600030101010101" pitchFamily="2" charset="-122"/>
                <a:cs typeface="+mn-cs"/>
              </a:rPr>
              <a:t>bitcounter</a:t>
            </a:r>
            <a:r>
              <a:rPr lang="en-US" sz="1200" kern="1200" dirty="0">
                <a:solidFill>
                  <a:schemeClr val="tx1"/>
                </a:solidFill>
                <a:effectLst/>
                <a:latin typeface="Arial" panose="020B0604020202020204" pitchFamily="34" charset="0"/>
                <a:ea typeface="宋体" panose="02010600030101010101" pitchFamily="2" charset="-122"/>
                <a:cs typeface="+mn-cs"/>
              </a:rPr>
              <a:t>, the counter can take on values between 0 and (2^n  - 1): when the counter is greater than or equal to one-half of its maximum value (2^n  - 1), the branch is pre- </a:t>
            </a:r>
            <a:r>
              <a:rPr lang="en-US" sz="1200" kern="1200" dirty="0" err="1">
                <a:solidFill>
                  <a:schemeClr val="tx1"/>
                </a:solidFill>
                <a:effectLst/>
                <a:latin typeface="Arial" panose="020B0604020202020204" pitchFamily="34" charset="0"/>
                <a:ea typeface="宋体" panose="02010600030101010101" pitchFamily="2" charset="-122"/>
                <a:cs typeface="+mn-cs"/>
              </a:rPr>
              <a:t>dicted</a:t>
            </a:r>
            <a:r>
              <a:rPr lang="en-US" sz="1200" kern="1200" dirty="0">
                <a:solidFill>
                  <a:schemeClr val="tx1"/>
                </a:solidFill>
                <a:effectLst/>
                <a:latin typeface="Arial" panose="020B0604020202020204" pitchFamily="34" charset="0"/>
                <a:ea typeface="宋体" panose="02010600030101010101" pitchFamily="2" charset="-122"/>
                <a:cs typeface="+mn-cs"/>
              </a:rPr>
              <a:t> as taken; otherwise, it is predicted as untaken. Studies of n-bit predictors have shown that the 2-bit predictors do almost as well, thus most systems rely on 2-bit branch predictors rather than the more general n-bit predictors. </a:t>
            </a:r>
            <a:endParaRPr lang="en-US" dirty="0"/>
          </a:p>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ChangeArrowheads="1" noTextEdit="1"/>
          </p:cNvSpPr>
          <p:nvPr>
            <p:ph type="sldImg"/>
          </p:nvPr>
        </p:nvSpPr>
        <p:spPr/>
      </p:sp>
      <p:sp>
        <p:nvSpPr>
          <p:cNvPr id="303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03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F7E49AC3-DE5E-8C47-8E2F-9657AC04AF30}"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D9C86A0-2F51-9746-98DC-D6DC2F8A3B1E}"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3562F47-42AA-1B40-BFEB-D72676F9BA47}"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21702557-3DD7-4999-A109-D5896FB82524}"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0770838E-B040-4187-ADD3-E799B4C0C8CF}"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09A99F5F-BAB9-4BE0-84BC-D4D146690A4B}"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2FB299FA-D739-4B59-81B5-3E20A08861F4}" type="slidenum">
              <a:rPr lang="en-US" altLang="zh-CN"/>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9FFCC569-B828-46AD-B344-F57417265D79}" type="slidenum">
              <a:rPr lang="en-US" altLang="zh-CN"/>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F0B58C8E-3EF7-497B-888A-88ABA4C4AE5B}" type="slidenum">
              <a:rPr lang="en-US" altLang="zh-CN"/>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fld id="{8D69050C-C5C0-4C2A-8837-D75C8562CAD5}" type="slidenum">
              <a:rPr lang="en-US" altLang="zh-CN"/>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FFC6D2E0-0B8B-45B5-B38E-FF5B298E7F57}"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6A8380BD-7DEF-EF4E-AF1B-E7DCDCCB7C16}" type="slidenum">
              <a:rPr lang="en-US" altLang="zh-CN"/>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0A146220-E3E9-4550-8C09-BB27D26166D8}" type="slidenum">
              <a:rPr lang="en-US" altLang="zh-CN"/>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F045A4E8-DC67-4869-A9F7-2E73F39DA6BF}" type="slidenum">
              <a:rPr lang="en-US" altLang="zh-CN"/>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F63EB1C2-0A30-4D2A-999E-DBEAFBDB2CAC}" type="slidenum">
              <a:rPr lang="en-US" altLang="zh-CN"/>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BBCD46D-1590-3440-88E6-432AD3A2869F}" type="slidenum">
              <a:rPr lang="en-US" altLang="zh-CN"/>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D04DB16-B6C8-B745-80D6-FD8C3F0E7264}" type="slidenum">
              <a:rPr lang="en-US" altLang="zh-CN"/>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C8E2328-8797-C641-A85A-EBE6825FD484}" type="slidenum">
              <a:rPr lang="en-US" altLang="zh-CN"/>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7500F272-28D2-F444-AEE1-4EEF65CC3DD9}" type="slidenum">
              <a:rPr lang="en-US" altLang="zh-CN"/>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6886F976-E63F-5B4D-A586-F7E92FF17CF5}" type="slidenum">
              <a:rPr lang="en-US" altLang="zh-CN"/>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D203C576-1287-A745-A30C-68CDFA9F9812}" type="slidenum">
              <a:rPr lang="en-US" altLang="zh-CN"/>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AC098028-FC0A-9241-8121-2D21B19D911D}"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0C5566E-7E98-1F45-BAAC-D15348C826F9}" type="slidenum">
              <a:rPr lang="en-US" altLang="zh-CN"/>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7D7B466-43CE-E84B-BF3B-AD42CA738179}" type="slidenum">
              <a:rPr lang="en-US" altLang="zh-CN"/>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9650B0B9-EAD9-7249-9883-9E85803182E9}" type="slidenum">
              <a:rPr lang="en-US" altLang="zh-CN"/>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EB4445C-BFBC-644A-89D7-5BDBC3F6A257}" type="slidenum">
              <a:rPr lang="en-US" altLang="zh-CN"/>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8D11B23-485E-EF45-BBAE-11E8638228F2}" type="slidenum">
              <a:rPr lang="en-US" altLang="zh-CN"/>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1C4D265-3A47-744E-BA36-5116B595C626}" type="slidenum">
              <a:rPr lang="en-US" altLang="zh-CN"/>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2AEF5AE5-934E-F14C-B6FD-DDF2558DA4BA}" type="slidenum">
              <a:rPr lang="en-US" altLang="zh-CN"/>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CE249AE-DE23-2943-8894-73D9632BFC35}" type="slidenum">
              <a:rPr lang="en-US" altLang="zh-CN"/>
            </a:fld>
            <a:endParaRPr lang="en-US"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1D65D27C-B5B6-A04C-9EA9-F63A13F26A07}" type="slidenum">
              <a:rPr lang="en-US" altLang="zh-CN"/>
            </a:fld>
            <a:endParaRPr lang="en-US"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BD643AA8-5EA0-8F41-B909-71BAB88EE4F8}" type="slidenum">
              <a:rPr lang="en-US" altLang="zh-CN"/>
            </a:fld>
            <a:endParaRPr lang="en-US" alt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C8E5BCBA-6F85-2C4D-9CF0-4ED2B7553327}"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46F9421-1BE0-2E48-A128-2B696E03F786}" type="slidenum">
              <a:rPr lang="en-US" altLang="zh-CN"/>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C2784C91-0D89-C046-A53C-F7088A4AB1C4}" type="slidenum">
              <a:rPr lang="en-US" altLang="zh-CN"/>
            </a:fld>
            <a:endParaRPr lang="en-US" altLang="zh-C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9063FE18-CAD5-4A4C-BA91-61C87C94DC29}" type="slidenum">
              <a:rPr lang="en-US" altLang="zh-CN"/>
            </a:fld>
            <a:endParaRPr lang="en-US" alt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70F48293-B276-0542-B149-E340F09DD7C0}" type="slidenum">
              <a:rPr lang="en-US" altLang="zh-CN"/>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ECE3FD6-B36C-D147-A679-5AE05B6C79C8}" type="slidenum">
              <a:rPr lang="en-US" altLang="zh-CN"/>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274638"/>
            <a:ext cx="67056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FDEE0CC2-2982-2946-AEB9-0BE365BED796}"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94EBB325-228A-CD4B-8AA3-E60B3B59905A}"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79A00837-EF3C-704C-AA64-05050CCFDA6B}"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5D51A300-4B14-8A40-A894-F479553DC502}"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278D9A1-A810-1F4A-AC23-AC80BB7B024D}"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92303599-F34D-5E4D-9CA0-E999E95C23DA}"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mn-lt"/>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mn-lt"/>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atin typeface="Verdana" panose="020B0604030504040204" pitchFamily="34" charset="0"/>
              </a:defRPr>
            </a:lvl1pPr>
          </a:lstStyle>
          <a:p>
            <a:pPr>
              <a:defRPr/>
            </a:pPr>
            <a:fld id="{1ABA99CB-60F3-614A-A20E-8425A50DCE21}"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mn-lt"/>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mn-lt"/>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Verdana" panose="020B0604030504040204" pitchFamily="34" charset="0"/>
              </a:defRPr>
            </a:lvl1pPr>
          </a:lstStyle>
          <a:p>
            <a:fld id="{F7F7FDB2-3292-4D32-A6B3-A0FBE55C7081}"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b="0">
                <a:latin typeface="Arial" panose="020B0604020202020204" pitchFamily="34"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b="0">
                <a:latin typeface="Arial" panose="020B0604020202020204" pitchFamily="34"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b="0"/>
            </a:lvl1pPr>
          </a:lstStyle>
          <a:p>
            <a:pPr>
              <a:defRPr/>
            </a:pPr>
            <a:fld id="{FDEE6BDF-8890-BB4F-A3BA-D4571A96E746}"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mn-lt"/>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mn-lt"/>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atin typeface="Verdana" panose="020B0604030504040204" pitchFamily="34" charset="0"/>
              </a:defRPr>
            </a:lvl1pPr>
          </a:lstStyle>
          <a:p>
            <a:pPr>
              <a:defRPr/>
            </a:pPr>
            <a:fld id="{65C37938-CC9E-0E42-8982-B2613A78685F}"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106.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jpeg"/></Relationships>
</file>

<file path=ppt/slides/_rels/slide10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jpeg"/></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image" Target="../media/image48.jpeg"/><Relationship Id="rId1" Type="http://schemas.openxmlformats.org/officeDocument/2006/relationships/image" Target="../media/image47.jpe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125.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126.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5.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35.xml"/><Relationship Id="rId1" Type="http://schemas.openxmlformats.org/officeDocument/2006/relationships/image" Target="../media/image66.pn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5.xml"/><Relationship Id="rId1" Type="http://schemas.openxmlformats.org/officeDocument/2006/relationships/image" Target="../media/image66.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5.xml"/><Relationship Id="rId1" Type="http://schemas.openxmlformats.org/officeDocument/2006/relationships/image" Target="../media/image66.pn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5.xml"/><Relationship Id="rId1" Type="http://schemas.openxmlformats.org/officeDocument/2006/relationships/image" Target="../media/image66.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5.xml"/><Relationship Id="rId1" Type="http://schemas.openxmlformats.org/officeDocument/2006/relationships/image" Target="../media/image66.pn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5.xml"/><Relationship Id="rId1" Type="http://schemas.openxmlformats.org/officeDocument/2006/relationships/image" Target="../media/image66.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35.xml"/><Relationship Id="rId1" Type="http://schemas.openxmlformats.org/officeDocument/2006/relationships/image" Target="../media/image66.pn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35.xml"/><Relationship Id="rId1" Type="http://schemas.openxmlformats.org/officeDocument/2006/relationships/image" Target="../media/image66.pn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35.xml"/><Relationship Id="rId1"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5.xml"/><Relationship Id="rId1" Type="http://schemas.openxmlformats.org/officeDocument/2006/relationships/image" Target="../media/image66.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35.xml"/><Relationship Id="rId1" Type="http://schemas.openxmlformats.org/officeDocument/2006/relationships/image" Target="../media/image66.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5.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5.xml"/><Relationship Id="rId1" Type="http://schemas.openxmlformats.org/officeDocument/2006/relationships/image" Target="../media/image6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5.xml"/><Relationship Id="rId1" Type="http://schemas.openxmlformats.org/officeDocument/2006/relationships/image" Target="../media/image6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5.xml"/><Relationship Id="rId1" Type="http://schemas.openxmlformats.org/officeDocument/2006/relationships/image" Target="../media/image69.png"/></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35.xml"/><Relationship Id="rId1" Type="http://schemas.openxmlformats.org/officeDocument/2006/relationships/image" Target="../media/image69.png"/></Relationships>
</file>

<file path=ppt/slides/_rels/slide194.xml.rels><?xml version="1.0" encoding="UTF-8" standalone="yes"?>
<Relationships xmlns="http://schemas.openxmlformats.org/package/2006/relationships"><Relationship Id="rId4" Type="http://schemas.openxmlformats.org/officeDocument/2006/relationships/notesSlide" Target="../notesSlides/notesSlide109.xml"/><Relationship Id="rId3" Type="http://schemas.openxmlformats.org/officeDocument/2006/relationships/slideLayout" Target="../slideLayouts/slideLayout35.xml"/><Relationship Id="rId2" Type="http://schemas.openxmlformats.org/officeDocument/2006/relationships/image" Target="../media/image69.png"/><Relationship Id="rId1" Type="http://schemas.openxmlformats.org/officeDocument/2006/relationships/image" Target="../media/image70.png"/></Relationships>
</file>

<file path=ppt/slides/_rels/slide195.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image" Target="../media/image70.png"/></Relationships>
</file>

<file path=ppt/slides/_rels/slide196.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image" Target="../media/image70.png"/></Relationships>
</file>

<file path=ppt/slides/_rels/slide197.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image" Target="../media/image70.png"/></Relationships>
</file>

<file path=ppt/slides/_rels/slide198.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image" Target="../media/image70.png"/></Relationships>
</file>

<file path=ppt/slides/_rels/slide199.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image" Target="../media/image70.png"/></Relationships>
</file>

<file path=ppt/slides/_rels/slide201.xml.rels><?xml version="1.0" encoding="UTF-8" standalone="yes"?>
<Relationships xmlns="http://schemas.openxmlformats.org/package/2006/relationships"><Relationship Id="rId4" Type="http://schemas.openxmlformats.org/officeDocument/2006/relationships/notesSlide" Target="../notesSlides/notesSlide110.xml"/><Relationship Id="rId3" Type="http://schemas.openxmlformats.org/officeDocument/2006/relationships/slideLayout" Target="../slideLayouts/slideLayout35.xml"/><Relationship Id="rId2" Type="http://schemas.openxmlformats.org/officeDocument/2006/relationships/image" Target="../media/image72.png"/><Relationship Id="rId1" Type="http://schemas.openxmlformats.org/officeDocument/2006/relationships/image" Target="../media/image71.png"/></Relationships>
</file>

<file path=ppt/slides/_rels/slide202.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72.png"/><Relationship Id="rId1" Type="http://schemas.openxmlformats.org/officeDocument/2006/relationships/image" Target="../media/image71.pn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35.xml"/><Relationship Id="rId1" Type="http://schemas.openxmlformats.org/officeDocument/2006/relationships/image" Target="../media/image73.png"/></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5.xml"/><Relationship Id="rId1" Type="http://schemas.openxmlformats.org/officeDocument/2006/relationships/image" Target="../media/image74.png"/></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35.xml"/><Relationship Id="rId1" Type="http://schemas.openxmlformats.org/officeDocument/2006/relationships/image" Target="../media/image75.png"/></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35.xml"/><Relationship Id="rId1" Type="http://schemas.openxmlformats.org/officeDocument/2006/relationships/image" Target="../media/image75.png"/></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35.xml"/><Relationship Id="rId1" Type="http://schemas.openxmlformats.org/officeDocument/2006/relationships/image" Target="../media/image75.pn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35.xml"/><Relationship Id="rId1" Type="http://schemas.openxmlformats.org/officeDocument/2006/relationships/image" Target="../media/image75.png"/></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35.xml"/><Relationship Id="rId1" Type="http://schemas.openxmlformats.org/officeDocument/2006/relationships/image" Target="../media/image75.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35.xml"/><Relationship Id="rId1" Type="http://schemas.openxmlformats.org/officeDocument/2006/relationships/image" Target="../media/image75.png"/></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35.xml"/><Relationship Id="rId1" Type="http://schemas.openxmlformats.org/officeDocument/2006/relationships/image" Target="../media/image75.png"/></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35.xml"/><Relationship Id="rId1" Type="http://schemas.openxmlformats.org/officeDocument/2006/relationships/image" Target="../media/image75.png"/></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35.xml"/><Relationship Id="rId1" Type="http://schemas.openxmlformats.org/officeDocument/2006/relationships/image" Target="../media/image75.png"/></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35.xml"/><Relationship Id="rId1" Type="http://schemas.openxmlformats.org/officeDocument/2006/relationships/image" Target="../media/image7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5.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5.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4.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4.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5.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5.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5.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5.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5.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5.xml"/></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76.png"/></Relationships>
</file>

<file path=ppt/slides/_rels/slide237.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76.png"/></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5.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35.xml"/><Relationship Id="rId1" Type="http://schemas.openxmlformats.org/officeDocument/2006/relationships/image" Target="../media/image77.png"/></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35.xml"/><Relationship Id="rId1" Type="http://schemas.openxmlformats.org/officeDocument/2006/relationships/image" Target="../media/image77.png"/></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35.xml"/><Relationship Id="rId1" Type="http://schemas.openxmlformats.org/officeDocument/2006/relationships/image" Target="../media/image77.png"/></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35.xml"/><Relationship Id="rId1" Type="http://schemas.openxmlformats.org/officeDocument/2006/relationships/image" Target="../media/image77.png"/></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35.xml"/><Relationship Id="rId1" Type="http://schemas.openxmlformats.org/officeDocument/2006/relationships/image" Target="../media/image77.png"/></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35.xml"/><Relationship Id="rId1" Type="http://schemas.openxmlformats.org/officeDocument/2006/relationships/image" Target="../media/image77.png"/></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35.xml"/><Relationship Id="rId1" Type="http://schemas.openxmlformats.org/officeDocument/2006/relationships/image" Target="../media/image77.png"/></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35.xml"/><Relationship Id="rId1" Type="http://schemas.openxmlformats.org/officeDocument/2006/relationships/image" Target="../media/image77.png"/></Relationships>
</file>

<file path=ppt/slides/_rels/slide248.xml.rels><?xml version="1.0" encoding="UTF-8" standalone="yes"?>
<Relationships xmlns="http://schemas.openxmlformats.org/package/2006/relationships"><Relationship Id="rId4" Type="http://schemas.openxmlformats.org/officeDocument/2006/relationships/notesSlide" Target="../notesSlides/notesSlide151.xml"/><Relationship Id="rId3" Type="http://schemas.openxmlformats.org/officeDocument/2006/relationships/slideLayout" Target="../slideLayouts/slideLayout35.xml"/><Relationship Id="rId2" Type="http://schemas.openxmlformats.org/officeDocument/2006/relationships/image" Target="../media/image78.png"/><Relationship Id="rId1" Type="http://schemas.openxmlformats.org/officeDocument/2006/relationships/image" Target="../media/image77.png"/></Relationships>
</file>

<file path=ppt/slides/_rels/slide249.xml.rels><?xml version="1.0" encoding="UTF-8" standalone="yes"?>
<Relationships xmlns="http://schemas.openxmlformats.org/package/2006/relationships"><Relationship Id="rId5" Type="http://schemas.openxmlformats.org/officeDocument/2006/relationships/notesSlide" Target="../notesSlides/notesSlide152.xml"/><Relationship Id="rId4" Type="http://schemas.openxmlformats.org/officeDocument/2006/relationships/slideLayout" Target="../slideLayouts/slideLayout35.xml"/><Relationship Id="rId3"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50.xml.rels><?xml version="1.0" encoding="UTF-8" standalone="yes"?>
<Relationships xmlns="http://schemas.openxmlformats.org/package/2006/relationships"><Relationship Id="rId5" Type="http://schemas.openxmlformats.org/officeDocument/2006/relationships/notesSlide" Target="../notesSlides/notesSlide153.xml"/><Relationship Id="rId4" Type="http://schemas.openxmlformats.org/officeDocument/2006/relationships/slideLayout" Target="../slideLayouts/slideLayout35.xml"/><Relationship Id="rId3"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image" Target="../media/image77.png"/></Relationships>
</file>

<file path=ppt/slides/_rels/slide251.xml.rels><?xml version="1.0" encoding="UTF-8" standalone="yes"?>
<Relationships xmlns="http://schemas.openxmlformats.org/package/2006/relationships"><Relationship Id="rId5" Type="http://schemas.openxmlformats.org/officeDocument/2006/relationships/notesSlide" Target="../notesSlides/notesSlide154.xml"/><Relationship Id="rId4" Type="http://schemas.openxmlformats.org/officeDocument/2006/relationships/slideLayout" Target="../slideLayouts/slideLayout35.xml"/><Relationship Id="rId3"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image" Target="../media/image77.png"/></Relationships>
</file>

<file path=ppt/slides/_rels/slide252.xml.rels><?xml version="1.0" encoding="UTF-8" standalone="yes"?>
<Relationships xmlns="http://schemas.openxmlformats.org/package/2006/relationships"><Relationship Id="rId5" Type="http://schemas.openxmlformats.org/officeDocument/2006/relationships/notesSlide" Target="../notesSlides/notesSlide155.xml"/><Relationship Id="rId4" Type="http://schemas.openxmlformats.org/officeDocument/2006/relationships/slideLayout" Target="../slideLayouts/slideLayout35.xml"/><Relationship Id="rId3"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image" Target="../media/image77.png"/></Relationships>
</file>

<file path=ppt/slides/_rels/slide253.xml.rels><?xml version="1.0" encoding="UTF-8" standalone="yes"?>
<Relationships xmlns="http://schemas.openxmlformats.org/package/2006/relationships"><Relationship Id="rId5" Type="http://schemas.openxmlformats.org/officeDocument/2006/relationships/notesSlide" Target="../notesSlides/notesSlide156.xml"/><Relationship Id="rId4" Type="http://schemas.openxmlformats.org/officeDocument/2006/relationships/slideLayout" Target="../slideLayouts/slideLayout35.xml"/><Relationship Id="rId3"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image" Target="../media/image77.png"/></Relationships>
</file>

<file path=ppt/slides/_rels/slide254.xml.rels><?xml version="1.0" encoding="UTF-8" standalone="yes"?>
<Relationships xmlns="http://schemas.openxmlformats.org/package/2006/relationships"><Relationship Id="rId5" Type="http://schemas.openxmlformats.org/officeDocument/2006/relationships/notesSlide" Target="../notesSlides/notesSlide157.xml"/><Relationship Id="rId4" Type="http://schemas.openxmlformats.org/officeDocument/2006/relationships/slideLayout" Target="../slideLayouts/slideLayout35.xml"/><Relationship Id="rId3"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image" Target="../media/image77.png"/></Relationships>
</file>

<file path=ppt/slides/_rels/slide255.xml.rels><?xml version="1.0" encoding="UTF-8" standalone="yes"?>
<Relationships xmlns="http://schemas.openxmlformats.org/package/2006/relationships"><Relationship Id="rId5" Type="http://schemas.openxmlformats.org/officeDocument/2006/relationships/notesSlide" Target="../notesSlides/notesSlide158.xml"/><Relationship Id="rId4" Type="http://schemas.openxmlformats.org/officeDocument/2006/relationships/slideLayout" Target="../slideLayouts/slideLayout35.xml"/><Relationship Id="rId3"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image" Target="../media/image77.png"/></Relationships>
</file>

<file path=ppt/slides/_rels/slide256.xml.rels><?xml version="1.0" encoding="UTF-8" standalone="yes"?>
<Relationships xmlns="http://schemas.openxmlformats.org/package/2006/relationships"><Relationship Id="rId8" Type="http://schemas.openxmlformats.org/officeDocument/2006/relationships/notesSlide" Target="../notesSlides/notesSlide159.xml"/><Relationship Id="rId7" Type="http://schemas.openxmlformats.org/officeDocument/2006/relationships/slideLayout" Target="../slideLayouts/slideLayout3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image" Target="../media/image77.png"/></Relationships>
</file>

<file path=ppt/slides/_rels/slide257.xml.rels><?xml version="1.0" encoding="UTF-8" standalone="yes"?>
<Relationships xmlns="http://schemas.openxmlformats.org/package/2006/relationships"><Relationship Id="rId8" Type="http://schemas.openxmlformats.org/officeDocument/2006/relationships/notesSlide" Target="../notesSlides/notesSlide160.xml"/><Relationship Id="rId7" Type="http://schemas.openxmlformats.org/officeDocument/2006/relationships/slideLayout" Target="../slideLayouts/slideLayout3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image" Target="../media/image77.png"/></Relationships>
</file>

<file path=ppt/slides/_rels/slide258.xml.rels><?xml version="1.0" encoding="UTF-8" standalone="yes"?>
<Relationships xmlns="http://schemas.openxmlformats.org/package/2006/relationships"><Relationship Id="rId8" Type="http://schemas.openxmlformats.org/officeDocument/2006/relationships/notesSlide" Target="../notesSlides/notesSlide161.xml"/><Relationship Id="rId7" Type="http://schemas.openxmlformats.org/officeDocument/2006/relationships/slideLayout" Target="../slideLayouts/slideLayout3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image" Target="../media/image77.png"/></Relationships>
</file>

<file path=ppt/slides/_rels/slide259.xml.rels><?xml version="1.0" encoding="UTF-8" standalone="yes"?>
<Relationships xmlns="http://schemas.openxmlformats.org/package/2006/relationships"><Relationship Id="rId5" Type="http://schemas.openxmlformats.org/officeDocument/2006/relationships/notesSlide" Target="../notesSlides/notesSlide162.xml"/><Relationship Id="rId4" Type="http://schemas.openxmlformats.org/officeDocument/2006/relationships/slideLayout" Target="../slideLayouts/slideLayout35.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7.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35.xml"/><Relationship Id="rId1" Type="http://schemas.openxmlformats.org/officeDocument/2006/relationships/image" Target="../media/image85.png"/></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85.png"/></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85.png"/></Relationships>
</file>

<file path=ppt/slides/_rels/slide264.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76.png"/><Relationship Id="rId1" Type="http://schemas.openxmlformats.org/officeDocument/2006/relationships/image" Target="../media/image85.png"/></Relationships>
</file>

<file path=ppt/slides/_rels/slide265.xml.rels><?xml version="1.0" encoding="UTF-8" standalone="yes"?>
<Relationships xmlns="http://schemas.openxmlformats.org/package/2006/relationships"><Relationship Id="rId5" Type="http://schemas.openxmlformats.org/officeDocument/2006/relationships/slideLayout" Target="../slideLayouts/slideLayout35.xml"/><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image" Target="../media/image85.png"/></Relationships>
</file>

<file path=ppt/slides/_rels/slide266.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76.png"/><Relationship Id="rId1" Type="http://schemas.openxmlformats.org/officeDocument/2006/relationships/image" Target="../media/image85.png"/></Relationships>
</file>

<file path=ppt/slides/_rels/slide267.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76.png"/><Relationship Id="rId1" Type="http://schemas.openxmlformats.org/officeDocument/2006/relationships/image" Target="../media/image85.png"/></Relationships>
</file>

<file path=ppt/slides/_rels/slide268.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76.png"/><Relationship Id="rId1" Type="http://schemas.openxmlformats.org/officeDocument/2006/relationships/image" Target="../media/image85.png"/></Relationships>
</file>

<file path=ppt/slides/_rels/slide26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76.png"/><Relationship Id="rId1"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70.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76.png"/><Relationship Id="rId1" Type="http://schemas.openxmlformats.org/officeDocument/2006/relationships/image" Target="../media/image85.png"/></Relationships>
</file>

<file path=ppt/slides/_rels/slide271.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76.png"/><Relationship Id="rId1" Type="http://schemas.openxmlformats.org/officeDocument/2006/relationships/image" Target="../media/image85.png"/></Relationships>
</file>

<file path=ppt/slides/_rels/slide272.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76.png"/><Relationship Id="rId1" Type="http://schemas.openxmlformats.org/officeDocument/2006/relationships/image" Target="../media/image85.png"/></Relationships>
</file>

<file path=ppt/slides/_rels/slide273.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76.png"/><Relationship Id="rId1" Type="http://schemas.openxmlformats.org/officeDocument/2006/relationships/image" Target="../media/image85.png"/></Relationships>
</file>

<file path=ppt/slides/_rels/slide274.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76.png"/><Relationship Id="rId1" Type="http://schemas.openxmlformats.org/officeDocument/2006/relationships/image" Target="../media/image85.png"/></Relationships>
</file>

<file path=ppt/slides/_rels/slide275.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76.png"/><Relationship Id="rId1" Type="http://schemas.openxmlformats.org/officeDocument/2006/relationships/image" Target="../media/image85.png"/></Relationships>
</file>

<file path=ppt/slides/_rels/slide276.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76.png"/><Relationship Id="rId1" Type="http://schemas.openxmlformats.org/officeDocument/2006/relationships/image" Target="../media/image85.png"/></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4.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4.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4.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4.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5.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5.xml"/></Relationships>
</file>

<file path=ppt/slides/_rels/slide284.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35.xml"/><Relationship Id="rId1" Type="http://schemas.openxmlformats.org/officeDocument/2006/relationships/image" Target="../media/image86.png"/></Relationships>
</file>

<file path=ppt/slides/_rels/slide285.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35.xml"/><Relationship Id="rId1" Type="http://schemas.openxmlformats.org/officeDocument/2006/relationships/image" Target="../media/image86.png"/></Relationships>
</file>

<file path=ppt/slides/_rels/slide286.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35.xml"/><Relationship Id="rId1" Type="http://schemas.openxmlformats.org/officeDocument/2006/relationships/image" Target="../media/image86.png"/></Relationships>
</file>

<file path=ppt/slides/_rels/slide287.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35.xml"/><Relationship Id="rId1" Type="http://schemas.openxmlformats.org/officeDocument/2006/relationships/image" Target="../media/image86.png"/></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5.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5.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5.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5.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5.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5.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5.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5.xml"/></Relationships>
</file>

<file path=ppt/slides/_rels/slide298.xml.rels><?xml version="1.0" encoding="UTF-8" standalone="yes"?>
<Relationships xmlns="http://schemas.openxmlformats.org/package/2006/relationships"><Relationship Id="rId4" Type="http://schemas.openxmlformats.org/officeDocument/2006/relationships/notesSlide" Target="../notesSlides/notesSlide185.xml"/><Relationship Id="rId3" Type="http://schemas.openxmlformats.org/officeDocument/2006/relationships/slideLayout" Target="../slideLayouts/slideLayout35.xml"/><Relationship Id="rId2" Type="http://schemas.openxmlformats.org/officeDocument/2006/relationships/image" Target="../media/image88.png"/><Relationship Id="rId1" Type="http://schemas.openxmlformats.org/officeDocument/2006/relationships/image" Target="../media/image87.png"/></Relationships>
</file>

<file path=ppt/slides/_rels/slide299.xml.rels><?xml version="1.0" encoding="UTF-8" standalone="yes"?>
<Relationships xmlns="http://schemas.openxmlformats.org/package/2006/relationships"><Relationship Id="rId4" Type="http://schemas.openxmlformats.org/officeDocument/2006/relationships/notesSlide" Target="../notesSlides/notesSlide186.xml"/><Relationship Id="rId3" Type="http://schemas.openxmlformats.org/officeDocument/2006/relationships/slideLayout" Target="../slideLayouts/slideLayout35.xml"/><Relationship Id="rId2" Type="http://schemas.openxmlformats.org/officeDocument/2006/relationships/image" Target="../media/image88.png"/><Relationship Id="rId1" Type="http://schemas.openxmlformats.org/officeDocument/2006/relationships/image" Target="../media/image87.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weibo.com/kylekaibu" TargetMode="External"/><Relationship Id="rId3" Type="http://schemas.openxmlformats.org/officeDocument/2006/relationships/hyperlink" Target="https://twitter.com/KyleKaiBU" TargetMode="External"/><Relationship Id="rId2" Type="http://schemas.openxmlformats.org/officeDocument/2006/relationships/hyperlink" Target="http://www.linkedin.com/in/kylebu/" TargetMode="External"/><Relationship Id="rId1" Type="http://schemas.openxmlformats.org/officeDocument/2006/relationships/hyperlink" Target="mailto:kaibu@zju.edu.cn"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00.xml.rels><?xml version="1.0" encoding="UTF-8" standalone="yes"?>
<Relationships xmlns="http://schemas.openxmlformats.org/package/2006/relationships"><Relationship Id="rId5" Type="http://schemas.openxmlformats.org/officeDocument/2006/relationships/notesSlide" Target="../notesSlides/notesSlide187.xml"/><Relationship Id="rId4" Type="http://schemas.openxmlformats.org/officeDocument/2006/relationships/slideLayout" Target="../slideLayouts/slideLayout35.xml"/><Relationship Id="rId3" Type="http://schemas.openxmlformats.org/officeDocument/2006/relationships/image" Target="../media/image76.png"/><Relationship Id="rId2" Type="http://schemas.openxmlformats.org/officeDocument/2006/relationships/image" Target="../media/image89.png"/><Relationship Id="rId1" Type="http://schemas.openxmlformats.org/officeDocument/2006/relationships/image" Target="../media/image87.png"/></Relationships>
</file>

<file path=ppt/slides/_rels/slide301.xml.rels><?xml version="1.0" encoding="UTF-8" standalone="yes"?>
<Relationships xmlns="http://schemas.openxmlformats.org/package/2006/relationships"><Relationship Id="rId5" Type="http://schemas.openxmlformats.org/officeDocument/2006/relationships/notesSlide" Target="../notesSlides/notesSlide188.xml"/><Relationship Id="rId4" Type="http://schemas.openxmlformats.org/officeDocument/2006/relationships/slideLayout" Target="../slideLayouts/slideLayout35.xml"/><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image" Target="../media/image90.png"/></Relationships>
</file>

<file path=ppt/slides/_rels/slide302.xml.rels><?xml version="1.0" encoding="UTF-8" standalone="yes"?>
<Relationships xmlns="http://schemas.openxmlformats.org/package/2006/relationships"><Relationship Id="rId5" Type="http://schemas.openxmlformats.org/officeDocument/2006/relationships/notesSlide" Target="../notesSlides/notesSlide189.xml"/><Relationship Id="rId4" Type="http://schemas.openxmlformats.org/officeDocument/2006/relationships/slideLayout" Target="../slideLayouts/slideLayout35.xml"/><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image" Target="../media/image90.png"/></Relationships>
</file>

<file path=ppt/slides/_rels/slide303.xml.rels><?xml version="1.0" encoding="UTF-8" standalone="yes"?>
<Relationships xmlns="http://schemas.openxmlformats.org/package/2006/relationships"><Relationship Id="rId5" Type="http://schemas.openxmlformats.org/officeDocument/2006/relationships/notesSlide" Target="../notesSlides/notesSlide190.xml"/><Relationship Id="rId4" Type="http://schemas.openxmlformats.org/officeDocument/2006/relationships/slideLayout" Target="../slideLayouts/slideLayout35.xml"/><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image" Target="../media/image90.png"/></Relationships>
</file>

<file path=ppt/slides/_rels/slide304.xml.rels><?xml version="1.0" encoding="UTF-8" standalone="yes"?>
<Relationships xmlns="http://schemas.openxmlformats.org/package/2006/relationships"><Relationship Id="rId5" Type="http://schemas.openxmlformats.org/officeDocument/2006/relationships/notesSlide" Target="../notesSlides/notesSlide191.xml"/><Relationship Id="rId4" Type="http://schemas.openxmlformats.org/officeDocument/2006/relationships/slideLayout" Target="../slideLayouts/slideLayout35.xml"/><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image" Target="../media/image90.png"/></Relationships>
</file>

<file path=ppt/slides/_rels/slide305.xml.rels><?xml version="1.0" encoding="UTF-8" standalone="yes"?>
<Relationships xmlns="http://schemas.openxmlformats.org/package/2006/relationships"><Relationship Id="rId5" Type="http://schemas.openxmlformats.org/officeDocument/2006/relationships/notesSlide" Target="../notesSlides/notesSlide192.xml"/><Relationship Id="rId4" Type="http://schemas.openxmlformats.org/officeDocument/2006/relationships/slideLayout" Target="../slideLayouts/slideLayout35.xml"/><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image" Target="../media/image90.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7.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35.xml"/><Relationship Id="rId1" Type="http://schemas.openxmlformats.org/officeDocument/2006/relationships/image" Target="../media/image91.png"/></Relationships>
</file>

<file path=ppt/slides/_rels/slide30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91.png"/></Relationships>
</file>

<file path=ppt/slides/_rels/slide30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92.png"/><Relationship Id="rId1" Type="http://schemas.openxmlformats.org/officeDocument/2006/relationships/image" Target="../media/image9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10.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92.png"/><Relationship Id="rId1" Type="http://schemas.openxmlformats.org/officeDocument/2006/relationships/image" Target="../media/image91.png"/></Relationships>
</file>

<file path=ppt/slides/_rels/slide311.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92.png"/><Relationship Id="rId1" Type="http://schemas.openxmlformats.org/officeDocument/2006/relationships/image" Target="../media/image91.png"/></Relationships>
</file>

<file path=ppt/slides/_rels/slide312.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92.png"/><Relationship Id="rId1" Type="http://schemas.openxmlformats.org/officeDocument/2006/relationships/image" Target="../media/image91.png"/></Relationships>
</file>

<file path=ppt/slides/_rels/slide313.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92.png"/><Relationship Id="rId1" Type="http://schemas.openxmlformats.org/officeDocument/2006/relationships/image" Target="../media/image91.png"/></Relationships>
</file>

<file path=ppt/slides/_rels/slide314.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92.png"/><Relationship Id="rId1" Type="http://schemas.openxmlformats.org/officeDocument/2006/relationships/image" Target="../media/image91.png"/></Relationships>
</file>

<file path=ppt/slides/_rels/slide315.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92.png"/><Relationship Id="rId1" Type="http://schemas.openxmlformats.org/officeDocument/2006/relationships/image" Target="../media/image91.png"/></Relationships>
</file>

<file path=ppt/slides/_rels/slide316.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92.png"/><Relationship Id="rId1" Type="http://schemas.openxmlformats.org/officeDocument/2006/relationships/image" Target="../media/image91.png"/></Relationships>
</file>

<file path=ppt/slides/_rels/slide317.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92.png"/><Relationship Id="rId1" Type="http://schemas.openxmlformats.org/officeDocument/2006/relationships/image" Target="../media/image91.png"/></Relationships>
</file>

<file path=ppt/slides/_rels/slide318.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92.png"/><Relationship Id="rId1" Type="http://schemas.openxmlformats.org/officeDocument/2006/relationships/image" Target="../media/image91.png"/></Relationships>
</file>

<file path=ppt/slides/_rels/slide31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92.png"/><Relationship Id="rId1" Type="http://schemas.openxmlformats.org/officeDocument/2006/relationships/image" Target="../media/image9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92.png"/><Relationship Id="rId1" Type="http://schemas.openxmlformats.org/officeDocument/2006/relationships/image" Target="../media/image91.png"/></Relationships>
</file>

<file path=ppt/slides/_rels/slide321.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1.tiff"/><Relationship Id="rId1" Type="http://schemas.openxmlformats.org/officeDocument/2006/relationships/image" Target="../media/image91.png"/></Relationships>
</file>

<file path=ppt/slides/_rels/slide322.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1.tiff"/><Relationship Id="rId1" Type="http://schemas.openxmlformats.org/officeDocument/2006/relationships/image" Target="../media/image91.png"/></Relationships>
</file>

<file path=ppt/slides/_rels/slide323.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1.tiff"/><Relationship Id="rId1" Type="http://schemas.openxmlformats.org/officeDocument/2006/relationships/image" Target="../media/image91.png"/></Relationships>
</file>

<file path=ppt/slides/_rels/slide324.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1.tiff"/><Relationship Id="rId1" Type="http://schemas.openxmlformats.org/officeDocument/2006/relationships/image" Target="../media/image91.png"/></Relationships>
</file>

<file path=ppt/slides/_rels/slide325.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1.tiff"/><Relationship Id="rId1" Type="http://schemas.openxmlformats.org/officeDocument/2006/relationships/image" Target="../media/image91.png"/></Relationships>
</file>

<file path=ppt/slides/_rels/slide326.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93.png"/><Relationship Id="rId1" Type="http://schemas.openxmlformats.org/officeDocument/2006/relationships/image" Target="../media/image91.png"/></Relationships>
</file>

<file path=ppt/slides/_rels/slide327.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93.png"/><Relationship Id="rId1" Type="http://schemas.openxmlformats.org/officeDocument/2006/relationships/image" Target="../media/image91.png"/></Relationships>
</file>

<file path=ppt/slides/_rels/slide328.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94.png"/><Relationship Id="rId1" Type="http://schemas.openxmlformats.org/officeDocument/2006/relationships/image" Target="../media/image91.png"/></Relationships>
</file>

<file path=ppt/slides/_rels/slide32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94.png"/><Relationship Id="rId1" Type="http://schemas.openxmlformats.org/officeDocument/2006/relationships/image" Target="../media/image9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94.png"/><Relationship Id="rId1" Type="http://schemas.openxmlformats.org/officeDocument/2006/relationships/image" Target="../media/image91.png"/></Relationships>
</file>

<file path=ppt/slides/_rels/slide331.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94.png"/><Relationship Id="rId1" Type="http://schemas.openxmlformats.org/officeDocument/2006/relationships/image" Target="../media/image91.png"/></Relationships>
</file>

<file path=ppt/slides/_rels/slide332.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94.png"/><Relationship Id="rId1" Type="http://schemas.openxmlformats.org/officeDocument/2006/relationships/image" Target="../media/image91.png"/></Relationships>
</file>

<file path=ppt/slides/_rels/slide333.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35.xml"/><Relationship Id="rId1" Type="http://schemas.openxmlformats.org/officeDocument/2006/relationships/image" Target="../media/image91.png"/></Relationships>
</file>

<file path=ppt/slides/_rels/slide33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tiff"/></Relationships>
</file>

<file path=ppt/slides/_rels/slide33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3.tiff"/></Relationships>
</file>

<file path=ppt/slides/_rels/slide336.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12.xml"/><Relationship Id="rId1" Type="http://schemas.openxmlformats.org/officeDocument/2006/relationships/image" Target="../media/image95.png"/></Relationships>
</file>

<file path=ppt/slides/_rels/slide337.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12.xml"/><Relationship Id="rId1" Type="http://schemas.openxmlformats.org/officeDocument/2006/relationships/image" Target="../media/image96.png"/></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3.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342.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12.xml"/><Relationship Id="rId1" Type="http://schemas.openxmlformats.org/officeDocument/2006/relationships/image" Target="../media/image97.png"/></Relationships>
</file>

<file path=ppt/slides/_rels/slide343.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12.xml"/><Relationship Id="rId1" Type="http://schemas.openxmlformats.org/officeDocument/2006/relationships/image" Target="../media/image97.png"/></Relationships>
</file>

<file path=ppt/slides/_rels/slide344.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12.xml"/><Relationship Id="rId1" Type="http://schemas.openxmlformats.org/officeDocument/2006/relationships/image" Target="../media/image97.png"/></Relationships>
</file>

<file path=ppt/slides/_rels/slide345.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12.xml"/><Relationship Id="rId1" Type="http://schemas.openxmlformats.org/officeDocument/2006/relationships/image" Target="../media/image97.png"/></Relationships>
</file>

<file path=ppt/slides/_rels/slide346.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12.xml"/><Relationship Id="rId1" Type="http://schemas.openxmlformats.org/officeDocument/2006/relationships/image" Target="../media/image97.png"/></Relationships>
</file>

<file path=ppt/slides/_rels/slide347.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12.xml"/><Relationship Id="rId1" Type="http://schemas.openxmlformats.org/officeDocument/2006/relationships/image" Target="../media/image97.png"/></Relationships>
</file>

<file path=ppt/slides/_rels/slide348.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12.xml"/><Relationship Id="rId1" Type="http://schemas.openxmlformats.org/officeDocument/2006/relationships/image" Target="../media/image97.png"/></Relationships>
</file>

<file path=ppt/slides/_rels/slide349.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12.xml"/><Relationship Id="rId1" Type="http://schemas.openxmlformats.org/officeDocument/2006/relationships/image" Target="../media/image9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12.xml"/><Relationship Id="rId1" Type="http://schemas.openxmlformats.org/officeDocument/2006/relationships/image" Target="../media/image97.png"/></Relationships>
</file>

<file path=ppt/slides/_rels/slide351.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12.xml"/><Relationship Id="rId1" Type="http://schemas.openxmlformats.org/officeDocument/2006/relationships/image" Target="../media/image97.png"/></Relationships>
</file>

<file path=ppt/slides/_rels/slide352.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12.xml"/><Relationship Id="rId1" Type="http://schemas.openxmlformats.org/officeDocument/2006/relationships/image" Target="../media/image97.png"/></Relationships>
</file>

<file path=ppt/slides/_rels/slide353.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12.xml"/><Relationship Id="rId1" Type="http://schemas.openxmlformats.org/officeDocument/2006/relationships/image" Target="../media/image97.png"/></Relationships>
</file>

<file path=ppt/slides/_rels/slide354.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55.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13.xml"/><Relationship Id="rId1" Type="http://schemas.openxmlformats.org/officeDocument/2006/relationships/image" Target="../media/image4.tiff"/></Relationships>
</file>

<file path=ppt/slides/_rels/slide356.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57.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58.xml.rels><?xml version="1.0" encoding="UTF-8" standalone="yes"?>
<Relationships xmlns="http://schemas.openxmlformats.org/package/2006/relationships"><Relationship Id="rId4" Type="http://schemas.openxmlformats.org/officeDocument/2006/relationships/notesSlide" Target="../notesSlides/notesSlide217.xml"/><Relationship Id="rId3" Type="http://schemas.openxmlformats.org/officeDocument/2006/relationships/slideLayout" Target="../slideLayouts/slideLayout13.xml"/><Relationship Id="rId2" Type="http://schemas.openxmlformats.org/officeDocument/2006/relationships/image" Target="../media/image98.png"/><Relationship Id="rId1" Type="http://schemas.openxmlformats.org/officeDocument/2006/relationships/image" Target="../media/image99.png"/></Relationships>
</file>

<file path=ppt/slides/_rels/slide359.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60.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61.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62.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63.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64.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65.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66.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67.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68.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69.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70.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71.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72.xml.rels><?xml version="1.0" encoding="UTF-8" standalone="yes"?>
<Relationships xmlns="http://schemas.openxmlformats.org/package/2006/relationships"><Relationship Id="rId4" Type="http://schemas.openxmlformats.org/officeDocument/2006/relationships/notesSlide" Target="../notesSlides/notesSlide231.xml"/><Relationship Id="rId3" Type="http://schemas.openxmlformats.org/officeDocument/2006/relationships/slideLayout" Target="../slideLayouts/slideLayout13.xml"/><Relationship Id="rId2" Type="http://schemas.openxmlformats.org/officeDocument/2006/relationships/image" Target="../media/image100.png"/><Relationship Id="rId1" Type="http://schemas.openxmlformats.org/officeDocument/2006/relationships/image" Target="../media/image98.png"/></Relationships>
</file>

<file path=ppt/slides/_rels/slide373.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74.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75.xml.rels><?xml version="1.0" encoding="UTF-8" standalone="yes"?>
<Relationships xmlns="http://schemas.openxmlformats.org/package/2006/relationships"><Relationship Id="rId3" Type="http://schemas.openxmlformats.org/officeDocument/2006/relationships/notesSlide" Target="../notesSlides/notesSlide234.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76.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77.xml.rels><?xml version="1.0" encoding="UTF-8" standalone="yes"?>
<Relationships xmlns="http://schemas.openxmlformats.org/package/2006/relationships"><Relationship Id="rId3" Type="http://schemas.openxmlformats.org/officeDocument/2006/relationships/notesSlide" Target="../notesSlides/notesSlide236.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78.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79.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notesSlide" Target="../notesSlides/notesSlide239.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81.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3.xml"/></Relationships>
</file>

<file path=ppt/slides/_rels/slide383.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13.xml"/><Relationship Id="rId1" Type="http://schemas.openxmlformats.org/officeDocument/2006/relationships/image" Target="../media/image101.png"/></Relationships>
</file>

<file path=ppt/slides/_rels/slide384.xml.rels><?xml version="1.0" encoding="UTF-8" standalone="yes"?>
<Relationships xmlns="http://schemas.openxmlformats.org/package/2006/relationships"><Relationship Id="rId3" Type="http://schemas.openxmlformats.org/officeDocument/2006/relationships/notesSlide" Target="../notesSlides/notesSlide243.xml"/><Relationship Id="rId2" Type="http://schemas.openxmlformats.org/officeDocument/2006/relationships/slideLayout" Target="../slideLayouts/slideLayout13.xml"/><Relationship Id="rId1" Type="http://schemas.openxmlformats.org/officeDocument/2006/relationships/image" Target="../media/image101.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2.png"/></Relationships>
</file>

<file path=ppt/slides/_rels/slide39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5.svg"/><Relationship Id="rId2" Type="http://schemas.openxmlformats.org/officeDocument/2006/relationships/image" Target="../media/image103.png"/><Relationship Id="rId1" Type="http://schemas.openxmlformats.org/officeDocument/2006/relationships/image" Target="../media/image102.png"/></Relationships>
</file>

<file path=ppt/slides/_rels/slide393.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13.xml"/><Relationship Id="rId1" Type="http://schemas.openxmlformats.org/officeDocument/2006/relationships/image" Target="../media/image102.png"/></Relationships>
</file>

<file path=ppt/slides/_rels/slide39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2.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4.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8.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13.xml"/><Relationship Id="rId1" Type="http://schemas.openxmlformats.org/officeDocument/2006/relationships/image" Target="../media/image105.png"/></Relationships>
</file>

<file path=ppt/slides/_rels/slide399.xml.rels><?xml version="1.0" encoding="UTF-8" standalone="yes"?>
<Relationships xmlns="http://schemas.openxmlformats.org/package/2006/relationships"><Relationship Id="rId3" Type="http://schemas.openxmlformats.org/officeDocument/2006/relationships/notesSlide" Target="../notesSlides/notesSlide247.xml"/><Relationship Id="rId2" Type="http://schemas.openxmlformats.org/officeDocument/2006/relationships/slideLayout" Target="../slideLayouts/slideLayout13.xml"/><Relationship Id="rId1" Type="http://schemas.openxmlformats.org/officeDocument/2006/relationships/image" Target="../media/image10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403.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404.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405.xml.rels><?xml version="1.0" encoding="UTF-8" standalone="yes"?>
<Relationships xmlns="http://schemas.openxmlformats.org/package/2006/relationships"><Relationship Id="rId3" Type="http://schemas.openxmlformats.org/officeDocument/2006/relationships/notesSlide" Target="../notesSlides/notesSlide251.xml"/><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406.xml.rels><?xml version="1.0" encoding="UTF-8" standalone="yes"?>
<Relationships xmlns="http://schemas.openxmlformats.org/package/2006/relationships"><Relationship Id="rId3" Type="http://schemas.openxmlformats.org/officeDocument/2006/relationships/notesSlide" Target="../notesSlides/notesSlide252.xml"/><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407.xml.rels><?xml version="1.0" encoding="UTF-8" standalone="yes"?>
<Relationships xmlns="http://schemas.openxmlformats.org/package/2006/relationships"><Relationship Id="rId3" Type="http://schemas.openxmlformats.org/officeDocument/2006/relationships/notesSlide" Target="../notesSlides/notesSlide253.xml"/><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3" Type="http://schemas.openxmlformats.org/officeDocument/2006/relationships/notesSlide" Target="../notesSlides/notesSlide262.xml"/><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419.xml.rels><?xml version="1.0" encoding="UTF-8" standalone="yes"?>
<Relationships xmlns="http://schemas.openxmlformats.org/package/2006/relationships"><Relationship Id="rId3" Type="http://schemas.openxmlformats.org/officeDocument/2006/relationships/notesSlide" Target="../notesSlides/notesSlide263.xml"/><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420.xml.rels><?xml version="1.0" encoding="UTF-8" standalone="yes"?>
<Relationships xmlns="http://schemas.openxmlformats.org/package/2006/relationships"><Relationship Id="rId3" Type="http://schemas.openxmlformats.org/officeDocument/2006/relationships/notesSlide" Target="../notesSlides/notesSlide264.xml"/><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421.xml.rels><?xml version="1.0" encoding="UTF-8" standalone="yes"?>
<Relationships xmlns="http://schemas.openxmlformats.org/package/2006/relationships"><Relationship Id="rId3" Type="http://schemas.openxmlformats.org/officeDocument/2006/relationships/notesSlide" Target="../notesSlides/notesSlide265.xml"/><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430.xml.rels><?xml version="1.0" encoding="UTF-8" standalone="yes"?>
<Relationships xmlns="http://schemas.openxmlformats.org/package/2006/relationships"><Relationship Id="rId3" Type="http://schemas.openxmlformats.org/officeDocument/2006/relationships/notesSlide" Target="../notesSlides/notesSlide268.xml"/><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431.xml.rels><?xml version="1.0" encoding="UTF-8" standalone="yes"?>
<Relationships xmlns="http://schemas.openxmlformats.org/package/2006/relationships"><Relationship Id="rId3" Type="http://schemas.openxmlformats.org/officeDocument/2006/relationships/notesSlide" Target="../notesSlides/notesSlide269.xml"/><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432.xml.rels><?xml version="1.0" encoding="UTF-8" standalone="yes"?>
<Relationships xmlns="http://schemas.openxmlformats.org/package/2006/relationships"><Relationship Id="rId3" Type="http://schemas.openxmlformats.org/officeDocument/2006/relationships/notesSlide" Target="../notesSlides/notesSlide270.xml"/><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433.xml.rels><?xml version="1.0" encoding="UTF-8" standalone="yes"?>
<Relationships xmlns="http://schemas.openxmlformats.org/package/2006/relationships"><Relationship Id="rId3" Type="http://schemas.openxmlformats.org/officeDocument/2006/relationships/notesSlide" Target="../notesSlides/notesSlide271.xml"/><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4" Type="http://schemas.openxmlformats.org/officeDocument/2006/relationships/notesSlide" Target="../notesSlides/notesSlide272.xml"/><Relationship Id="rId3" Type="http://schemas.openxmlformats.org/officeDocument/2006/relationships/slideLayout" Target="../slideLayouts/slideLayout2.xml"/><Relationship Id="rId2" Type="http://schemas.openxmlformats.org/officeDocument/2006/relationships/hyperlink" Target="https://www.youtube.com/watch?v=gAUVAel-2Fg" TargetMode="External"/><Relationship Id="rId1" Type="http://schemas.openxmlformats.org/officeDocument/2006/relationships/image" Target="../media/image111.png"/></Relationships>
</file>

<file path=ppt/slides/_rels/slide436.xml.rels><?xml version="1.0" encoding="UTF-8" standalone="yes"?>
<Relationships xmlns="http://schemas.openxmlformats.org/package/2006/relationships"><Relationship Id="rId3" Type="http://schemas.openxmlformats.org/officeDocument/2006/relationships/notesSlide" Target="../notesSlides/notesSlide273.xml"/><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437.xml.rels><?xml version="1.0" encoding="UTF-8" standalone="yes"?>
<Relationships xmlns="http://schemas.openxmlformats.org/package/2006/relationships"><Relationship Id="rId4" Type="http://schemas.openxmlformats.org/officeDocument/2006/relationships/notesSlide" Target="../notesSlides/notesSlide274.xml"/><Relationship Id="rId3" Type="http://schemas.openxmlformats.org/officeDocument/2006/relationships/slideLayout" Target="../slideLayouts/slideLayout2.xml"/><Relationship Id="rId2" Type="http://schemas.openxmlformats.org/officeDocument/2006/relationships/hyperlink" Target="https://www.youtube.com/watch?v=gAUVAel-2Fg" TargetMode="External"/><Relationship Id="rId1" Type="http://schemas.openxmlformats.org/officeDocument/2006/relationships/image" Target="../media/image113.png"/></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2.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2.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2.xml"/></Relationships>
</file>

<file path=ppt/slides/_rels/slide445.xml.rels><?xml version="1.0" encoding="UTF-8" standalone="yes"?>
<Relationships xmlns="http://schemas.openxmlformats.org/package/2006/relationships"><Relationship Id="rId3" Type="http://schemas.openxmlformats.org/officeDocument/2006/relationships/notesSlide" Target="../notesSlides/notesSlide282.xml"/><Relationship Id="rId2" Type="http://schemas.openxmlformats.org/officeDocument/2006/relationships/slideLayout" Target="../slideLayouts/slideLayout13.xml"/><Relationship Id="rId1" Type="http://schemas.openxmlformats.org/officeDocument/2006/relationships/image" Target="../media/image114.png"/></Relationships>
</file>

<file path=ppt/slides/_rels/slide446.xml.rels><?xml version="1.0" encoding="UTF-8" standalone="yes"?>
<Relationships xmlns="http://schemas.openxmlformats.org/package/2006/relationships"><Relationship Id="rId3" Type="http://schemas.openxmlformats.org/officeDocument/2006/relationships/notesSlide" Target="../notesSlides/notesSlide283.xml"/><Relationship Id="rId2" Type="http://schemas.openxmlformats.org/officeDocument/2006/relationships/slideLayout" Target="../slideLayouts/slideLayout13.xml"/><Relationship Id="rId1" Type="http://schemas.openxmlformats.org/officeDocument/2006/relationships/image" Target="../media/image115.jpeg"/></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3.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3.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6.xml.rels><?xml version="1.0" encoding="UTF-8" standalone="yes"?>
<Relationships xmlns="http://schemas.openxmlformats.org/package/2006/relationships"><Relationship Id="rId4" Type="http://schemas.openxmlformats.org/officeDocument/2006/relationships/notesSlide" Target="../notesSlides/notesSlide287.xml"/><Relationship Id="rId3" Type="http://schemas.openxmlformats.org/officeDocument/2006/relationships/slideLayout" Target="../slideLayouts/slideLayout13.xml"/><Relationship Id="rId2" Type="http://schemas.openxmlformats.org/officeDocument/2006/relationships/image" Target="../media/image117.png"/><Relationship Id="rId1" Type="http://schemas.openxmlformats.org/officeDocument/2006/relationships/image" Target="../media/image116.png"/></Relationships>
</file>

<file path=ppt/slides/_rels/slide457.xml.rels><?xml version="1.0" encoding="UTF-8" standalone="yes"?>
<Relationships xmlns="http://schemas.openxmlformats.org/package/2006/relationships"><Relationship Id="rId4" Type="http://schemas.openxmlformats.org/officeDocument/2006/relationships/notesSlide" Target="../notesSlides/notesSlide288.xml"/><Relationship Id="rId3" Type="http://schemas.openxmlformats.org/officeDocument/2006/relationships/slideLayout" Target="../slideLayouts/slideLayout13.xml"/><Relationship Id="rId2" Type="http://schemas.openxmlformats.org/officeDocument/2006/relationships/image" Target="../media/image117.png"/><Relationship Id="rId1" Type="http://schemas.openxmlformats.org/officeDocument/2006/relationships/image" Target="../media/image118.png"/></Relationships>
</file>

<file path=ppt/slides/_rels/slide45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tiff"/></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3.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3.xml"/></Relationships>
</file>

<file path=ppt/slides/_rels/slide462.xml.rels><?xml version="1.0" encoding="UTF-8" standalone="yes"?>
<Relationships xmlns="http://schemas.openxmlformats.org/package/2006/relationships"><Relationship Id="rId3" Type="http://schemas.openxmlformats.org/officeDocument/2006/relationships/notesSlide" Target="../notesSlides/notesSlide292.xml"/><Relationship Id="rId2" Type="http://schemas.openxmlformats.org/officeDocument/2006/relationships/slideLayout" Target="../slideLayouts/slideLayout13.xml"/><Relationship Id="rId1" Type="http://schemas.openxmlformats.org/officeDocument/2006/relationships/image" Target="../media/image119.png"/></Relationships>
</file>

<file path=ppt/slides/_rels/slide463.xml.rels><?xml version="1.0" encoding="UTF-8" standalone="yes"?>
<Relationships xmlns="http://schemas.openxmlformats.org/package/2006/relationships"><Relationship Id="rId3" Type="http://schemas.openxmlformats.org/officeDocument/2006/relationships/notesSlide" Target="../notesSlides/notesSlide293.xml"/><Relationship Id="rId2" Type="http://schemas.openxmlformats.org/officeDocument/2006/relationships/slideLayout" Target="../slideLayouts/slideLayout13.xml"/><Relationship Id="rId1" Type="http://schemas.openxmlformats.org/officeDocument/2006/relationships/image" Target="../media/image120.png"/></Relationships>
</file>

<file path=ppt/slides/_rels/slide464.xml.rels><?xml version="1.0" encoding="UTF-8" standalone="yes"?>
<Relationships xmlns="http://schemas.openxmlformats.org/package/2006/relationships"><Relationship Id="rId3" Type="http://schemas.openxmlformats.org/officeDocument/2006/relationships/notesSlide" Target="../notesSlides/notesSlide294.xml"/><Relationship Id="rId2" Type="http://schemas.openxmlformats.org/officeDocument/2006/relationships/slideLayout" Target="../slideLayouts/slideLayout13.xml"/><Relationship Id="rId1" Type="http://schemas.openxmlformats.org/officeDocument/2006/relationships/image" Target="../media/image120.png"/></Relationships>
</file>

<file path=ppt/slides/_rels/slide465.xml.rels><?xml version="1.0" encoding="UTF-8" standalone="yes"?>
<Relationships xmlns="http://schemas.openxmlformats.org/package/2006/relationships"><Relationship Id="rId3" Type="http://schemas.openxmlformats.org/officeDocument/2006/relationships/notesSlide" Target="../notesSlides/notesSlide295.xml"/><Relationship Id="rId2" Type="http://schemas.openxmlformats.org/officeDocument/2006/relationships/slideLayout" Target="../slideLayouts/slideLayout13.xml"/><Relationship Id="rId1" Type="http://schemas.openxmlformats.org/officeDocument/2006/relationships/image" Target="../media/image120.png"/></Relationships>
</file>

<file path=ppt/slides/_rels/slide466.xml.rels><?xml version="1.0" encoding="UTF-8" standalone="yes"?>
<Relationships xmlns="http://schemas.openxmlformats.org/package/2006/relationships"><Relationship Id="rId3" Type="http://schemas.openxmlformats.org/officeDocument/2006/relationships/notesSlide" Target="../notesSlides/notesSlide296.xml"/><Relationship Id="rId2" Type="http://schemas.openxmlformats.org/officeDocument/2006/relationships/slideLayout" Target="../slideLayouts/slideLayout13.xml"/><Relationship Id="rId1" Type="http://schemas.openxmlformats.org/officeDocument/2006/relationships/image" Target="../media/image120.png"/></Relationships>
</file>

<file path=ppt/slides/_rels/slide467.xml.rels><?xml version="1.0" encoding="UTF-8" standalone="yes"?>
<Relationships xmlns="http://schemas.openxmlformats.org/package/2006/relationships"><Relationship Id="rId3" Type="http://schemas.openxmlformats.org/officeDocument/2006/relationships/notesSlide" Target="../notesSlides/notesSlide297.xml"/><Relationship Id="rId2" Type="http://schemas.openxmlformats.org/officeDocument/2006/relationships/slideLayout" Target="../slideLayouts/slideLayout13.xml"/><Relationship Id="rId1" Type="http://schemas.openxmlformats.org/officeDocument/2006/relationships/image" Target="../media/image120.png"/></Relationships>
</file>

<file path=ppt/slides/_rels/slide468.xml.rels><?xml version="1.0" encoding="UTF-8" standalone="yes"?>
<Relationships xmlns="http://schemas.openxmlformats.org/package/2006/relationships"><Relationship Id="rId3" Type="http://schemas.openxmlformats.org/officeDocument/2006/relationships/notesSlide" Target="../notesSlides/notesSlide298.xml"/><Relationship Id="rId2" Type="http://schemas.openxmlformats.org/officeDocument/2006/relationships/slideLayout" Target="../slideLayouts/slideLayout13.xml"/><Relationship Id="rId1" Type="http://schemas.openxmlformats.org/officeDocument/2006/relationships/image" Target="../media/image120.png"/></Relationships>
</file>

<file path=ppt/slides/_rels/slide469.xml.rels><?xml version="1.0" encoding="UTF-8" standalone="yes"?>
<Relationships xmlns="http://schemas.openxmlformats.org/package/2006/relationships"><Relationship Id="rId4" Type="http://schemas.openxmlformats.org/officeDocument/2006/relationships/notesSlide" Target="../notesSlides/notesSlide299.xml"/><Relationship Id="rId3" Type="http://schemas.openxmlformats.org/officeDocument/2006/relationships/slideLayout" Target="../slideLayouts/slideLayout13.xml"/><Relationship Id="rId2" Type="http://schemas.openxmlformats.org/officeDocument/2006/relationships/image" Target="../media/image121.png"/><Relationship Id="rId1" Type="http://schemas.openxmlformats.org/officeDocument/2006/relationships/image" Target="../media/image1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13.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2.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2.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13.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3.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3.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2.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3.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3.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8.xml.rels><?xml version="1.0" encoding="UTF-8" standalone="yes"?>
<Relationships xmlns="http://schemas.openxmlformats.org/package/2006/relationships"><Relationship Id="rId3" Type="http://schemas.openxmlformats.org/officeDocument/2006/relationships/notesSlide" Target="../notesSlides/notesSlide311.xml"/><Relationship Id="rId2" Type="http://schemas.openxmlformats.org/officeDocument/2006/relationships/slideLayout" Target="../slideLayouts/slideLayout13.xml"/><Relationship Id="rId1" Type="http://schemas.openxmlformats.org/officeDocument/2006/relationships/image" Target="../media/image122.png"/></Relationships>
</file>

<file path=ppt/slides/_rels/slide489.xml.rels><?xml version="1.0" encoding="UTF-8" standalone="yes"?>
<Relationships xmlns="http://schemas.openxmlformats.org/package/2006/relationships"><Relationship Id="rId3" Type="http://schemas.openxmlformats.org/officeDocument/2006/relationships/notesSlide" Target="../notesSlides/notesSlide312.xml"/><Relationship Id="rId2" Type="http://schemas.openxmlformats.org/officeDocument/2006/relationships/slideLayout" Target="../slideLayouts/slideLayout13.xml"/><Relationship Id="rId1" Type="http://schemas.openxmlformats.org/officeDocument/2006/relationships/image" Target="../media/image12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90.xml.rels><?xml version="1.0" encoding="UTF-8" standalone="yes"?>
<Relationships xmlns="http://schemas.openxmlformats.org/package/2006/relationships"><Relationship Id="rId3" Type="http://schemas.openxmlformats.org/officeDocument/2006/relationships/notesSlide" Target="../notesSlides/notesSlide313.xml"/><Relationship Id="rId2" Type="http://schemas.openxmlformats.org/officeDocument/2006/relationships/slideLayout" Target="../slideLayouts/slideLayout13.xml"/><Relationship Id="rId1" Type="http://schemas.openxmlformats.org/officeDocument/2006/relationships/image" Target="../media/image123.png"/></Relationships>
</file>

<file path=ppt/slides/_rels/slide491.xml.rels><?xml version="1.0" encoding="UTF-8" standalone="yes"?>
<Relationships xmlns="http://schemas.openxmlformats.org/package/2006/relationships"><Relationship Id="rId3" Type="http://schemas.openxmlformats.org/officeDocument/2006/relationships/notesSlide" Target="../notesSlides/notesSlide314.xml"/><Relationship Id="rId2" Type="http://schemas.openxmlformats.org/officeDocument/2006/relationships/slideLayout" Target="../slideLayouts/slideLayout13.xml"/><Relationship Id="rId1" Type="http://schemas.openxmlformats.org/officeDocument/2006/relationships/image" Target="../media/image123.png"/></Relationships>
</file>

<file path=ppt/slides/_rels/slide492.xml.rels><?xml version="1.0" encoding="UTF-8" standalone="yes"?>
<Relationships xmlns="http://schemas.openxmlformats.org/package/2006/relationships"><Relationship Id="rId3" Type="http://schemas.openxmlformats.org/officeDocument/2006/relationships/notesSlide" Target="../notesSlides/notesSlide315.xml"/><Relationship Id="rId2" Type="http://schemas.openxmlformats.org/officeDocument/2006/relationships/slideLayout" Target="../slideLayouts/slideLayout13.xml"/><Relationship Id="rId1" Type="http://schemas.openxmlformats.org/officeDocument/2006/relationships/image" Target="../media/image123.png"/></Relationships>
</file>

<file path=ppt/slides/_rels/slide493.xml.rels><?xml version="1.0" encoding="UTF-8" standalone="yes"?>
<Relationships xmlns="http://schemas.openxmlformats.org/package/2006/relationships"><Relationship Id="rId3" Type="http://schemas.openxmlformats.org/officeDocument/2006/relationships/notesSlide" Target="../notesSlides/notesSlide316.xml"/><Relationship Id="rId2" Type="http://schemas.openxmlformats.org/officeDocument/2006/relationships/slideLayout" Target="../slideLayouts/slideLayout13.xml"/><Relationship Id="rId1" Type="http://schemas.openxmlformats.org/officeDocument/2006/relationships/image" Target="../media/image123.png"/></Relationships>
</file>

<file path=ppt/slides/_rels/slide494.xml.rels><?xml version="1.0" encoding="UTF-8" standalone="yes"?>
<Relationships xmlns="http://schemas.openxmlformats.org/package/2006/relationships"><Relationship Id="rId3" Type="http://schemas.openxmlformats.org/officeDocument/2006/relationships/notesSlide" Target="../notesSlides/notesSlide317.xml"/><Relationship Id="rId2" Type="http://schemas.openxmlformats.org/officeDocument/2006/relationships/slideLayout" Target="../slideLayouts/slideLayout13.xml"/><Relationship Id="rId1" Type="http://schemas.openxmlformats.org/officeDocument/2006/relationships/image" Target="../media/image123.png"/></Relationships>
</file>

<file path=ppt/slides/_rels/slide495.xml.rels><?xml version="1.0" encoding="UTF-8" standalone="yes"?>
<Relationships xmlns="http://schemas.openxmlformats.org/package/2006/relationships"><Relationship Id="rId3" Type="http://schemas.openxmlformats.org/officeDocument/2006/relationships/notesSlide" Target="../notesSlides/notesSlide318.xml"/><Relationship Id="rId2" Type="http://schemas.openxmlformats.org/officeDocument/2006/relationships/slideLayout" Target="../slideLayouts/slideLayout13.xml"/><Relationship Id="rId1" Type="http://schemas.openxmlformats.org/officeDocument/2006/relationships/image" Target="../media/image123.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ourses.engr.illinois.edu/cs433/fa2021/assignments.html" TargetMode="Externa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3" Type="http://schemas.openxmlformats.org/officeDocument/2006/relationships/notesSlide" Target="../notesSlides/notesSlide319.xml"/><Relationship Id="rId2" Type="http://schemas.openxmlformats.org/officeDocument/2006/relationships/slideLayout" Target="../slideLayouts/slideLayout2.xml"/><Relationship Id="rId1" Type="http://schemas.openxmlformats.org/officeDocument/2006/relationships/hyperlink" Target="https://www.youtube.com/watch?v=Oj2pRvcpaWw"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5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5.png"/><Relationship Id="rId1" Type="http://schemas.openxmlformats.org/officeDocument/2006/relationships/image" Target="../media/image124.png"/></Relationships>
</file>

<file path=ppt/slides/_rels/slide5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7.jpeg"/><Relationship Id="rId1" Type="http://schemas.openxmlformats.org/officeDocument/2006/relationships/image" Target="../media/image126.png"/></Relationships>
</file>

<file path=ppt/slides/_rels/slide503.xml.rels><?xml version="1.0" encoding="UTF-8" standalone="yes"?>
<Relationships xmlns="http://schemas.openxmlformats.org/package/2006/relationships"><Relationship Id="rId9" Type="http://schemas.openxmlformats.org/officeDocument/2006/relationships/image" Target="../media/image136.png"/><Relationship Id="rId8" Type="http://schemas.openxmlformats.org/officeDocument/2006/relationships/image" Target="../media/image135.png"/><Relationship Id="rId7" Type="http://schemas.openxmlformats.org/officeDocument/2006/relationships/image" Target="../media/image134.png"/><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32" Type="http://schemas.openxmlformats.org/officeDocument/2006/relationships/notesSlide" Target="../notesSlides/notesSlide320.xml"/><Relationship Id="rId31" Type="http://schemas.openxmlformats.org/officeDocument/2006/relationships/slideLayout" Target="../slideLayouts/slideLayout2.xml"/><Relationship Id="rId30" Type="http://schemas.openxmlformats.org/officeDocument/2006/relationships/image" Target="../media/image157.png"/><Relationship Id="rId3" Type="http://schemas.openxmlformats.org/officeDocument/2006/relationships/image" Target="../media/image130.png"/><Relationship Id="rId29" Type="http://schemas.openxmlformats.org/officeDocument/2006/relationships/image" Target="../media/image156.png"/><Relationship Id="rId28" Type="http://schemas.openxmlformats.org/officeDocument/2006/relationships/image" Target="../media/image155.png"/><Relationship Id="rId27" Type="http://schemas.openxmlformats.org/officeDocument/2006/relationships/image" Target="../media/image154.png"/><Relationship Id="rId26" Type="http://schemas.openxmlformats.org/officeDocument/2006/relationships/image" Target="../media/image153.png"/><Relationship Id="rId25" Type="http://schemas.openxmlformats.org/officeDocument/2006/relationships/image" Target="../media/image152.png"/><Relationship Id="rId24" Type="http://schemas.openxmlformats.org/officeDocument/2006/relationships/image" Target="../media/image151.png"/><Relationship Id="rId23" Type="http://schemas.openxmlformats.org/officeDocument/2006/relationships/image" Target="../media/image150.png"/><Relationship Id="rId22" Type="http://schemas.openxmlformats.org/officeDocument/2006/relationships/image" Target="../media/image149.png"/><Relationship Id="rId21" Type="http://schemas.openxmlformats.org/officeDocument/2006/relationships/image" Target="../media/image148.png"/><Relationship Id="rId20" Type="http://schemas.openxmlformats.org/officeDocument/2006/relationships/image" Target="../media/image147.png"/><Relationship Id="rId2" Type="http://schemas.openxmlformats.org/officeDocument/2006/relationships/image" Target="../media/image129.png"/><Relationship Id="rId19" Type="http://schemas.openxmlformats.org/officeDocument/2006/relationships/image" Target="../media/image146.png"/><Relationship Id="rId18" Type="http://schemas.openxmlformats.org/officeDocument/2006/relationships/image" Target="../media/image145.png"/><Relationship Id="rId17" Type="http://schemas.openxmlformats.org/officeDocument/2006/relationships/image" Target="../media/image144.png"/><Relationship Id="rId16" Type="http://schemas.openxmlformats.org/officeDocument/2006/relationships/image" Target="../media/image143.png"/><Relationship Id="rId15" Type="http://schemas.openxmlformats.org/officeDocument/2006/relationships/image" Target="../media/image142.png"/><Relationship Id="rId14" Type="http://schemas.openxmlformats.org/officeDocument/2006/relationships/image" Target="../media/image141.png"/><Relationship Id="rId13" Type="http://schemas.openxmlformats.org/officeDocument/2006/relationships/image" Target="../media/image140.png"/><Relationship Id="rId12" Type="http://schemas.openxmlformats.org/officeDocument/2006/relationships/image" Target="../media/image139.png"/><Relationship Id="rId11" Type="http://schemas.openxmlformats.org/officeDocument/2006/relationships/image" Target="../media/image138.png"/><Relationship Id="rId10" Type="http://schemas.openxmlformats.org/officeDocument/2006/relationships/image" Target="../media/image137.png"/><Relationship Id="rId1" Type="http://schemas.openxmlformats.org/officeDocument/2006/relationships/image" Target="../media/image128.png"/></Relationships>
</file>

<file path=ppt/slides/_rels/slide504.xml.rels><?xml version="1.0" encoding="UTF-8" standalone="yes"?>
<Relationships xmlns="http://schemas.openxmlformats.org/package/2006/relationships"><Relationship Id="rId3" Type="http://schemas.openxmlformats.org/officeDocument/2006/relationships/notesSlide" Target="../notesSlides/notesSlide321.xml"/><Relationship Id="rId2" Type="http://schemas.openxmlformats.org/officeDocument/2006/relationships/slideLayout" Target="../slideLayouts/slideLayout2.xml"/><Relationship Id="rId1" Type="http://schemas.openxmlformats.org/officeDocument/2006/relationships/hyperlink" Target="https://www.youtube.com/watch?v=6lMlGDZ5xBo" TargetMode="External"/></Relationships>
</file>

<file path=ppt/slides/_rels/slide505.xml.rels><?xml version="1.0" encoding="UTF-8" standalone="yes"?>
<Relationships xmlns="http://schemas.openxmlformats.org/package/2006/relationships"><Relationship Id="rId3" Type="http://schemas.openxmlformats.org/officeDocument/2006/relationships/notesSlide" Target="../notesSlides/notesSlide322.xml"/><Relationship Id="rId2" Type="http://schemas.openxmlformats.org/officeDocument/2006/relationships/slideLayout" Target="../slideLayouts/slideLayout2.xml"/><Relationship Id="rId1" Type="http://schemas.openxmlformats.org/officeDocument/2006/relationships/hyperlink" Target="https://www.youtube.com/watch?v=GHLB7h1UjkI" TargetMode="External"/></Relationships>
</file>

<file path=ppt/slides/_rels/slide506.xml.rels><?xml version="1.0" encoding="UTF-8" standalone="yes"?>
<Relationships xmlns="http://schemas.openxmlformats.org/package/2006/relationships"><Relationship Id="rId3" Type="http://schemas.openxmlformats.org/officeDocument/2006/relationships/notesSlide" Target="../notesSlides/notesSlide323.xml"/><Relationship Id="rId2" Type="http://schemas.openxmlformats.org/officeDocument/2006/relationships/slideLayout" Target="../slideLayouts/slideLayout2.xml"/><Relationship Id="rId1" Type="http://schemas.openxmlformats.org/officeDocument/2006/relationships/hyperlink" Target="https://music.163.com/#/song?id=1498098612"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image" Target="../media/image2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image" Target="../media/image30.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3.xml"/><Relationship Id="rId2" Type="http://schemas.openxmlformats.org/officeDocument/2006/relationships/image" Target="../media/image32.png"/><Relationship Id="rId1" Type="http://schemas.openxmlformats.org/officeDocument/2006/relationships/image" Target="../media/image31.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image" Target="../media/image3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image" Target="../media/image35.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image" Target="../media/image3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image" Target="../media/image37.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7.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7.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7.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7.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7.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7.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4.xml"/><Relationship Id="rId1" Type="http://schemas.openxmlformats.org/officeDocument/2006/relationships/image" Target="../media/image39.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4.xml"/><Relationship Id="rId1"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ctrTitle"/>
          </p:nvPr>
        </p:nvSpPr>
        <p:spPr>
          <a:xfrm>
            <a:off x="0" y="2130425"/>
            <a:ext cx="9144000" cy="1908175"/>
          </a:xfrm>
        </p:spPr>
        <p:txBody>
          <a:bodyPr/>
          <a:lstStyle/>
          <a:p>
            <a:pPr algn="l" eaLnBrk="1" hangingPunct="1"/>
            <a:r>
              <a:rPr lang="en-US" altLang="zh-CN" sz="5400"/>
              <a:t>Course Review</a:t>
            </a:r>
            <a:endParaRPr lang="en-US" altLang="zh-CN" sz="5400"/>
          </a:p>
        </p:txBody>
      </p:sp>
      <p:sp>
        <p:nvSpPr>
          <p:cNvPr id="14338"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endParaRPr lang="en-US" altLang="zh-CN" sz="2800" dirty="0"/>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/comparch2021</a:t>
            </a:r>
            <a:endParaRPr lang="en-US" altLang="zh-CN" sz="2800" dirty="0"/>
          </a:p>
          <a:p>
            <a:pPr algn="l" eaLnBrk="1" hangingPunct="1">
              <a:lnSpc>
                <a:spcPct val="90000"/>
              </a:lnSpc>
            </a:pP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14</a:t>
            </a:r>
            <a:endParaRPr kumimoji="0" lang="zh-CN" altLang="en-US" sz="3600" b="1"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14340" name="TextBox 1"/>
          <p:cNvSpPr txBox="1">
            <a:spLocks noChangeArrowheads="1"/>
          </p:cNvSpPr>
          <p:nvPr/>
        </p:nvSpPr>
        <p:spPr bwMode="auto">
          <a:xfrm>
            <a:off x="-363538" y="208121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altLang="zh-CN"/>
              <a:t>Amdahl’s Law: Two Factors</a:t>
            </a:r>
            <a:endParaRPr lang="en-US" altLang="zh-CN"/>
          </a:p>
        </p:txBody>
      </p:sp>
      <p:sp>
        <p:nvSpPr>
          <p:cNvPr id="35842" name="Rectangle 3"/>
          <p:cNvSpPr>
            <a:spLocks noGrp="1" noChangeArrowheads="1"/>
          </p:cNvSpPr>
          <p:nvPr>
            <p:ph type="body" idx="1"/>
          </p:nvPr>
        </p:nvSpPr>
        <p:spPr/>
        <p:txBody>
          <a:bodyPr/>
          <a:lstStyle/>
          <a:p>
            <a:pPr eaLnBrk="1" hangingPunct="1">
              <a:buFontTx/>
              <a:buNone/>
            </a:pPr>
            <a:r>
              <a:rPr lang="en-US" altLang="zh-CN" b="1"/>
              <a:t>	1. Fraction</a:t>
            </a:r>
            <a:r>
              <a:rPr lang="en-US" altLang="zh-CN" b="1" baseline="-25000"/>
              <a:t>enhanced</a:t>
            </a:r>
            <a:r>
              <a:rPr lang="en-US" altLang="zh-CN" b="1"/>
              <a:t>: </a:t>
            </a:r>
            <a:endParaRPr lang="en-US" altLang="zh-CN"/>
          </a:p>
          <a:p>
            <a:pPr eaLnBrk="1" hangingPunct="1">
              <a:buFontTx/>
              <a:buNone/>
            </a:pPr>
            <a:r>
              <a:rPr lang="en-US" altLang="zh-CN"/>
              <a:t>	e.g., 20/60 if 20 seconds out of a 60-second program to enhance</a:t>
            </a:r>
            <a:endParaRPr lang="en-US" altLang="zh-CN"/>
          </a:p>
          <a:p>
            <a:pPr eaLnBrk="1" hangingPunct="1">
              <a:buFontTx/>
              <a:buNone/>
            </a:pPr>
            <a:endParaRPr lang="en-US" altLang="zh-CN" b="1"/>
          </a:p>
          <a:p>
            <a:pPr eaLnBrk="1" hangingPunct="1">
              <a:buFontTx/>
              <a:buNone/>
            </a:pPr>
            <a:r>
              <a:rPr lang="en-US" altLang="zh-CN" b="1"/>
              <a:t>	2. Speedup</a:t>
            </a:r>
            <a:r>
              <a:rPr lang="en-US" altLang="zh-CN" b="1" baseline="-25000"/>
              <a:t>enhanced</a:t>
            </a:r>
            <a:r>
              <a:rPr lang="en-US" altLang="zh-CN" b="1"/>
              <a:t>:</a:t>
            </a:r>
            <a:endParaRPr lang="en-US" altLang="zh-CN" b="1"/>
          </a:p>
          <a:p>
            <a:pPr eaLnBrk="1" hangingPunct="1">
              <a:buFontTx/>
              <a:buNone/>
            </a:pPr>
            <a:r>
              <a:rPr lang="en-US" altLang="zh-CN" b="1"/>
              <a:t>	</a:t>
            </a:r>
            <a:r>
              <a:rPr lang="en-US" altLang="zh-CN"/>
              <a:t>e.g., 5/2 if enhanced to 2 seconds while originally 5 seconds</a:t>
            </a:r>
            <a:endParaRPr lang="en-US" altLang="zh-CN"/>
          </a:p>
        </p:txBody>
      </p:sp>
      <p:pic>
        <p:nvPicPr>
          <p:cNvPr id="3584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791200"/>
            <a:ext cx="91440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2" descr="mip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4" name="Rectangle 3"/>
          <p:cNvSpPr>
            <a:spLocks noGrp="1" noChangeArrowheads="1"/>
          </p:cNvSpPr>
          <p:nvPr>
            <p:ph type="title"/>
          </p:nvPr>
        </p:nvSpPr>
        <p:spPr/>
        <p:txBody>
          <a:bodyPr/>
          <a:lstStyle/>
          <a:p>
            <a:pPr eaLnBrk="1" hangingPunct="1"/>
            <a:r>
              <a:rPr lang="en-US" altLang="zh-CN"/>
              <a:t>MIPS Instruction</a:t>
            </a:r>
            <a:endParaRPr lang="en-US" altLang="zh-CN"/>
          </a:p>
        </p:txBody>
      </p:sp>
      <p:sp>
        <p:nvSpPr>
          <p:cNvPr id="64515" name="Rectangle 4"/>
          <p:cNvSpPr>
            <a:spLocks noGrp="1" noChangeArrowheads="1"/>
          </p:cNvSpPr>
          <p:nvPr>
            <p:ph type="body" idx="1"/>
          </p:nvPr>
        </p:nvSpPr>
        <p:spPr/>
        <p:txBody>
          <a:bodyPr/>
          <a:lstStyle/>
          <a:p>
            <a:pPr eaLnBrk="1" hangingPunct="1"/>
            <a:r>
              <a:rPr lang="en-US" altLang="zh-CN"/>
              <a:t>at most </a:t>
            </a:r>
            <a:r>
              <a:rPr lang="en-US" altLang="zh-CN" b="1"/>
              <a:t>5</a:t>
            </a:r>
            <a:r>
              <a:rPr lang="en-US" altLang="zh-CN"/>
              <a:t> clock cycles per instruction</a:t>
            </a:r>
            <a:endParaRPr lang="en-US" altLang="zh-CN"/>
          </a:p>
          <a:p>
            <a:pPr eaLnBrk="1" hangingPunct="1"/>
            <a:r>
              <a:rPr lang="en-US" altLang="zh-CN" b="1"/>
              <a:t>IF ID EX MEM WB</a:t>
            </a:r>
            <a:endParaRPr lang="en-US" altLang="zh-CN" b="1"/>
          </a:p>
          <a:p>
            <a:pPr eaLnBrk="1" hangingPunct="1"/>
            <a:endParaRPr lang="en-US" altLang="zh-CN"/>
          </a:p>
        </p:txBody>
      </p:sp>
      <p:sp>
        <p:nvSpPr>
          <p:cNvPr id="5" name="Content Placeholder 2"/>
          <p:cNvSpPr txBox="1"/>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*similar to RISC-V </a:t>
            </a:r>
            <a:r>
              <a:rPr lang="en-US" altLang="zh-CN" sz="2400" b="1" kern="0" dirty="0">
                <a:solidFill>
                  <a:srgbClr val="00B0F0"/>
                </a:solidFill>
                <a:latin typeface="Verdana" panose="020B0604030504040204"/>
                <a:ea typeface="宋体" panose="02010600030101010101" pitchFamily="2" charset="-122"/>
              </a:rPr>
              <a:t>pipeline</a:t>
            </a:r>
            <a:endParaRPr kumimoji="0" lang="en-US" altLang="zh-CN" sz="24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r>
              <a:rPr lang="en-US" altLang="zh-CN"/>
              <a:t>MIPS Instruction</a:t>
            </a:r>
            <a:endParaRPr lang="en-US" altLang="zh-CN"/>
          </a:p>
        </p:txBody>
      </p:sp>
      <p:pic>
        <p:nvPicPr>
          <p:cNvPr id="65538" name="Picture 4" descr="mip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Rectangle 5"/>
          <p:cNvSpPr>
            <a:spLocks noChangeArrowheads="1"/>
          </p:cNvSpPr>
          <p:nvPr/>
        </p:nvSpPr>
        <p:spPr bwMode="auto">
          <a:xfrm>
            <a:off x="6934200" y="14478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IF</a:t>
            </a: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ID            EX        MEM    WB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5540" name="Rectangle 7"/>
          <p:cNvSpPr>
            <a:spLocks noChangeArrowheads="1"/>
          </p:cNvSpPr>
          <p:nvPr/>
        </p:nvSpPr>
        <p:spPr bwMode="auto">
          <a:xfrm>
            <a:off x="6477000" y="5181600"/>
            <a:ext cx="2514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IR </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Mem[PC];</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NPC </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PC + 4;</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pPr eaLnBrk="1" hangingPunct="1"/>
            <a:r>
              <a:rPr lang="en-US" altLang="zh-CN"/>
              <a:t>MIPS Instruction</a:t>
            </a:r>
            <a:endParaRPr lang="en-US" altLang="zh-CN"/>
          </a:p>
        </p:txBody>
      </p:sp>
      <p:pic>
        <p:nvPicPr>
          <p:cNvPr id="66562" name="Picture 4" descr="mip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6720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Rectangle 5"/>
          <p:cNvSpPr>
            <a:spLocks noChangeArrowheads="1"/>
          </p:cNvSpPr>
          <p:nvPr/>
        </p:nvSpPr>
        <p:spPr bwMode="auto">
          <a:xfrm>
            <a:off x="4724400" y="14605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1" i="0" u="none" strike="noStrike" kern="1200" cap="none" spc="0" normalizeH="0" baseline="0" noProof="0">
                <a:ln>
                  <a:noFill/>
                </a:ln>
                <a:solidFill>
                  <a:srgbClr val="808080"/>
                </a:solidFill>
                <a:effectLst/>
                <a:uLnTx/>
                <a:uFillTx/>
                <a:latin typeface="Verdana" panose="020B0604030504040204" pitchFamily="34" charset="0"/>
                <a:ea typeface="宋体" panose="02010600030101010101" pitchFamily="2" charset="-122"/>
                <a:cs typeface="+mn-cs"/>
              </a:rPr>
              <a:t>IF</a:t>
            </a: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ID</a:t>
            </a: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EX        MEM    WB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6564" name="Rectangle 6"/>
          <p:cNvSpPr>
            <a:spLocks noChangeArrowheads="1"/>
          </p:cNvSpPr>
          <p:nvPr/>
        </p:nvSpPr>
        <p:spPr bwMode="auto">
          <a:xfrm>
            <a:off x="5410200" y="5257800"/>
            <a:ext cx="45720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 </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Regs[rs];</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 </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Regs[rt];</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Imm </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sign-extended</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immediate field</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of IR (lower 16 bits)</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pPr eaLnBrk="1" hangingPunct="1"/>
            <a:r>
              <a:rPr lang="en-US" altLang="zh-CN"/>
              <a:t>MIPS Instruction</a:t>
            </a:r>
            <a:endParaRPr lang="en-US" altLang="zh-CN"/>
          </a:p>
        </p:txBody>
      </p:sp>
      <p:pic>
        <p:nvPicPr>
          <p:cNvPr id="67586" name="Picture 4" descr="mip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9080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Rectangle 5"/>
          <p:cNvSpPr>
            <a:spLocks noChangeArrowheads="1"/>
          </p:cNvSpPr>
          <p:nvPr/>
        </p:nvSpPr>
        <p:spPr bwMode="auto">
          <a:xfrm>
            <a:off x="3048000" y="14478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1" i="0" u="none" strike="noStrike" kern="1200" cap="none" spc="0" normalizeH="0" baseline="0" noProof="0">
                <a:ln>
                  <a:noFill/>
                </a:ln>
                <a:solidFill>
                  <a:srgbClr val="808080"/>
                </a:solidFill>
                <a:effectLst/>
                <a:uLnTx/>
                <a:uFillTx/>
                <a:latin typeface="Verdana" panose="020B0604030504040204" pitchFamily="34" charset="0"/>
                <a:ea typeface="宋体" panose="02010600030101010101" pitchFamily="2" charset="-122"/>
                <a:cs typeface="+mn-cs"/>
              </a:rPr>
              <a:t>IF            ID</a:t>
            </a: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EX</a:t>
            </a: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MEM    WB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7588" name="Rectangle 6"/>
          <p:cNvSpPr>
            <a:spLocks noChangeArrowheads="1"/>
          </p:cNvSpPr>
          <p:nvPr/>
        </p:nvSpPr>
        <p:spPr bwMode="auto">
          <a:xfrm>
            <a:off x="0" y="2819400"/>
            <a:ext cx="3468688"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ALUOutput </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 + Imm;</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ALUOutput </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 </a:t>
            </a:r>
            <a:r>
              <a:rPr kumimoji="0" lang="en-US" altLang="zh-CN" sz="18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func</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B;</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ALUOutput </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 </a:t>
            </a:r>
            <a:r>
              <a:rPr kumimoji="0" lang="en-US" altLang="zh-CN" sz="18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op</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Imm;</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ALUOutput </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NPC + (Imm&lt;&lt;2);</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Cond </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 == 0);</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pPr eaLnBrk="1" hangingPunct="1"/>
            <a:r>
              <a:rPr lang="en-US" altLang="zh-CN"/>
              <a:t>MIPS Instruction</a:t>
            </a:r>
            <a:endParaRPr lang="en-US" altLang="zh-CN"/>
          </a:p>
        </p:txBody>
      </p:sp>
      <p:pic>
        <p:nvPicPr>
          <p:cNvPr id="68610" name="Picture 4" descr="mip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5"/>
          <p:cNvSpPr>
            <a:spLocks noChangeArrowheads="1"/>
          </p:cNvSpPr>
          <p:nvPr/>
        </p:nvSpPr>
        <p:spPr bwMode="auto">
          <a:xfrm>
            <a:off x="1295400" y="14478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1" i="0" u="none" strike="noStrike" kern="1200" cap="none" spc="0" normalizeH="0" baseline="0" noProof="0">
                <a:ln>
                  <a:noFill/>
                </a:ln>
                <a:solidFill>
                  <a:srgbClr val="808080"/>
                </a:solidFill>
                <a:effectLst/>
                <a:uLnTx/>
                <a:uFillTx/>
                <a:latin typeface="Verdana" panose="020B0604030504040204" pitchFamily="34" charset="0"/>
                <a:ea typeface="宋体" panose="02010600030101010101" pitchFamily="2" charset="-122"/>
                <a:cs typeface="+mn-cs"/>
              </a:rPr>
              <a:t>IF            ID            EX</a:t>
            </a: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MEM</a:t>
            </a: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WB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8612" name="Rectangle 6"/>
          <p:cNvSpPr>
            <a:spLocks noChangeArrowheads="1"/>
          </p:cNvSpPr>
          <p:nvPr/>
        </p:nvSpPr>
        <p:spPr bwMode="auto">
          <a:xfrm>
            <a:off x="6172200" y="5105400"/>
            <a:ext cx="29718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PC </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NPC</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LMD </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Mem[ALUOutput]; Mem[ALUOutput] </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 (cond) PC </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ALUOutput;</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altLang="zh-CN"/>
              <a:t>MIPS Instruction</a:t>
            </a:r>
            <a:endParaRPr lang="en-US" altLang="zh-CN"/>
          </a:p>
        </p:txBody>
      </p:sp>
      <p:pic>
        <p:nvPicPr>
          <p:cNvPr id="69634" name="Picture 4" descr="mip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Rectangle 6"/>
          <p:cNvSpPr>
            <a:spLocks noChangeArrowheads="1"/>
          </p:cNvSpPr>
          <p:nvPr/>
        </p:nvSpPr>
        <p:spPr bwMode="auto">
          <a:xfrm>
            <a:off x="6553200" y="5392738"/>
            <a:ext cx="259080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Regs[rd] </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ALUOutput;</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Regs[rt] </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ALUOutput;</a:t>
            </a:r>
            <a:endPar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Regs[rt] </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LMD; </a:t>
            </a:r>
            <a:endParaRPr kumimoji="0" lang="en-US" altLang="zh-CN" sz="18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36" name="Rectangle 5"/>
          <p:cNvSpPr>
            <a:spLocks noChangeArrowheads="1"/>
          </p:cNvSpPr>
          <p:nvPr/>
        </p:nvSpPr>
        <p:spPr bwMode="auto">
          <a:xfrm>
            <a:off x="457200" y="14478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1" i="0" u="none" strike="noStrike" kern="1200" cap="none" spc="0" normalizeH="0" baseline="0" noProof="0">
                <a:ln>
                  <a:noFill/>
                </a:ln>
                <a:solidFill>
                  <a:srgbClr val="808080"/>
                </a:solidFill>
                <a:effectLst/>
                <a:uLnTx/>
                <a:uFillTx/>
                <a:latin typeface="Verdana" panose="020B0604030504040204" pitchFamily="34" charset="0"/>
                <a:ea typeface="宋体" panose="02010600030101010101" pitchFamily="2" charset="-122"/>
                <a:cs typeface="+mn-cs"/>
              </a:rPr>
              <a:t>IF            ID            EX        MEM</a:t>
            </a: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WB</a:t>
            </a: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p:txBody>
          <a:bodyPr/>
          <a:lstStyle/>
          <a:p>
            <a:pPr eaLnBrk="1" hangingPunct="1"/>
            <a:r>
              <a:rPr lang="en-US" altLang="zh-CN"/>
              <a:t>Pipelined MIPS: IF, ID</a:t>
            </a:r>
            <a:endParaRPr lang="en-US" altLang="zh-CN"/>
          </a:p>
        </p:txBody>
      </p:sp>
      <p:sp>
        <p:nvSpPr>
          <p:cNvPr id="103426" name="Rectangle 3"/>
          <p:cNvSpPr>
            <a:spLocks noGrp="1" noChangeArrowheads="1"/>
          </p:cNvSpPr>
          <p:nvPr>
            <p:ph type="body" idx="1"/>
          </p:nvPr>
        </p:nvSpPr>
        <p:spPr>
          <a:xfrm>
            <a:off x="457200" y="1600200"/>
            <a:ext cx="8229600" cy="5257800"/>
          </a:xfrm>
        </p:spPr>
        <p:txBody>
          <a:bodyPr/>
          <a:lstStyle/>
          <a:p>
            <a:pPr eaLnBrk="1" hangingPunct="1">
              <a:buFontTx/>
              <a:buNone/>
            </a:pPr>
            <a:endParaRPr lang="en-US" altLang="zh-CN"/>
          </a:p>
          <a:p>
            <a:pPr eaLnBrk="1" hangingPunct="1"/>
            <a:endParaRPr lang="en-US" altLang="zh-CN"/>
          </a:p>
          <a:p>
            <a:pPr eaLnBrk="1" hangingPunct="1"/>
            <a:endParaRPr lang="en-US" altLang="zh-CN"/>
          </a:p>
          <a:p>
            <a:pPr eaLnBrk="1" hangingPunct="1"/>
            <a:endParaRPr lang="en-US" altLang="zh-CN"/>
          </a:p>
          <a:p>
            <a:pPr eaLnBrk="1" hangingPunct="1"/>
            <a:r>
              <a:rPr lang="en-US" altLang="zh-CN"/>
              <a:t>The first two stages are independent of instruction type because</a:t>
            </a:r>
            <a:r>
              <a:rPr lang="en-US" altLang="zh-CN" i="1"/>
              <a:t> </a:t>
            </a:r>
            <a:endParaRPr lang="en-US" altLang="zh-CN" i="1"/>
          </a:p>
          <a:p>
            <a:pPr eaLnBrk="1" hangingPunct="1">
              <a:buFontTx/>
              <a:buNone/>
            </a:pPr>
            <a:r>
              <a:rPr lang="en-US" altLang="zh-CN" i="1"/>
              <a:t>	the instruction is not decoded until the end of ID;</a:t>
            </a:r>
            <a:endParaRPr lang="en-US" altLang="zh-CN" i="1"/>
          </a:p>
          <a:p>
            <a:pPr eaLnBrk="1" hangingPunct="1"/>
            <a:r>
              <a:rPr lang="en-US" altLang="zh-CN"/>
              <a:t>PC update</a:t>
            </a:r>
            <a:endParaRPr lang="en-US" altLang="zh-CN"/>
          </a:p>
        </p:txBody>
      </p:sp>
      <p:pic>
        <p:nvPicPr>
          <p:cNvPr id="103427" name="Picture 4" descr="pipelineifi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63" y="1600200"/>
            <a:ext cx="913447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8" name="Line 5"/>
          <p:cNvSpPr>
            <a:spLocks noChangeShapeType="1"/>
          </p:cNvSpPr>
          <p:nvPr/>
        </p:nvSpPr>
        <p:spPr bwMode="auto">
          <a:xfrm>
            <a:off x="990600" y="2590800"/>
            <a:ext cx="1524000" cy="0"/>
          </a:xfrm>
          <a:prstGeom prst="line">
            <a:avLst/>
          </a:prstGeom>
          <a:noFill/>
          <a:ln w="57150">
            <a:solidFill>
              <a:schemeClr val="hlink"/>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0342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9050" y="1219200"/>
            <a:ext cx="15049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p:txBody>
          <a:bodyPr/>
          <a:lstStyle/>
          <a:p>
            <a:pPr eaLnBrk="1" hangingPunct="1"/>
            <a:r>
              <a:rPr lang="en-US" altLang="zh-CN"/>
              <a:t>Pipelined MIPS: </a:t>
            </a:r>
            <a:r>
              <a:rPr lang="en-US" altLang="zh-CN" sz="4000"/>
              <a:t>EX, MEM, WB</a:t>
            </a:r>
            <a:endParaRPr lang="en-US" altLang="zh-CN" sz="4000"/>
          </a:p>
        </p:txBody>
      </p:sp>
      <p:pic>
        <p:nvPicPr>
          <p:cNvPr id="105474" name="Picture 4" descr="pipelineexmemwb"/>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447800"/>
            <a:ext cx="9144000"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5" name="Rectangle 5"/>
          <p:cNvSpPr>
            <a:spLocks noChangeArrowheads="1"/>
          </p:cNvSpPr>
          <p:nvPr/>
        </p:nvSpPr>
        <p:spPr bwMode="auto">
          <a:xfrm>
            <a:off x="6629400" y="4294188"/>
            <a:ext cx="2514600" cy="256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Any value needed on a later pipeline stage must be placed in a pipeline register,</a:t>
            </a:r>
            <a:endParaRPr kumimoji="0" lang="en-US" altLang="zh-CN"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and copied from one pipeline register to the next,</a:t>
            </a:r>
            <a:endParaRPr kumimoji="0" lang="en-US" altLang="zh-CN"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until it is no longer needed.</a:t>
            </a:r>
            <a:endParaRPr kumimoji="0" lang="en-US" altLang="zh-CN"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5476" name="Line 9"/>
          <p:cNvSpPr>
            <a:spLocks noChangeShapeType="1"/>
          </p:cNvSpPr>
          <p:nvPr/>
        </p:nvSpPr>
        <p:spPr bwMode="auto">
          <a:xfrm>
            <a:off x="990600" y="2438400"/>
            <a:ext cx="8153400" cy="0"/>
          </a:xfrm>
          <a:prstGeom prst="line">
            <a:avLst/>
          </a:prstGeom>
          <a:noFill/>
          <a:ln w="57150">
            <a:solidFill>
              <a:schemeClr val="hlink"/>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05477"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62200"/>
            <a:ext cx="96996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5934075"/>
            <a:ext cx="6762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9" name="Line 9"/>
          <p:cNvSpPr>
            <a:spLocks noChangeShapeType="1"/>
          </p:cNvSpPr>
          <p:nvPr/>
        </p:nvSpPr>
        <p:spPr bwMode="auto">
          <a:xfrm>
            <a:off x="969963" y="4495800"/>
            <a:ext cx="1697037" cy="0"/>
          </a:xfrm>
          <a:prstGeom prst="line">
            <a:avLst/>
          </a:prstGeom>
          <a:noFill/>
          <a:ln w="57150">
            <a:solidFill>
              <a:srgbClr val="00B0F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MIPS instructions pipeline?</a:t>
            </a:r>
            <a:endParaRPr kumimoji="0" lang="en-US" altLang="zh-CN" sz="4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pic>
        <p:nvPicPr>
          <p:cNvPr id="1515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3975" y="3886200"/>
            <a:ext cx="25146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3886200"/>
            <a:ext cx="263842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6" name="Rectangle 5"/>
          <p:cNvSpPr>
            <a:spLocks noChangeArrowheads="1"/>
          </p:cNvSpPr>
          <p:nvPr/>
        </p:nvSpPr>
        <p:spPr bwMode="auto">
          <a:xfrm>
            <a:off x="1323975" y="6477000"/>
            <a:ext cx="2514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Section 4</a:t>
            </a:r>
            <a:endParaRPr kumimoji="0" lang="en-US" altLang="zh-CN" sz="24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51557" name="Rectangle 5"/>
          <p:cNvSpPr>
            <a:spLocks noChangeArrowheads="1"/>
          </p:cNvSpPr>
          <p:nvPr/>
        </p:nvSpPr>
        <p:spPr bwMode="auto">
          <a:xfrm>
            <a:off x="5181600" y="6477000"/>
            <a:ext cx="2514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Section 6</a:t>
            </a:r>
            <a:endParaRPr kumimoji="0" lang="en-US" altLang="zh-CN" sz="24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noChangeArrowheads="1"/>
          </p:cNvSpPr>
          <p:nvPr>
            <p:ph type="title"/>
          </p:nvPr>
        </p:nvSpPr>
        <p:spPr/>
        <p:txBody>
          <a:bodyPr/>
          <a:lstStyle/>
          <a:p>
            <a:r>
              <a:rPr lang="en-US" altLang="en-US"/>
              <a:t>Load</a:t>
            </a:r>
            <a:endParaRPr lang="en-US" altLang="en-US"/>
          </a:p>
        </p:txBody>
      </p:sp>
      <p:sp>
        <p:nvSpPr>
          <p:cNvPr id="153602" name="Content Placeholder 2"/>
          <p:cNvSpPr>
            <a:spLocks noGrp="1" noChangeArrowheads="1"/>
          </p:cNvSpPr>
          <p:nvPr>
            <p:ph idx="1"/>
          </p:nvPr>
        </p:nvSpPr>
        <p:spPr/>
        <p:txBody>
          <a:bodyPr/>
          <a:lstStyle/>
          <a:p>
            <a:endParaRPr lang="en-US" altLang="en-US"/>
          </a:p>
        </p:txBody>
      </p:sp>
      <p:pic>
        <p:nvPicPr>
          <p:cNvPr id="15360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416050"/>
            <a:ext cx="914400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3" name="Title 1"/>
          <p:cNvSpPr>
            <a:spLocks noGrp="1" noChangeArrowheads="1"/>
          </p:cNvSpPr>
          <p:nvPr>
            <p:ph type="title"/>
          </p:nvPr>
        </p:nvSpPr>
        <p:spPr/>
        <p:txBody>
          <a:bodyPr/>
          <a:lstStyle/>
          <a:p>
            <a:r>
              <a:rPr lang="en-US" altLang="en-US"/>
              <a:t>Amdahl’s Law</a:t>
            </a:r>
            <a:endParaRPr lang="en-US" altLang="en-US"/>
          </a:p>
        </p:txBody>
      </p:sp>
      <p:sp>
        <p:nvSpPr>
          <p:cNvPr id="499714" name="Content Placeholder 2"/>
          <p:cNvSpPr>
            <a:spLocks noGrp="1" noChangeArrowheads="1"/>
          </p:cNvSpPr>
          <p:nvPr>
            <p:ph idx="1"/>
          </p:nvPr>
        </p:nvSpPr>
        <p:spPr/>
        <p:txBody>
          <a:bodyPr/>
          <a:lstStyle/>
          <a:p>
            <a:r>
              <a:rPr lang="en-US" altLang="en-US"/>
              <a:t>Multi-core parrallelism requires the restructuring of the application, </a:t>
            </a:r>
            <a:br>
              <a:rPr lang="en-US" altLang="en-US"/>
            </a:br>
            <a:r>
              <a:rPr lang="en-US" altLang="en-US"/>
              <a:t>a major new burden for programmers</a:t>
            </a:r>
            <a:endParaRPr lang="en-US" altLang="en-US"/>
          </a:p>
          <a:p>
            <a:endParaRPr lang="en-US" altLang="en-US"/>
          </a:p>
          <a:p>
            <a:r>
              <a:rPr lang="en-US" altLang="en-US"/>
              <a:t>Speedup Effect: </a:t>
            </a:r>
            <a:r>
              <a:rPr lang="en-US" altLang="en-US" b="1"/>
              <a:t>Amdahl’s Law</a:t>
            </a:r>
            <a:endParaRPr lang="en-US" altLang="en-US"/>
          </a:p>
        </p:txBody>
      </p:sp>
      <p:pic>
        <p:nvPicPr>
          <p:cNvPr id="49971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71800" y="5424488"/>
            <a:ext cx="6184900"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97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305300"/>
            <a:ext cx="54864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717" name="Rectangle 2"/>
          <p:cNvSpPr>
            <a:spLocks noChangeArrowheads="1"/>
          </p:cNvSpPr>
          <p:nvPr/>
        </p:nvSpPr>
        <p:spPr bwMode="auto">
          <a:xfrm>
            <a:off x="0" y="5486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limit:</a:t>
            </a: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1/(1-Fraction</a:t>
            </a:r>
            <a:r>
              <a:rPr kumimoji="0" lang="en-US" altLang="zh-CN" sz="2000" b="1" i="0" u="none" strike="noStrike" kern="1200" cap="none" spc="0" normalizeH="0" baseline="-25000" noProof="0">
                <a:ln>
                  <a:noFill/>
                </a:ln>
                <a:solidFill>
                  <a:srgbClr val="00B0F0"/>
                </a:solidFill>
                <a:effectLst/>
                <a:uLnTx/>
                <a:uFillTx/>
                <a:latin typeface="Verdana" panose="020B0604030504040204" pitchFamily="34" charset="0"/>
                <a:ea typeface="宋体" panose="02010600030101010101" pitchFamily="2" charset="-122"/>
                <a:cs typeface="+mn-cs"/>
              </a:rPr>
              <a:t>enhanced</a:t>
            </a: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so not too many cores</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itle 1"/>
          <p:cNvSpPr>
            <a:spLocks noGrp="1" noChangeArrowheads="1"/>
          </p:cNvSpPr>
          <p:nvPr>
            <p:ph type="title"/>
          </p:nvPr>
        </p:nvSpPr>
        <p:spPr/>
        <p:txBody>
          <a:bodyPr/>
          <a:lstStyle/>
          <a:p>
            <a:r>
              <a:rPr lang="en-US" altLang="en-US"/>
              <a:t>Load</a:t>
            </a:r>
            <a:endParaRPr lang="en-US" altLang="en-US"/>
          </a:p>
        </p:txBody>
      </p:sp>
      <p:sp>
        <p:nvSpPr>
          <p:cNvPr id="155650" name="Content Placeholder 2"/>
          <p:cNvSpPr>
            <a:spLocks noGrp="1" noChangeArrowheads="1"/>
          </p:cNvSpPr>
          <p:nvPr>
            <p:ph idx="1"/>
          </p:nvPr>
        </p:nvSpPr>
        <p:spPr/>
        <p:txBody>
          <a:bodyPr/>
          <a:lstStyle/>
          <a:p>
            <a:endParaRPr lang="en-US" altLang="en-US"/>
          </a:p>
        </p:txBody>
      </p:sp>
      <p:pic>
        <p:nvPicPr>
          <p:cNvPr id="155651"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417638"/>
            <a:ext cx="9144000" cy="491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noChangeArrowheads="1"/>
          </p:cNvSpPr>
          <p:nvPr>
            <p:ph type="title"/>
          </p:nvPr>
        </p:nvSpPr>
        <p:spPr/>
        <p:txBody>
          <a:bodyPr/>
          <a:lstStyle/>
          <a:p>
            <a:r>
              <a:rPr lang="en-US" altLang="en-US"/>
              <a:t>Load</a:t>
            </a:r>
            <a:endParaRPr lang="en-US" altLang="en-US"/>
          </a:p>
        </p:txBody>
      </p:sp>
      <p:sp>
        <p:nvSpPr>
          <p:cNvPr id="157698" name="Content Placeholder 2"/>
          <p:cNvSpPr>
            <a:spLocks noGrp="1" noChangeArrowheads="1"/>
          </p:cNvSpPr>
          <p:nvPr>
            <p:ph idx="1"/>
          </p:nvPr>
        </p:nvSpPr>
        <p:spPr/>
        <p:txBody>
          <a:bodyPr/>
          <a:lstStyle/>
          <a:p>
            <a:endParaRPr lang="en-US" altLang="en-US"/>
          </a:p>
        </p:txBody>
      </p:sp>
      <p:pic>
        <p:nvPicPr>
          <p:cNvPr id="15769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417638"/>
            <a:ext cx="9144000" cy="50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noChangeArrowheads="1"/>
          </p:cNvSpPr>
          <p:nvPr>
            <p:ph type="title"/>
          </p:nvPr>
        </p:nvSpPr>
        <p:spPr/>
        <p:txBody>
          <a:bodyPr/>
          <a:lstStyle/>
          <a:p>
            <a:r>
              <a:rPr lang="en-US" altLang="en-US"/>
              <a:t>Load</a:t>
            </a:r>
            <a:endParaRPr lang="en-US" altLang="en-US"/>
          </a:p>
        </p:txBody>
      </p:sp>
      <p:sp>
        <p:nvSpPr>
          <p:cNvPr id="159746" name="Content Placeholder 2"/>
          <p:cNvSpPr>
            <a:spLocks noGrp="1" noChangeArrowheads="1"/>
          </p:cNvSpPr>
          <p:nvPr>
            <p:ph idx="1"/>
          </p:nvPr>
        </p:nvSpPr>
        <p:spPr/>
        <p:txBody>
          <a:bodyPr/>
          <a:lstStyle/>
          <a:p>
            <a:endParaRPr lang="en-US" altLang="en-US"/>
          </a:p>
        </p:txBody>
      </p:sp>
      <p:pic>
        <p:nvPicPr>
          <p:cNvPr id="15974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417638"/>
            <a:ext cx="9144000"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noChangeArrowheads="1"/>
          </p:cNvSpPr>
          <p:nvPr>
            <p:ph type="title"/>
          </p:nvPr>
        </p:nvSpPr>
        <p:spPr/>
        <p:txBody>
          <a:bodyPr/>
          <a:lstStyle/>
          <a:p>
            <a:r>
              <a:rPr lang="en-US" altLang="en-US"/>
              <a:t>Load</a:t>
            </a:r>
            <a:endParaRPr lang="en-US" altLang="en-US"/>
          </a:p>
        </p:txBody>
      </p:sp>
      <p:sp>
        <p:nvSpPr>
          <p:cNvPr id="161794" name="Content Placeholder 2"/>
          <p:cNvSpPr>
            <a:spLocks noGrp="1" noChangeArrowheads="1"/>
          </p:cNvSpPr>
          <p:nvPr>
            <p:ph idx="1"/>
          </p:nvPr>
        </p:nvSpPr>
        <p:spPr/>
        <p:txBody>
          <a:bodyPr/>
          <a:lstStyle/>
          <a:p>
            <a:endParaRPr lang="en-US" altLang="en-US"/>
          </a:p>
        </p:txBody>
      </p:sp>
      <p:pic>
        <p:nvPicPr>
          <p:cNvPr id="1617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417638"/>
            <a:ext cx="9144000"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noChangeArrowheads="1"/>
          </p:cNvSpPr>
          <p:nvPr>
            <p:ph type="title"/>
          </p:nvPr>
        </p:nvSpPr>
        <p:spPr/>
        <p:txBody>
          <a:bodyPr/>
          <a:lstStyle/>
          <a:p>
            <a:r>
              <a:rPr lang="en-US" altLang="en-US"/>
              <a:t>Load</a:t>
            </a:r>
            <a:endParaRPr lang="en-US" altLang="en-US"/>
          </a:p>
        </p:txBody>
      </p:sp>
      <p:sp>
        <p:nvSpPr>
          <p:cNvPr id="163842" name="Content Placeholder 2"/>
          <p:cNvSpPr>
            <a:spLocks noGrp="1" noChangeArrowheads="1"/>
          </p:cNvSpPr>
          <p:nvPr>
            <p:ph idx="1"/>
          </p:nvPr>
        </p:nvSpPr>
        <p:spPr/>
        <p:txBody>
          <a:bodyPr/>
          <a:lstStyle/>
          <a:p>
            <a:endParaRPr lang="en-US" altLang="en-US"/>
          </a:p>
        </p:txBody>
      </p:sp>
      <p:pic>
        <p:nvPicPr>
          <p:cNvPr id="16384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417638"/>
            <a:ext cx="9144000"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4" name="Rectangle 5"/>
          <p:cNvSpPr>
            <a:spLocks noChangeArrowheads="1"/>
          </p:cNvSpPr>
          <p:nvPr/>
        </p:nvSpPr>
        <p:spPr bwMode="auto">
          <a:xfrm>
            <a:off x="0" y="5867400"/>
            <a:ext cx="914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Which register to load/write?</a:t>
            </a: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noChangeArrowheads="1"/>
          </p:cNvSpPr>
          <p:nvPr>
            <p:ph type="title"/>
          </p:nvPr>
        </p:nvSpPr>
        <p:spPr/>
        <p:txBody>
          <a:bodyPr/>
          <a:lstStyle/>
          <a:p>
            <a:r>
              <a:rPr lang="en-US" altLang="en-US"/>
              <a:t>Load</a:t>
            </a:r>
            <a:endParaRPr lang="en-US" altLang="en-US"/>
          </a:p>
        </p:txBody>
      </p:sp>
      <p:sp>
        <p:nvSpPr>
          <p:cNvPr id="165890" name="Content Placeholder 2"/>
          <p:cNvSpPr>
            <a:spLocks noGrp="1" noChangeArrowheads="1"/>
          </p:cNvSpPr>
          <p:nvPr>
            <p:ph idx="1"/>
          </p:nvPr>
        </p:nvSpPr>
        <p:spPr/>
        <p:txBody>
          <a:bodyPr/>
          <a:lstStyle/>
          <a:p>
            <a:endParaRPr lang="en-US" altLang="en-US"/>
          </a:p>
        </p:txBody>
      </p:sp>
      <p:pic>
        <p:nvPicPr>
          <p:cNvPr id="16589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417638"/>
            <a:ext cx="9144000"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Rectangle 5"/>
          <p:cNvSpPr>
            <a:spLocks noChangeArrowheads="1"/>
          </p:cNvSpPr>
          <p:nvPr/>
        </p:nvSpPr>
        <p:spPr bwMode="auto">
          <a:xfrm>
            <a:off x="0" y="5867400"/>
            <a:ext cx="914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Which register to load/write?</a:t>
            </a: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001838"/>
            <a:ext cx="9144000"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8" name="Title 1"/>
          <p:cNvSpPr>
            <a:spLocks noGrp="1" noChangeArrowheads="1"/>
          </p:cNvSpPr>
          <p:nvPr>
            <p:ph type="title"/>
          </p:nvPr>
        </p:nvSpPr>
        <p:spPr/>
        <p:txBody>
          <a:bodyPr/>
          <a:lstStyle/>
          <a:p>
            <a:r>
              <a:rPr lang="en-US" altLang="en-US"/>
              <a:t>Load</a:t>
            </a:r>
            <a:endParaRPr lang="en-US" altLang="en-US"/>
          </a:p>
        </p:txBody>
      </p:sp>
      <p:sp>
        <p:nvSpPr>
          <p:cNvPr id="167939" name="Rectangle 5"/>
          <p:cNvSpPr>
            <a:spLocks noChangeArrowheads="1"/>
          </p:cNvSpPr>
          <p:nvPr/>
        </p:nvSpPr>
        <p:spPr bwMode="auto">
          <a:xfrm>
            <a:off x="0" y="5867400"/>
            <a:ext cx="914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pass register number from ID until it reaches MEM/WB </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Which register to load/write?</a:t>
            </a: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981200"/>
            <a:ext cx="9144000"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6" name="Title 1"/>
          <p:cNvSpPr>
            <a:spLocks noGrp="1" noChangeArrowheads="1"/>
          </p:cNvSpPr>
          <p:nvPr>
            <p:ph type="title"/>
          </p:nvPr>
        </p:nvSpPr>
        <p:spPr/>
        <p:txBody>
          <a:bodyPr/>
          <a:lstStyle/>
          <a:p>
            <a:r>
              <a:rPr lang="en-US" altLang="en-US"/>
              <a:t>Load</a:t>
            </a:r>
            <a:endParaRPr lang="en-US" altLang="en-US"/>
          </a:p>
        </p:txBody>
      </p:sp>
      <p:sp>
        <p:nvSpPr>
          <p:cNvPr id="169987" name="Rectangle 5"/>
          <p:cNvSpPr>
            <a:spLocks noChangeArrowheads="1"/>
          </p:cNvSpPr>
          <p:nvPr/>
        </p:nvSpPr>
        <p:spPr bwMode="auto">
          <a:xfrm>
            <a:off x="0" y="5867400"/>
            <a:ext cx="914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pass register number from ID until it reaches MEM/WB </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Which register to load/write?</a:t>
            </a: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noChangeArrowheads="1"/>
          </p:cNvSpPr>
          <p:nvPr>
            <p:ph type="title"/>
          </p:nvPr>
        </p:nvSpPr>
        <p:spPr/>
        <p:txBody>
          <a:bodyPr/>
          <a:lstStyle/>
          <a:p>
            <a:r>
              <a:rPr lang="en-US" altLang="en-US"/>
              <a:t>Store</a:t>
            </a:r>
            <a:endParaRPr lang="en-US" altLang="en-US"/>
          </a:p>
        </p:txBody>
      </p:sp>
      <p:sp>
        <p:nvSpPr>
          <p:cNvPr id="172034" name="Content Placeholder 2"/>
          <p:cNvSpPr>
            <a:spLocks noGrp="1" noChangeArrowheads="1"/>
          </p:cNvSpPr>
          <p:nvPr>
            <p:ph idx="1"/>
          </p:nvPr>
        </p:nvSpPr>
        <p:spPr/>
        <p:txBody>
          <a:bodyPr/>
          <a:lstStyle/>
          <a:p>
            <a:endParaRPr lang="en-US" altLang="en-US"/>
          </a:p>
        </p:txBody>
      </p:sp>
      <p:pic>
        <p:nvPicPr>
          <p:cNvPr id="17203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416050"/>
            <a:ext cx="914400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Title 1"/>
          <p:cNvSpPr>
            <a:spLocks noGrp="1" noChangeArrowheads="1"/>
          </p:cNvSpPr>
          <p:nvPr>
            <p:ph type="title"/>
          </p:nvPr>
        </p:nvSpPr>
        <p:spPr/>
        <p:txBody>
          <a:bodyPr/>
          <a:lstStyle/>
          <a:p>
            <a:r>
              <a:rPr lang="en-US" altLang="en-US"/>
              <a:t>Store</a:t>
            </a:r>
            <a:endParaRPr lang="en-US" altLang="en-US"/>
          </a:p>
        </p:txBody>
      </p:sp>
      <p:sp>
        <p:nvSpPr>
          <p:cNvPr id="174082" name="Content Placeholder 2"/>
          <p:cNvSpPr>
            <a:spLocks noGrp="1" noChangeArrowheads="1"/>
          </p:cNvSpPr>
          <p:nvPr>
            <p:ph idx="1"/>
          </p:nvPr>
        </p:nvSpPr>
        <p:spPr/>
        <p:txBody>
          <a:bodyPr/>
          <a:lstStyle/>
          <a:p>
            <a:endParaRPr lang="en-US" altLang="en-US"/>
          </a:p>
        </p:txBody>
      </p:sp>
      <p:pic>
        <p:nvPicPr>
          <p:cNvPr id="17408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417638"/>
            <a:ext cx="9144000" cy="491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Title 1"/>
          <p:cNvSpPr>
            <a:spLocks noGrp="1" noChangeArrowheads="1"/>
          </p:cNvSpPr>
          <p:nvPr>
            <p:ph type="title"/>
          </p:nvPr>
        </p:nvSpPr>
        <p:spPr/>
        <p:txBody>
          <a:bodyPr/>
          <a:lstStyle/>
          <a:p>
            <a:r>
              <a:rPr lang="en-US" altLang="en-US"/>
              <a:t>Amdahl’s Law: Example</a:t>
            </a:r>
            <a:r>
              <a:rPr lang="zh-CN" altLang="en-US"/>
              <a:t> </a:t>
            </a:r>
            <a:r>
              <a:rPr lang="en-US" altLang="zh-CN"/>
              <a:t>1</a:t>
            </a:r>
            <a:endParaRPr lang="en-US" altLang="en-US"/>
          </a:p>
        </p:txBody>
      </p:sp>
      <p:sp>
        <p:nvSpPr>
          <p:cNvPr id="191490" name="Content Placeholder 2"/>
          <p:cNvSpPr>
            <a:spLocks noGrp="1" noChangeArrowheads="1"/>
          </p:cNvSpPr>
          <p:nvPr>
            <p:ph idx="1"/>
          </p:nvPr>
        </p:nvSpPr>
        <p:spPr>
          <a:xfrm>
            <a:off x="457200" y="1600200"/>
            <a:ext cx="9220200" cy="5257800"/>
          </a:xfrm>
        </p:spPr>
        <p:txBody>
          <a:bodyPr/>
          <a:lstStyle/>
          <a:p>
            <a:pPr eaLnBrk="1" hangingPunct="1"/>
            <a:r>
              <a:rPr lang="en-US" altLang="zh-CN" dirty="0"/>
              <a:t>to enhance the processor for web serv;</a:t>
            </a:r>
            <a:endParaRPr lang="en-US" altLang="zh-CN" dirty="0"/>
          </a:p>
          <a:p>
            <a:pPr eaLnBrk="1" hangingPunct="1">
              <a:buFontTx/>
              <a:buNone/>
            </a:pPr>
            <a:r>
              <a:rPr lang="en-US" altLang="zh-CN" dirty="0"/>
              <a:t>	new processor w/ </a:t>
            </a:r>
            <a:r>
              <a:rPr lang="en-US" altLang="zh-CN" dirty="0">
                <a:solidFill>
                  <a:srgbClr val="00B0F0"/>
                </a:solidFill>
              </a:rPr>
              <a:t>10</a:t>
            </a:r>
            <a:r>
              <a:rPr lang="en-US" altLang="zh-CN" dirty="0"/>
              <a:t> times faster comp;</a:t>
            </a:r>
            <a:endParaRPr lang="en-US" altLang="zh-CN" dirty="0"/>
          </a:p>
          <a:p>
            <a:pPr eaLnBrk="1" hangingPunct="1">
              <a:buFontTx/>
              <a:buNone/>
            </a:pPr>
            <a:r>
              <a:rPr lang="en-US" altLang="zh-CN" dirty="0"/>
              <a:t>	</a:t>
            </a:r>
            <a:r>
              <a:rPr lang="en-US" altLang="zh-CN" dirty="0">
                <a:solidFill>
                  <a:srgbClr val="00B0F0"/>
                </a:solidFill>
              </a:rPr>
              <a:t>40% </a:t>
            </a:r>
            <a:r>
              <a:rPr lang="en-US" altLang="zh-CN" dirty="0"/>
              <a:t>computation and 60% I/O </a:t>
            </a:r>
            <a:endParaRPr lang="en-US" altLang="zh-CN" dirty="0"/>
          </a:p>
          <a:p>
            <a:pPr eaLnBrk="1" hangingPunct="1">
              <a:buNone/>
            </a:pPr>
            <a:r>
              <a:rPr lang="en-US" altLang="zh-CN" dirty="0"/>
              <a:t>	(improve the infrequent case)</a:t>
            </a:r>
            <a:endParaRPr lang="en-US" altLang="zh-CN" dirty="0"/>
          </a:p>
          <a:p>
            <a:pPr eaLnBrk="1" hangingPunct="1"/>
            <a:r>
              <a:rPr lang="en-US" altLang="zh-CN" dirty="0"/>
              <a:t>overall speedup?</a:t>
            </a:r>
            <a:endParaRPr lang="en-US" altLang="zh-CN" dirty="0"/>
          </a:p>
          <a:p>
            <a:pPr eaLnBrk="1" hangingPunct="1">
              <a:buFontTx/>
              <a:buNone/>
            </a:pPr>
            <a:r>
              <a:rPr lang="en-US" altLang="zh-CN" dirty="0"/>
              <a:t>	</a:t>
            </a:r>
            <a:endParaRPr lang="en-US" altLang="zh-CN" dirty="0"/>
          </a:p>
          <a:p>
            <a:endParaRPr lang="en-US" altLang="en-US" dirty="0"/>
          </a:p>
        </p:txBody>
      </p:sp>
      <p:pic>
        <p:nvPicPr>
          <p:cNvPr id="19149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244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2" name="TextBox 5"/>
          <p:cNvSpPr txBox="1">
            <a:spLocks noChangeArrowheads="1"/>
          </p:cNvSpPr>
          <p:nvPr/>
        </p:nvSpPr>
        <p:spPr bwMode="auto">
          <a:xfrm>
            <a:off x="4953000" y="5584825"/>
            <a:ext cx="904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40%</a:t>
            </a:r>
            <a:endParaRPr kumimoji="0" lang="zh-CN" altLang="en-US" sz="2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1493" name="TextBox 5"/>
          <p:cNvSpPr txBox="1">
            <a:spLocks noChangeArrowheads="1"/>
          </p:cNvSpPr>
          <p:nvPr/>
        </p:nvSpPr>
        <p:spPr bwMode="auto">
          <a:xfrm>
            <a:off x="6934200" y="5754688"/>
            <a:ext cx="585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10</a:t>
            </a:r>
            <a:endParaRPr kumimoji="0" lang="zh-CN" altLang="en-US" sz="2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itle 1"/>
          <p:cNvSpPr>
            <a:spLocks noGrp="1" noChangeArrowheads="1"/>
          </p:cNvSpPr>
          <p:nvPr>
            <p:ph type="title"/>
          </p:nvPr>
        </p:nvSpPr>
        <p:spPr/>
        <p:txBody>
          <a:bodyPr/>
          <a:lstStyle/>
          <a:p>
            <a:r>
              <a:rPr lang="en-US" altLang="en-US"/>
              <a:t>Store</a:t>
            </a:r>
            <a:endParaRPr lang="en-US" altLang="en-US"/>
          </a:p>
        </p:txBody>
      </p:sp>
      <p:sp>
        <p:nvSpPr>
          <p:cNvPr id="176130" name="Content Placeholder 2"/>
          <p:cNvSpPr>
            <a:spLocks noGrp="1" noChangeArrowheads="1"/>
          </p:cNvSpPr>
          <p:nvPr>
            <p:ph idx="1"/>
          </p:nvPr>
        </p:nvSpPr>
        <p:spPr/>
        <p:txBody>
          <a:bodyPr/>
          <a:lstStyle/>
          <a:p>
            <a:endParaRPr lang="en-US" altLang="en-US"/>
          </a:p>
        </p:txBody>
      </p:sp>
      <p:pic>
        <p:nvPicPr>
          <p:cNvPr id="17613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417638"/>
            <a:ext cx="9144000"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Title 1"/>
          <p:cNvSpPr>
            <a:spLocks noGrp="1" noChangeArrowheads="1"/>
          </p:cNvSpPr>
          <p:nvPr>
            <p:ph type="title"/>
          </p:nvPr>
        </p:nvSpPr>
        <p:spPr/>
        <p:txBody>
          <a:bodyPr/>
          <a:lstStyle/>
          <a:p>
            <a:r>
              <a:rPr lang="en-US" altLang="en-US"/>
              <a:t>Store</a:t>
            </a:r>
            <a:endParaRPr lang="en-US" altLang="en-US"/>
          </a:p>
        </p:txBody>
      </p:sp>
      <p:sp>
        <p:nvSpPr>
          <p:cNvPr id="178178" name="Content Placeholder 2"/>
          <p:cNvSpPr>
            <a:spLocks noGrp="1" noChangeArrowheads="1"/>
          </p:cNvSpPr>
          <p:nvPr>
            <p:ph idx="1"/>
          </p:nvPr>
        </p:nvSpPr>
        <p:spPr/>
        <p:txBody>
          <a:bodyPr/>
          <a:lstStyle/>
          <a:p>
            <a:endParaRPr lang="en-US" altLang="en-US"/>
          </a:p>
        </p:txBody>
      </p:sp>
      <p:pic>
        <p:nvPicPr>
          <p:cNvPr id="17817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417638"/>
            <a:ext cx="9144000"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Title 1"/>
          <p:cNvSpPr>
            <a:spLocks noGrp="1" noChangeArrowheads="1"/>
          </p:cNvSpPr>
          <p:nvPr>
            <p:ph type="title"/>
          </p:nvPr>
        </p:nvSpPr>
        <p:spPr/>
        <p:txBody>
          <a:bodyPr/>
          <a:lstStyle/>
          <a:p>
            <a:r>
              <a:rPr lang="en-US" altLang="en-US"/>
              <a:t>Store</a:t>
            </a:r>
            <a:endParaRPr lang="en-US" altLang="en-US"/>
          </a:p>
        </p:txBody>
      </p:sp>
      <p:sp>
        <p:nvSpPr>
          <p:cNvPr id="180226" name="Content Placeholder 2"/>
          <p:cNvSpPr>
            <a:spLocks noGrp="1" noChangeArrowheads="1"/>
          </p:cNvSpPr>
          <p:nvPr>
            <p:ph idx="1"/>
          </p:nvPr>
        </p:nvSpPr>
        <p:spPr/>
        <p:txBody>
          <a:bodyPr/>
          <a:lstStyle/>
          <a:p>
            <a:endParaRPr lang="en-US" altLang="en-US"/>
          </a:p>
        </p:txBody>
      </p:sp>
      <p:pic>
        <p:nvPicPr>
          <p:cNvPr id="1802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417638"/>
            <a:ext cx="9144000"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54025"/>
            <a:ext cx="9144000" cy="640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4" name="Title 1"/>
          <p:cNvSpPr>
            <a:spLocks noGrp="1" noChangeArrowheads="1"/>
          </p:cNvSpPr>
          <p:nvPr>
            <p:ph type="title"/>
          </p:nvPr>
        </p:nvSpPr>
        <p:spPr>
          <a:xfrm>
            <a:off x="0" y="0"/>
            <a:ext cx="9144000" cy="454025"/>
          </a:xfrm>
        </p:spPr>
        <p:txBody>
          <a:bodyPr/>
          <a:lstStyle/>
          <a:p>
            <a:r>
              <a:rPr lang="en-US" altLang="en-US" sz="3200"/>
              <a:t>M</a:t>
            </a:r>
            <a:r>
              <a:rPr lang="en-US" altLang="en-US" sz="3200"/>
              <a:t>ultiple-Clock-Cycle Pipeline Diagram </a:t>
            </a:r>
            <a:endParaRPr lang="en-US" altLang="en-US" sz="3200"/>
          </a:p>
        </p:txBody>
      </p:sp>
      <p:pic>
        <p:nvPicPr>
          <p:cNvPr id="5" name="Picture 4"/>
          <p:cNvPicPr>
            <a:picLocks noChangeAspect="1"/>
          </p:cNvPicPr>
          <p:nvPr/>
        </p:nvPicPr>
        <p:blipFill>
          <a:blip r:embed="rId2"/>
          <a:stretch>
            <a:fillRect/>
          </a:stretch>
        </p:blipFill>
        <p:spPr>
          <a:xfrm>
            <a:off x="6096000" y="1066800"/>
            <a:ext cx="2968487" cy="1688786"/>
          </a:xfrm>
          <a:prstGeom prst="rect">
            <a:avLst/>
          </a:prstGeom>
          <a:effectLst>
            <a:glow rad="228600">
              <a:schemeClr val="accent1">
                <a:satMod val="175000"/>
                <a:alpha val="40000"/>
              </a:schemeClr>
            </a:glow>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Title 1"/>
          <p:cNvSpPr>
            <a:spLocks noGrp="1" noChangeArrowheads="1"/>
          </p:cNvSpPr>
          <p:nvPr>
            <p:ph type="title"/>
          </p:nvPr>
        </p:nvSpPr>
        <p:spPr>
          <a:xfrm>
            <a:off x="0" y="0"/>
            <a:ext cx="9144000" cy="454025"/>
          </a:xfrm>
        </p:spPr>
        <p:txBody>
          <a:bodyPr/>
          <a:lstStyle/>
          <a:p>
            <a:r>
              <a:rPr lang="en-US" altLang="en-US" sz="3200"/>
              <a:t>M</a:t>
            </a:r>
            <a:r>
              <a:rPr lang="en-US" altLang="en-US" sz="3200"/>
              <a:t>ultiple-Clock-Cycle Pipeline Diagram </a:t>
            </a:r>
            <a:endParaRPr lang="en-US" altLang="en-US" sz="3200"/>
          </a:p>
        </p:txBody>
      </p:sp>
      <p:pic>
        <p:nvPicPr>
          <p:cNvPr id="5" name="Picture 4"/>
          <p:cNvPicPr>
            <a:picLocks noChangeAspect="1"/>
          </p:cNvPicPr>
          <p:nvPr/>
        </p:nvPicPr>
        <p:blipFill>
          <a:blip r:embed="rId1"/>
          <a:stretch>
            <a:fillRect/>
          </a:stretch>
        </p:blipFill>
        <p:spPr>
          <a:xfrm>
            <a:off x="6096000" y="1066800"/>
            <a:ext cx="2968487" cy="1688786"/>
          </a:xfrm>
          <a:prstGeom prst="rect">
            <a:avLst/>
          </a:prstGeom>
          <a:effectLst>
            <a:glow rad="228600">
              <a:schemeClr val="accent1">
                <a:satMod val="175000"/>
                <a:alpha val="40000"/>
              </a:schemeClr>
            </a:glow>
          </a:effectLst>
        </p:spPr>
      </p:pic>
      <p:pic>
        <p:nvPicPr>
          <p:cNvPr id="1832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81350"/>
            <a:ext cx="914400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0" name="Rectangle 5"/>
          <p:cNvSpPr>
            <a:spLocks noChangeArrowheads="1"/>
          </p:cNvSpPr>
          <p:nvPr/>
        </p:nvSpPr>
        <p:spPr bwMode="auto">
          <a:xfrm>
            <a:off x="0" y="1371600"/>
            <a:ext cx="914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alternatively, use rectangles</a:t>
            </a: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named as pipe stages</a:t>
            </a: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Title 1"/>
          <p:cNvSpPr>
            <a:spLocks noGrp="1" noChangeArrowheads="1"/>
          </p:cNvSpPr>
          <p:nvPr>
            <p:ph type="title"/>
          </p:nvPr>
        </p:nvSpPr>
        <p:spPr>
          <a:xfrm>
            <a:off x="0" y="0"/>
            <a:ext cx="9144000" cy="454025"/>
          </a:xfrm>
        </p:spPr>
        <p:txBody>
          <a:bodyPr/>
          <a:lstStyle/>
          <a:p>
            <a:r>
              <a:rPr lang="en-US" altLang="en-US" sz="3200"/>
              <a:t>Multiple</a:t>
            </a:r>
            <a:r>
              <a:rPr lang="en-US" altLang="en-US" sz="3200"/>
              <a:t>-Clock-Cycle Pipeline Diagram </a:t>
            </a:r>
            <a:endParaRPr lang="en-US" altLang="en-US" sz="3200"/>
          </a:p>
        </p:txBody>
      </p:sp>
      <p:pic>
        <p:nvPicPr>
          <p:cNvPr id="5" name="Picture 4"/>
          <p:cNvPicPr>
            <a:picLocks noChangeAspect="1"/>
          </p:cNvPicPr>
          <p:nvPr/>
        </p:nvPicPr>
        <p:blipFill>
          <a:blip r:embed="rId1"/>
          <a:stretch>
            <a:fillRect/>
          </a:stretch>
        </p:blipFill>
        <p:spPr>
          <a:xfrm>
            <a:off x="6096000" y="1066800"/>
            <a:ext cx="2968487" cy="1688786"/>
          </a:xfrm>
          <a:prstGeom prst="rect">
            <a:avLst/>
          </a:prstGeom>
          <a:effectLst>
            <a:glow rad="228600">
              <a:schemeClr val="accent1">
                <a:satMod val="175000"/>
                <a:alpha val="40000"/>
              </a:schemeClr>
            </a:glow>
          </a:effectLst>
        </p:spPr>
      </p:pic>
      <p:pic>
        <p:nvPicPr>
          <p:cNvPr id="1843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81350"/>
            <a:ext cx="914400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4" name="Rectangle 5"/>
          <p:cNvSpPr>
            <a:spLocks noChangeArrowheads="1"/>
          </p:cNvSpPr>
          <p:nvPr/>
        </p:nvSpPr>
        <p:spPr bwMode="auto">
          <a:xfrm>
            <a:off x="0" y="1371600"/>
            <a:ext cx="914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show the state of the entire datapath</a:t>
            </a: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during a single clock cycle?</a:t>
            </a: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4325" name="AutoShape 23"/>
          <p:cNvSpPr>
            <a:spLocks noChangeArrowheads="1"/>
          </p:cNvSpPr>
          <p:nvPr/>
        </p:nvSpPr>
        <p:spPr bwMode="auto">
          <a:xfrm>
            <a:off x="4876800" y="4648200"/>
            <a:ext cx="914400" cy="2209800"/>
          </a:xfrm>
          <a:prstGeom prst="roundRect">
            <a:avLst>
              <a:gd name="adj" fmla="val 16667"/>
            </a:avLst>
          </a:prstGeom>
          <a:noFill/>
          <a:ln w="76200">
            <a:solidFill>
              <a:srgbClr val="00CC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26" name="Rectangle 7"/>
          <p:cNvSpPr>
            <a:spLocks noChangeArrowheads="1"/>
          </p:cNvSpPr>
          <p:nvPr/>
        </p:nvSpPr>
        <p:spPr bwMode="auto">
          <a:xfrm>
            <a:off x="0" y="2343150"/>
            <a:ext cx="914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i.e., a vertical slice</a:t>
            </a: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Title 1"/>
          <p:cNvSpPr>
            <a:spLocks noGrp="1" noChangeArrowheads="1"/>
          </p:cNvSpPr>
          <p:nvPr>
            <p:ph type="title"/>
          </p:nvPr>
        </p:nvSpPr>
        <p:spPr>
          <a:xfrm>
            <a:off x="0" y="0"/>
            <a:ext cx="9144000" cy="454025"/>
          </a:xfrm>
        </p:spPr>
        <p:txBody>
          <a:bodyPr/>
          <a:lstStyle/>
          <a:p>
            <a:r>
              <a:rPr lang="en-US" altLang="en-US" sz="3200"/>
              <a:t>Single</a:t>
            </a:r>
            <a:r>
              <a:rPr lang="en-US" altLang="en-US" sz="3200"/>
              <a:t>-Clock-Cycle Pipeline Diagram </a:t>
            </a:r>
            <a:endParaRPr lang="en-US" altLang="en-US" sz="3200"/>
          </a:p>
        </p:txBody>
      </p:sp>
      <p:pic>
        <p:nvPicPr>
          <p:cNvPr id="5" name="Picture 4"/>
          <p:cNvPicPr>
            <a:picLocks noChangeAspect="1"/>
          </p:cNvPicPr>
          <p:nvPr/>
        </p:nvPicPr>
        <p:blipFill>
          <a:blip r:embed="rId1"/>
          <a:stretch>
            <a:fillRect/>
          </a:stretch>
        </p:blipFill>
        <p:spPr>
          <a:xfrm>
            <a:off x="7010400" y="523655"/>
            <a:ext cx="2123661" cy="1208161"/>
          </a:xfrm>
          <a:prstGeom prst="rect">
            <a:avLst/>
          </a:prstGeom>
          <a:effectLst>
            <a:glow rad="228600">
              <a:schemeClr val="accent1">
                <a:satMod val="175000"/>
                <a:alpha val="40000"/>
              </a:schemeClr>
            </a:glow>
          </a:effectLst>
        </p:spPr>
      </p:pic>
      <p:sp>
        <p:nvSpPr>
          <p:cNvPr id="186371" name="Rectangle 5"/>
          <p:cNvSpPr>
            <a:spLocks noChangeArrowheads="1"/>
          </p:cNvSpPr>
          <p:nvPr/>
        </p:nvSpPr>
        <p:spPr bwMode="auto">
          <a:xfrm>
            <a:off x="0" y="1371600"/>
            <a:ext cx="914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clock cycle 5</a:t>
            </a: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during a single clock cycle?</a:t>
            </a: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6372" name="Rectangle 7"/>
          <p:cNvSpPr>
            <a:spLocks noChangeArrowheads="1"/>
          </p:cNvSpPr>
          <p:nvPr/>
        </p:nvSpPr>
        <p:spPr bwMode="auto">
          <a:xfrm>
            <a:off x="0" y="2343150"/>
            <a:ext cx="914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i.e., a vertical slice</a:t>
            </a: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18637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66900"/>
            <a:ext cx="9144000" cy="49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0" y="21304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how much ILP in a program?</a:t>
            </a:r>
            <a:b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br>
            <a:endPar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Instructions</a:t>
            </a:r>
            <a:endParaRPr lang="en-US" dirty="0"/>
          </a:p>
        </p:txBody>
      </p:sp>
      <p:sp>
        <p:nvSpPr>
          <p:cNvPr id="3" name="Content Placeholder 2"/>
          <p:cNvSpPr>
            <a:spLocks noGrp="1"/>
          </p:cNvSpPr>
          <p:nvPr>
            <p:ph idx="1"/>
          </p:nvPr>
        </p:nvSpPr>
        <p:spPr/>
        <p:txBody>
          <a:bodyPr/>
          <a:lstStyle/>
          <a:p>
            <a:r>
              <a:rPr lang="en-US" dirty="0"/>
              <a:t>T</a:t>
            </a:r>
            <a:r>
              <a:rPr lang="en-US" dirty="0"/>
              <a:t>wo instructions that can execute simultaneously in a pipeline of arbitrary depth without causing any stalls, assuming sufficient resources and thus no structural hazards</a:t>
            </a:r>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Dependent Instructions</a:t>
            </a:r>
            <a:endParaRPr lang="en-US" dirty="0"/>
          </a:p>
        </p:txBody>
      </p:sp>
      <p:sp>
        <p:nvSpPr>
          <p:cNvPr id="3" name="Content Placeholder 2"/>
          <p:cNvSpPr>
            <a:spLocks noGrp="1"/>
          </p:cNvSpPr>
          <p:nvPr>
            <p:ph idx="1"/>
          </p:nvPr>
        </p:nvSpPr>
        <p:spPr/>
        <p:txBody>
          <a:bodyPr/>
          <a:lstStyle/>
          <a:p>
            <a:r>
              <a:rPr lang="en-US" dirty="0"/>
              <a:t>T</a:t>
            </a:r>
            <a:r>
              <a:rPr lang="en-US" dirty="0"/>
              <a:t>wo instructions that are not parallel</a:t>
            </a:r>
            <a:endParaRPr lang="en-US" dirty="0"/>
          </a:p>
          <a:p>
            <a:r>
              <a:rPr lang="en-US" dirty="0"/>
              <a:t>Must be executed in order</a:t>
            </a:r>
            <a:endParaRPr lang="en-US" dirty="0"/>
          </a:p>
          <a:p>
            <a:r>
              <a:rPr lang="en-US" dirty="0"/>
              <a:t>M</a:t>
            </a:r>
            <a:r>
              <a:rPr lang="en-US" dirty="0"/>
              <a:t>ay often be partially overlapped</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Title 1"/>
          <p:cNvSpPr>
            <a:spLocks noGrp="1" noChangeArrowheads="1"/>
          </p:cNvSpPr>
          <p:nvPr>
            <p:ph type="title"/>
          </p:nvPr>
        </p:nvSpPr>
        <p:spPr/>
        <p:txBody>
          <a:bodyPr/>
          <a:lstStyle/>
          <a:p>
            <a:r>
              <a:rPr lang="en-US" altLang="en-US"/>
              <a:t>Amdahl’s Law: Example</a:t>
            </a:r>
            <a:r>
              <a:rPr lang="zh-CN" altLang="en-US"/>
              <a:t> </a:t>
            </a:r>
            <a:r>
              <a:rPr lang="en-US" altLang="zh-CN"/>
              <a:t>1</a:t>
            </a:r>
            <a:endParaRPr lang="en-US" altLang="en-US"/>
          </a:p>
        </p:txBody>
      </p:sp>
      <p:sp>
        <p:nvSpPr>
          <p:cNvPr id="193538" name="Content Placeholder 2"/>
          <p:cNvSpPr>
            <a:spLocks noGrp="1" noChangeArrowheads="1"/>
          </p:cNvSpPr>
          <p:nvPr>
            <p:ph idx="1"/>
          </p:nvPr>
        </p:nvSpPr>
        <p:spPr>
          <a:xfrm>
            <a:off x="457200" y="1600200"/>
            <a:ext cx="9220200" cy="5257800"/>
          </a:xfrm>
        </p:spPr>
        <p:txBody>
          <a:bodyPr/>
          <a:lstStyle/>
          <a:p>
            <a:pPr eaLnBrk="1" hangingPunct="1"/>
            <a:r>
              <a:rPr lang="en-US" altLang="zh-CN" dirty="0"/>
              <a:t>to enhance the processor for web serv;</a:t>
            </a:r>
            <a:endParaRPr lang="en-US" altLang="zh-CN" dirty="0"/>
          </a:p>
          <a:p>
            <a:pPr eaLnBrk="1" hangingPunct="1">
              <a:buFontTx/>
              <a:buNone/>
            </a:pPr>
            <a:r>
              <a:rPr lang="en-US" altLang="zh-CN" dirty="0"/>
              <a:t>	new processor w/ </a:t>
            </a:r>
            <a:r>
              <a:rPr lang="en-US" altLang="zh-CN" dirty="0">
                <a:solidFill>
                  <a:srgbClr val="00B0F0"/>
                </a:solidFill>
              </a:rPr>
              <a:t>10</a:t>
            </a:r>
            <a:r>
              <a:rPr lang="en-US" altLang="zh-CN" dirty="0"/>
              <a:t> times faster comp;</a:t>
            </a:r>
            <a:endParaRPr lang="en-US" altLang="zh-CN" dirty="0"/>
          </a:p>
          <a:p>
            <a:pPr eaLnBrk="1" hangingPunct="1">
              <a:buFontTx/>
              <a:buNone/>
            </a:pPr>
            <a:r>
              <a:rPr lang="en-US" altLang="zh-CN" dirty="0"/>
              <a:t>	</a:t>
            </a:r>
            <a:r>
              <a:rPr lang="en-US" altLang="zh-CN" dirty="0">
                <a:solidFill>
                  <a:srgbClr val="00B0F0"/>
                </a:solidFill>
              </a:rPr>
              <a:t>40% </a:t>
            </a:r>
            <a:r>
              <a:rPr lang="en-US" altLang="zh-CN" dirty="0"/>
              <a:t>computation and 60% I/O </a:t>
            </a:r>
            <a:endParaRPr lang="en-US" altLang="zh-CN" dirty="0"/>
          </a:p>
          <a:p>
            <a:pPr eaLnBrk="1" hangingPunct="1">
              <a:buNone/>
            </a:pPr>
            <a:r>
              <a:rPr lang="en-US" altLang="zh-CN" dirty="0"/>
              <a:t>	(improve the infrequent case)</a:t>
            </a:r>
            <a:endParaRPr lang="en-US" altLang="zh-CN" dirty="0"/>
          </a:p>
          <a:p>
            <a:pPr eaLnBrk="1" hangingPunct="1"/>
            <a:r>
              <a:rPr lang="en-US" altLang="zh-CN" dirty="0"/>
              <a:t>overall speedup?</a:t>
            </a:r>
            <a:endParaRPr lang="en-US" altLang="zh-CN" dirty="0"/>
          </a:p>
          <a:p>
            <a:pPr eaLnBrk="1" hangingPunct="1">
              <a:buFontTx/>
              <a:buNone/>
            </a:pPr>
            <a:r>
              <a:rPr lang="en-US" altLang="zh-CN" dirty="0"/>
              <a:t>	</a:t>
            </a:r>
            <a:endParaRPr lang="en-US" altLang="zh-CN" dirty="0"/>
          </a:p>
          <a:p>
            <a:endParaRPr lang="en-US" altLang="en-US" dirty="0"/>
          </a:p>
        </p:txBody>
      </p:sp>
      <p:pic>
        <p:nvPicPr>
          <p:cNvPr id="19353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244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5888038"/>
            <a:ext cx="26670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Dependence</a:t>
            </a:r>
            <a:endParaRPr lang="en-US" dirty="0"/>
          </a:p>
        </p:txBody>
      </p:sp>
      <p:sp>
        <p:nvSpPr>
          <p:cNvPr id="3" name="Content Placeholder 2"/>
          <p:cNvSpPr>
            <a:spLocks noGrp="1"/>
          </p:cNvSpPr>
          <p:nvPr>
            <p:ph idx="1"/>
          </p:nvPr>
        </p:nvSpPr>
        <p:spPr/>
        <p:txBody>
          <a:bodyPr/>
          <a:lstStyle/>
          <a:p>
            <a:r>
              <a:rPr lang="en-US" dirty="0"/>
              <a:t>Data dependence</a:t>
            </a:r>
            <a:endParaRPr lang="en-US" dirty="0"/>
          </a:p>
          <a:p>
            <a:r>
              <a:rPr lang="en-US" dirty="0"/>
              <a:t>N</a:t>
            </a:r>
            <a:r>
              <a:rPr lang="en-US" dirty="0"/>
              <a:t>ame dependence</a:t>
            </a:r>
            <a:endParaRPr lang="en-US" dirty="0"/>
          </a:p>
          <a:p>
            <a:r>
              <a:rPr lang="en-US" dirty="0"/>
              <a:t>C</a:t>
            </a:r>
            <a:r>
              <a:rPr lang="en-US" dirty="0"/>
              <a:t>ontrol dependence</a:t>
            </a:r>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Dependence</a:t>
            </a:r>
            <a:endParaRPr lang="en-US" dirty="0"/>
          </a:p>
        </p:txBody>
      </p:sp>
      <p:sp>
        <p:nvSpPr>
          <p:cNvPr id="3" name="Content Placeholder 2"/>
          <p:cNvSpPr>
            <a:spLocks noGrp="1"/>
          </p:cNvSpPr>
          <p:nvPr>
            <p:ph idx="1"/>
          </p:nvPr>
        </p:nvSpPr>
        <p:spPr>
          <a:xfrm>
            <a:off x="457200" y="1600200"/>
            <a:ext cx="8686800" cy="4525963"/>
          </a:xfrm>
        </p:spPr>
        <p:txBody>
          <a:bodyPr/>
          <a:lstStyle/>
          <a:p>
            <a:pPr marL="0" lvl="0" indent="0">
              <a:buNone/>
              <a:defRPr/>
            </a:pPr>
            <a:r>
              <a:rPr lang="en-US" dirty="0">
                <a:solidFill>
                  <a:srgbClr val="000000"/>
                </a:solidFill>
              </a:rPr>
              <a:t>An instruction </a:t>
            </a:r>
            <a:r>
              <a:rPr lang="en-US" i="1" dirty="0">
                <a:solidFill>
                  <a:srgbClr val="000000"/>
                </a:solidFill>
              </a:rPr>
              <a:t>j</a:t>
            </a:r>
            <a:r>
              <a:rPr lang="en-US" dirty="0">
                <a:solidFill>
                  <a:srgbClr val="000000"/>
                </a:solidFill>
              </a:rPr>
              <a:t> is data-independent on instruction </a:t>
            </a:r>
            <a:r>
              <a:rPr lang="en-US" i="1" dirty="0" err="1">
                <a:solidFill>
                  <a:srgbClr val="000000"/>
                </a:solidFill>
              </a:rPr>
              <a:t>i</a:t>
            </a:r>
            <a:r>
              <a:rPr lang="en-US" dirty="0">
                <a:solidFill>
                  <a:srgbClr val="000000"/>
                </a:solidFill>
              </a:rPr>
              <a:t> if either of the following holds:</a:t>
            </a:r>
            <a:endParaRPr lang="en-US" i="1" dirty="0">
              <a:solidFill>
                <a:srgbClr val="000000"/>
              </a:solidFill>
            </a:endParaRPr>
          </a:p>
          <a:p>
            <a:pPr lvl="0">
              <a:defRPr/>
            </a:pPr>
            <a:r>
              <a:rPr lang="en-US" dirty="0">
                <a:solidFill>
                  <a:srgbClr val="000000"/>
                </a:solidFill>
              </a:rPr>
              <a:t>Instruction </a:t>
            </a:r>
            <a:r>
              <a:rPr lang="en-US" i="1" dirty="0" err="1">
                <a:solidFill>
                  <a:srgbClr val="000000"/>
                </a:solidFill>
              </a:rPr>
              <a:t>i</a:t>
            </a:r>
            <a:r>
              <a:rPr lang="en-US" dirty="0">
                <a:solidFill>
                  <a:srgbClr val="000000"/>
                </a:solidFill>
              </a:rPr>
              <a:t> produces a result that may be used by instruction </a:t>
            </a:r>
            <a:r>
              <a:rPr lang="en-US" i="1" dirty="0">
                <a:solidFill>
                  <a:srgbClr val="000000"/>
                </a:solidFill>
              </a:rPr>
              <a:t>j</a:t>
            </a:r>
            <a:r>
              <a:rPr lang="en-US" dirty="0">
                <a:solidFill>
                  <a:srgbClr val="000000"/>
                </a:solidFill>
              </a:rPr>
              <a:t>;</a:t>
            </a:r>
            <a:endParaRPr lang="en-US" dirty="0">
              <a:solidFill>
                <a:srgbClr val="000000"/>
              </a:solidFill>
            </a:endParaRPr>
          </a:p>
          <a:p>
            <a:pPr lvl="0">
              <a:defRPr/>
            </a:pPr>
            <a:r>
              <a:rPr lang="en-US" dirty="0">
                <a:solidFill>
                  <a:srgbClr val="000000"/>
                </a:solidFill>
              </a:rPr>
              <a:t>Instruction </a:t>
            </a:r>
            <a:r>
              <a:rPr lang="en-US" i="1" dirty="0">
                <a:solidFill>
                  <a:srgbClr val="000000"/>
                </a:solidFill>
              </a:rPr>
              <a:t>j</a:t>
            </a:r>
            <a:r>
              <a:rPr lang="en-US" dirty="0">
                <a:solidFill>
                  <a:srgbClr val="000000"/>
                </a:solidFill>
              </a:rPr>
              <a:t> is data-dependent on instruction </a:t>
            </a:r>
            <a:r>
              <a:rPr lang="en-US" i="1" dirty="0">
                <a:solidFill>
                  <a:srgbClr val="000000"/>
                </a:solidFill>
              </a:rPr>
              <a:t>k</a:t>
            </a:r>
            <a:r>
              <a:rPr lang="en-US" dirty="0">
                <a:solidFill>
                  <a:srgbClr val="000000"/>
                </a:solidFill>
              </a:rPr>
              <a:t>, and instruction </a:t>
            </a:r>
            <a:r>
              <a:rPr lang="en-US" i="1" dirty="0">
                <a:solidFill>
                  <a:srgbClr val="000000"/>
                </a:solidFill>
              </a:rPr>
              <a:t>k</a:t>
            </a:r>
            <a:r>
              <a:rPr lang="en-US" dirty="0">
                <a:solidFill>
                  <a:srgbClr val="000000"/>
                </a:solidFill>
              </a:rPr>
              <a:t> is data dependent on </a:t>
            </a:r>
            <a:r>
              <a:rPr lang="en-US" i="1" dirty="0" err="1">
                <a:solidFill>
                  <a:srgbClr val="000000"/>
                </a:solidFill>
              </a:rPr>
              <a:t>i</a:t>
            </a:r>
            <a:r>
              <a:rPr lang="en-US" dirty="0">
                <a:solidFill>
                  <a:srgbClr val="000000"/>
                </a:solidFill>
              </a:rPr>
              <a:t>;                     </a:t>
            </a:r>
            <a:r>
              <a:rPr lang="en-US" dirty="0">
                <a:solidFill>
                  <a:srgbClr val="00B0F0"/>
                </a:solidFill>
              </a:rPr>
              <a:t>(Dependence within a single </a:t>
            </a:r>
            <a:r>
              <a:rPr lang="en-US" dirty="0" err="1">
                <a:solidFill>
                  <a:srgbClr val="00B0F0"/>
                </a:solidFill>
              </a:rPr>
              <a:t>instr</a:t>
            </a:r>
            <a:r>
              <a:rPr lang="en-US" dirty="0">
                <a:solidFill>
                  <a:srgbClr val="00B0F0"/>
                </a:solidFill>
              </a:rPr>
              <a:t> is not considered as a dep: add x1, x1, x1)</a:t>
            </a:r>
            <a:endParaRPr lang="en-US" dirty="0">
              <a:solidFill>
                <a:srgbClr val="00B0F0"/>
              </a:solidFill>
            </a:endParaRPr>
          </a:p>
          <a:p>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Dependence</a:t>
            </a:r>
            <a:endParaRPr lang="en-US" dirty="0"/>
          </a:p>
        </p:txBody>
      </p:sp>
      <p:sp>
        <p:nvSpPr>
          <p:cNvPr id="3" name="Content Placeholder 2"/>
          <p:cNvSpPr>
            <a:spLocks noGrp="1"/>
          </p:cNvSpPr>
          <p:nvPr>
            <p:ph idx="1"/>
          </p:nvPr>
        </p:nvSpPr>
        <p:spPr/>
        <p:txBody>
          <a:bodyPr/>
          <a:lstStyle/>
          <a:p>
            <a:pPr>
              <a:defRPr/>
            </a:pPr>
            <a:r>
              <a:rPr lang="en-US" altLang="zh-CN" dirty="0"/>
              <a:t>Example code sequence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US" dirty="0">
                <a:solidFill>
                  <a:srgbClr val="00B0F0"/>
                </a:solidFill>
              </a:rPr>
              <a:t>Write </a:t>
            </a:r>
            <a:r>
              <a:rPr lang="en-US" altLang="en-US" dirty="0">
                <a:solidFill>
                  <a:srgbClr val="00B0F0"/>
                </a:solidFill>
                <a:sym typeface="Wingdings" panose="05000000000000000000" pitchFamily="2" charset="2"/>
              </a:rPr>
              <a:t> Read</a:t>
            </a:r>
            <a:endParaRPr lang="en-US" altLang="zh-CN" dirty="0"/>
          </a:p>
          <a:p>
            <a:pPr eaLnBrk="1" hangingPunct="1">
              <a:buFontTx/>
              <a:buNone/>
              <a:defRPr/>
            </a:pP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fld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fadd.d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addi</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bne</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 name="Content Placeholder 2"/>
          <p:cNvSpPr txBox="1"/>
          <p:nvPr/>
        </p:nvSpPr>
        <p:spPr bwMode="auto">
          <a:xfrm>
            <a:off x="3810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f0, 0(x1)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f4, f0, f2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f4, 0(x1)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x1, x1, -8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x1, x2, Loop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6" name="Line 15"/>
          <p:cNvSpPr>
            <a:spLocks noChangeShapeType="1"/>
          </p:cNvSpPr>
          <p:nvPr/>
        </p:nvSpPr>
        <p:spPr bwMode="auto">
          <a:xfrm>
            <a:off x="4301168" y="2590800"/>
            <a:ext cx="347031" cy="3048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Line 15"/>
          <p:cNvSpPr>
            <a:spLocks noChangeShapeType="1"/>
          </p:cNvSpPr>
          <p:nvPr/>
        </p:nvSpPr>
        <p:spPr bwMode="auto">
          <a:xfrm>
            <a:off x="4114800" y="3200400"/>
            <a:ext cx="0" cy="3810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Line 15"/>
          <p:cNvSpPr>
            <a:spLocks noChangeShapeType="1"/>
          </p:cNvSpPr>
          <p:nvPr/>
        </p:nvSpPr>
        <p:spPr bwMode="auto">
          <a:xfrm>
            <a:off x="4114800" y="4343400"/>
            <a:ext cx="0" cy="3810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p:cNvSpPr>
            <a:spLocks noGrp="1" noChangeArrowheads="1"/>
          </p:cNvSpPr>
          <p:nvPr>
            <p:ph type="title"/>
          </p:nvPr>
        </p:nvSpPr>
        <p:spPr/>
        <p:txBody>
          <a:bodyPr/>
          <a:lstStyle/>
          <a:p>
            <a:r>
              <a:rPr lang="en-US" altLang="en-US"/>
              <a:t>Name</a:t>
            </a:r>
            <a:r>
              <a:rPr lang="en-US" altLang="en-US"/>
              <a:t> Dependence</a:t>
            </a:r>
            <a:endParaRPr lang="en-US" altLang="en-US"/>
          </a:p>
        </p:txBody>
      </p:sp>
      <p:sp>
        <p:nvSpPr>
          <p:cNvPr id="223234" name="Content Placeholder 2"/>
          <p:cNvSpPr>
            <a:spLocks noGrp="1" noChangeArrowheads="1"/>
          </p:cNvSpPr>
          <p:nvPr>
            <p:ph idx="1"/>
          </p:nvPr>
        </p:nvSpPr>
        <p:spPr/>
        <p:txBody>
          <a:bodyPr/>
          <a:lstStyle/>
          <a:p>
            <a:r>
              <a:rPr lang="en-US" altLang="en-US" dirty="0"/>
              <a:t>T</a:t>
            </a:r>
            <a:r>
              <a:rPr lang="en-US" altLang="en-US" dirty="0"/>
              <a:t>wo instructions use the same register or memory location </a:t>
            </a:r>
            <a:r>
              <a:rPr lang="en-US" altLang="en-US" i="1" dirty="0"/>
              <a:t>(name)</a:t>
            </a:r>
            <a:r>
              <a:rPr lang="en-US" altLang="en-US" dirty="0"/>
              <a:t>, but there is </a:t>
            </a:r>
            <a:r>
              <a:rPr lang="en-US" altLang="en-US" dirty="0">
                <a:solidFill>
                  <a:srgbClr val="FFC000"/>
                </a:solidFill>
              </a:rPr>
              <a:t>no flow of data</a:t>
            </a:r>
            <a:r>
              <a:rPr lang="en-US" altLang="en-US" dirty="0"/>
              <a:t> between instructions associated w/ that name</a:t>
            </a:r>
            <a:endParaRPr lang="en-US" altLang="en-US" dirty="0"/>
          </a:p>
          <a:p>
            <a:r>
              <a:rPr lang="en-US" altLang="en-US" dirty="0">
                <a:solidFill>
                  <a:srgbClr val="00B0F0"/>
                </a:solidFill>
              </a:rPr>
              <a:t>Read </a:t>
            </a:r>
            <a:r>
              <a:rPr lang="en-US" altLang="en-US" dirty="0">
                <a:solidFill>
                  <a:srgbClr val="00B0F0"/>
                </a:solidFill>
                <a:sym typeface="Wingdings" panose="05000000000000000000" pitchFamily="2" charset="2"/>
              </a:rPr>
              <a:t> Write </a:t>
            </a:r>
            <a:r>
              <a:rPr lang="en-US" altLang="en-US" dirty="0">
                <a:sym typeface="Wingdings" panose="05000000000000000000" pitchFamily="2" charset="2"/>
              </a:rPr>
              <a:t>or </a:t>
            </a:r>
            <a:r>
              <a:rPr lang="en-US" altLang="en-US" dirty="0">
                <a:solidFill>
                  <a:srgbClr val="00B0F0"/>
                </a:solidFill>
                <a:sym typeface="Wingdings" panose="05000000000000000000" pitchFamily="2" charset="2"/>
              </a:rPr>
              <a:t>Write  Write</a:t>
            </a:r>
            <a:endParaRPr lang="en-US" altLang="en-US" dirty="0">
              <a:solidFill>
                <a:srgbClr val="00B0F0"/>
              </a:solidFill>
            </a:endParaRPr>
          </a:p>
          <a:p>
            <a:endParaRPr lang="en-US" altLang="en-US" i="1"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itle 1"/>
          <p:cNvSpPr>
            <a:spLocks noGrp="1" noChangeArrowheads="1"/>
          </p:cNvSpPr>
          <p:nvPr>
            <p:ph type="title"/>
          </p:nvPr>
        </p:nvSpPr>
        <p:spPr/>
        <p:txBody>
          <a:bodyPr/>
          <a:lstStyle/>
          <a:p>
            <a:r>
              <a:rPr lang="en-US" altLang="en-US"/>
              <a:t>Name Dependence</a:t>
            </a:r>
            <a:endParaRPr lang="en-US" altLang="en-US"/>
          </a:p>
        </p:txBody>
      </p:sp>
      <p:sp>
        <p:nvSpPr>
          <p:cNvPr id="3" name="Content Placeholder 2"/>
          <p:cNvSpPr>
            <a:spLocks noGrp="1"/>
          </p:cNvSpPr>
          <p:nvPr>
            <p:ph idx="1"/>
          </p:nvPr>
        </p:nvSpPr>
        <p:spPr>
          <a:xfrm>
            <a:off x="457200" y="1600200"/>
            <a:ext cx="8686800" cy="4525963"/>
          </a:xfrm>
        </p:spPr>
        <p:txBody>
          <a:bodyPr/>
          <a:lstStyle/>
          <a:p>
            <a:pPr marL="0" indent="0">
              <a:buFontTx/>
              <a:buNone/>
              <a:defRPr/>
            </a:pPr>
            <a:r>
              <a:rPr lang="en-US" dirty="0"/>
              <a:t>A</a:t>
            </a:r>
            <a:r>
              <a:rPr lang="en-US" dirty="0"/>
              <a:t>n instruction </a:t>
            </a:r>
            <a:r>
              <a:rPr lang="en-US" i="1" dirty="0" err="1"/>
              <a:t>i</a:t>
            </a:r>
            <a:r>
              <a:rPr lang="en-US" dirty="0"/>
              <a:t> that precedes instr </a:t>
            </a:r>
            <a:r>
              <a:rPr lang="en-US" i="1" dirty="0"/>
              <a:t>j</a:t>
            </a:r>
            <a:r>
              <a:rPr lang="en-US" dirty="0"/>
              <a:t> in program order:</a:t>
            </a:r>
            <a:endParaRPr lang="en-US" dirty="0"/>
          </a:p>
          <a:p>
            <a:pPr>
              <a:defRPr/>
            </a:pPr>
            <a:r>
              <a:rPr lang="en-US" dirty="0">
                <a:solidFill>
                  <a:srgbClr val="00B0F0"/>
                </a:solidFill>
              </a:rPr>
              <a:t>Antidependence</a:t>
            </a:r>
            <a:r>
              <a:rPr lang="en-US" dirty="0">
                <a:solidFill>
                  <a:srgbClr val="00B0F0"/>
                </a:solidFill>
              </a:rPr>
              <a:t>: </a:t>
            </a:r>
            <a:r>
              <a:rPr lang="en-US" altLang="en-US" dirty="0">
                <a:solidFill>
                  <a:srgbClr val="00B0F0"/>
                </a:solidFill>
              </a:rPr>
              <a:t>Read </a:t>
            </a:r>
            <a:r>
              <a:rPr lang="en-US" altLang="en-US" dirty="0">
                <a:solidFill>
                  <a:srgbClr val="00B0F0"/>
                </a:solidFill>
                <a:sym typeface="Wingdings" panose="05000000000000000000" pitchFamily="2" charset="2"/>
              </a:rPr>
              <a:t> Write </a:t>
            </a:r>
            <a:endParaRPr lang="en-US" dirty="0">
              <a:solidFill>
                <a:srgbClr val="00B0F0"/>
              </a:solidFill>
            </a:endParaRPr>
          </a:p>
          <a:p>
            <a:pPr marL="0" indent="0">
              <a:buFontTx/>
              <a:buNone/>
              <a:defRPr/>
            </a:pPr>
            <a:r>
              <a:rPr lang="en-US" dirty="0"/>
              <a:t>  instruction </a:t>
            </a:r>
            <a:r>
              <a:rPr lang="en-US" i="1" dirty="0"/>
              <a:t>j</a:t>
            </a:r>
            <a:r>
              <a:rPr lang="en-US" dirty="0"/>
              <a:t> writes a register or </a:t>
            </a:r>
            <a:endParaRPr lang="en-US" dirty="0"/>
          </a:p>
          <a:p>
            <a:pPr marL="0" indent="0">
              <a:buFontTx/>
              <a:buNone/>
              <a:defRPr/>
            </a:pPr>
            <a:r>
              <a:rPr lang="en-US" dirty="0"/>
              <a:t>  memory location that instruction </a:t>
            </a:r>
            <a:r>
              <a:rPr lang="en-US" i="1" dirty="0" err="1"/>
              <a:t>i</a:t>
            </a:r>
            <a:r>
              <a:rPr lang="en-US" dirty="0"/>
              <a:t> </a:t>
            </a:r>
            <a:endParaRPr lang="en-US" dirty="0"/>
          </a:p>
          <a:p>
            <a:pPr marL="0" indent="0">
              <a:buFontTx/>
              <a:buNone/>
              <a:defRPr/>
            </a:pPr>
            <a:r>
              <a:rPr lang="en-US" dirty="0"/>
              <a:t>  reads</a:t>
            </a:r>
            <a:endParaRPr lang="en-US" dirty="0"/>
          </a:p>
          <a:p>
            <a:pPr>
              <a:defRPr/>
            </a:pPr>
            <a:r>
              <a:rPr lang="en-US" dirty="0">
                <a:solidFill>
                  <a:srgbClr val="00B0F0"/>
                </a:solidFill>
              </a:rPr>
              <a:t>Output</a:t>
            </a:r>
            <a:r>
              <a:rPr lang="zh-CN" altLang="en-US" dirty="0">
                <a:solidFill>
                  <a:srgbClr val="00B0F0"/>
                </a:solidFill>
              </a:rPr>
              <a:t> </a:t>
            </a:r>
            <a:r>
              <a:rPr lang="en-US" altLang="zh-CN" dirty="0">
                <a:solidFill>
                  <a:srgbClr val="00B0F0"/>
                </a:solidFill>
              </a:rPr>
              <a:t>dependence: </a:t>
            </a:r>
            <a:r>
              <a:rPr lang="en-US" altLang="en-US" dirty="0">
                <a:solidFill>
                  <a:srgbClr val="00B0F0"/>
                </a:solidFill>
                <a:sym typeface="Wingdings" panose="05000000000000000000" pitchFamily="2" charset="2"/>
              </a:rPr>
              <a:t>Write  Write</a:t>
            </a:r>
            <a:endParaRPr lang="en-US" altLang="zh-CN" dirty="0">
              <a:solidFill>
                <a:srgbClr val="00B0F0"/>
              </a:solidFill>
            </a:endParaRPr>
          </a:p>
          <a:p>
            <a:pPr marL="0" indent="0">
              <a:buFontTx/>
              <a:buNone/>
              <a:defRPr/>
            </a:pPr>
            <a:r>
              <a:rPr lang="en-US" altLang="zh-CN" dirty="0"/>
              <a:t>  instruction </a:t>
            </a:r>
            <a:r>
              <a:rPr lang="en-US" altLang="zh-CN" i="1" dirty="0" err="1"/>
              <a:t>i</a:t>
            </a:r>
            <a:r>
              <a:rPr lang="en-US" altLang="zh-CN" dirty="0"/>
              <a:t> and instruction </a:t>
            </a:r>
            <a:r>
              <a:rPr lang="en-US" altLang="zh-CN" i="1" dirty="0"/>
              <a:t>j</a:t>
            </a:r>
            <a:r>
              <a:rPr lang="en-US" altLang="zh-CN" dirty="0"/>
              <a:t> write </a:t>
            </a:r>
            <a:endParaRPr lang="en-US" altLang="zh-CN" dirty="0"/>
          </a:p>
          <a:p>
            <a:pPr marL="0" indent="0">
              <a:buFontTx/>
              <a:buNone/>
              <a:defRPr/>
            </a:pPr>
            <a:r>
              <a:rPr lang="en-US" altLang="zh-CN" dirty="0"/>
              <a:t>  the same register or memory location</a:t>
            </a:r>
            <a:endParaRPr lang="en-US" altLang="zh-CN"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Dependence</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US" dirty="0">
                <a:solidFill>
                  <a:srgbClr val="00B0F0"/>
                </a:solidFill>
              </a:rPr>
              <a:t>x1: Read </a:t>
            </a:r>
            <a:r>
              <a:rPr lang="en-US" altLang="en-US" dirty="0">
                <a:solidFill>
                  <a:srgbClr val="00B0F0"/>
                </a:solidFill>
                <a:sym typeface="Wingdings" panose="05000000000000000000" pitchFamily="2" charset="2"/>
              </a:rPr>
              <a:t> Write, </a:t>
            </a:r>
            <a:r>
              <a:rPr lang="en-US" altLang="en-US" dirty="0" err="1">
                <a:solidFill>
                  <a:srgbClr val="00B0F0"/>
                </a:solidFill>
                <a:sym typeface="Wingdings" panose="05000000000000000000" pitchFamily="2" charset="2"/>
              </a:rPr>
              <a:t>antidependence</a:t>
            </a:r>
            <a:endParaRPr lang="en-US" altLang="en-US" dirty="0">
              <a:solidFill>
                <a:srgbClr val="00B0F0"/>
              </a:solidFill>
              <a:sym typeface="Wingdings" panose="05000000000000000000" pitchFamily="2" charset="2"/>
            </a:endParaRPr>
          </a:p>
          <a:p>
            <a:pPr>
              <a:defRPr/>
            </a:pPr>
            <a:r>
              <a:rPr lang="en-US" altLang="zh-CN" dirty="0">
                <a:solidFill>
                  <a:srgbClr val="00B0F0"/>
                </a:solidFill>
              </a:rPr>
              <a:t>f0: </a:t>
            </a:r>
            <a:r>
              <a:rPr lang="en-US" altLang="en-US" dirty="0">
                <a:solidFill>
                  <a:srgbClr val="00B0F0"/>
                </a:solidFill>
              </a:rPr>
              <a:t>Write </a:t>
            </a:r>
            <a:r>
              <a:rPr lang="en-US" altLang="en-US" dirty="0">
                <a:solidFill>
                  <a:srgbClr val="00B0F0"/>
                </a:solidFill>
                <a:sym typeface="Wingdings" panose="05000000000000000000" pitchFamily="2" charset="2"/>
              </a:rPr>
              <a:t> Write, output dependence</a:t>
            </a:r>
            <a:endParaRPr lang="en-US" altLang="zh-CN" dirty="0"/>
          </a:p>
          <a:p>
            <a:pPr eaLnBrk="1" hangingPunct="1">
              <a:buFontTx/>
              <a:buNone/>
              <a:defRPr/>
            </a:pP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fld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fadd.d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addi</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bne</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 name="Content Placeholder 2"/>
          <p:cNvSpPr txBox="1"/>
          <p:nvPr/>
        </p:nvSpPr>
        <p:spPr bwMode="auto">
          <a:xfrm>
            <a:off x="3810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f0, 0(x1)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f0, f1, f2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f4, 0(x1)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x1, x1, -8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x1, x2, Loop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0" name="Line 15"/>
          <p:cNvSpPr>
            <a:spLocks noChangeShapeType="1"/>
          </p:cNvSpPr>
          <p:nvPr/>
        </p:nvSpPr>
        <p:spPr bwMode="auto">
          <a:xfrm flipH="1">
            <a:off x="4267201" y="3863181"/>
            <a:ext cx="838200" cy="175419"/>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Line 15"/>
          <p:cNvSpPr>
            <a:spLocks noChangeShapeType="1"/>
          </p:cNvSpPr>
          <p:nvPr/>
        </p:nvSpPr>
        <p:spPr bwMode="auto">
          <a:xfrm>
            <a:off x="4114800" y="2590800"/>
            <a:ext cx="0" cy="3810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p:cNvSpPr>
            <a:spLocks noGrp="1" noChangeArrowheads="1"/>
          </p:cNvSpPr>
          <p:nvPr>
            <p:ph type="title"/>
          </p:nvPr>
        </p:nvSpPr>
        <p:spPr/>
        <p:txBody>
          <a:bodyPr/>
          <a:lstStyle/>
          <a:p>
            <a:r>
              <a:rPr lang="en-US" altLang="en-US"/>
              <a:t>Name</a:t>
            </a:r>
            <a:r>
              <a:rPr lang="en-US" altLang="en-US"/>
              <a:t> Dependence</a:t>
            </a:r>
            <a:endParaRPr lang="en-US" altLang="en-US"/>
          </a:p>
        </p:txBody>
      </p:sp>
      <p:sp>
        <p:nvSpPr>
          <p:cNvPr id="223234" name="Content Placeholder 2"/>
          <p:cNvSpPr>
            <a:spLocks noGrp="1" noChangeArrowheads="1"/>
          </p:cNvSpPr>
          <p:nvPr>
            <p:ph idx="1"/>
          </p:nvPr>
        </p:nvSpPr>
        <p:spPr/>
        <p:txBody>
          <a:bodyPr/>
          <a:lstStyle/>
          <a:p>
            <a:r>
              <a:rPr lang="en-US" altLang="en-US" dirty="0">
                <a:solidFill>
                  <a:srgbClr val="00B0F0"/>
                </a:solidFill>
              </a:rPr>
              <a:t>Register Renaming:                     </a:t>
            </a:r>
            <a:r>
              <a:rPr lang="en-US" altLang="en-US" dirty="0"/>
              <a:t>change </a:t>
            </a:r>
            <a:r>
              <a:rPr lang="en-US" altLang="en-US" dirty="0"/>
              <a:t>the name (register number or memory location) used in name-dependent instructions such that the instructions do not conflict </a:t>
            </a:r>
            <a:endParaRPr lang="en-US" altLang="en-US" dirty="0"/>
          </a:p>
          <a:p>
            <a:r>
              <a:rPr lang="en-US" altLang="en-US" dirty="0"/>
              <a:t>Statically </a:t>
            </a:r>
            <a:r>
              <a:rPr lang="en-US" altLang="zh-CN" dirty="0"/>
              <a:t>by </a:t>
            </a:r>
            <a:r>
              <a:rPr lang="en-US" altLang="en-US" dirty="0"/>
              <a:t>compiler or dynamically by hardware</a:t>
            </a:r>
            <a:endParaRPr lang="en-US" altLang="en-US" dirty="0"/>
          </a:p>
          <a:p>
            <a:r>
              <a:rPr lang="en-US" altLang="en-US" dirty="0"/>
              <a:t>Renamed instructions can execute simultaneously or be reordered</a:t>
            </a:r>
            <a:endParaRPr lang="en-US" altLang="en-US" dirty="0"/>
          </a:p>
          <a:p>
            <a:endParaRPr lang="en-US" altLang="en-US" i="1"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p:cNvSpPr>
            <a:spLocks noGrp="1" noChangeArrowheads="1"/>
          </p:cNvSpPr>
          <p:nvPr>
            <p:ph type="title"/>
          </p:nvPr>
        </p:nvSpPr>
        <p:spPr/>
        <p:txBody>
          <a:bodyPr/>
          <a:lstStyle/>
          <a:p>
            <a:r>
              <a:rPr lang="en-US" altLang="en-US"/>
              <a:t>Data Hazard</a:t>
            </a:r>
            <a:endParaRPr lang="en-US" altLang="en-US"/>
          </a:p>
        </p:txBody>
      </p:sp>
      <p:sp>
        <p:nvSpPr>
          <p:cNvPr id="3" name="Content Placeholder 2"/>
          <p:cNvSpPr>
            <a:spLocks noGrp="1"/>
          </p:cNvSpPr>
          <p:nvPr>
            <p:ph idx="1"/>
          </p:nvPr>
        </p:nvSpPr>
        <p:spPr>
          <a:xfrm>
            <a:off x="457200" y="1600200"/>
            <a:ext cx="8686800" cy="4525963"/>
          </a:xfrm>
        </p:spPr>
        <p:txBody>
          <a:bodyPr/>
          <a:lstStyle/>
          <a:p>
            <a:pPr marL="0" indent="0">
              <a:buNone/>
              <a:defRPr/>
            </a:pPr>
            <a:r>
              <a:rPr lang="en-US" dirty="0"/>
              <a:t>H</a:t>
            </a:r>
            <a:r>
              <a:rPr lang="en-US" dirty="0"/>
              <a:t>azard exists whenever</a:t>
            </a:r>
            <a:endParaRPr lang="en-US" dirty="0"/>
          </a:p>
          <a:p>
            <a:pPr>
              <a:defRPr/>
            </a:pPr>
            <a:r>
              <a:rPr lang="en-US" dirty="0"/>
              <a:t>1) there is a name/data dependence between instructions; </a:t>
            </a:r>
            <a:endParaRPr lang="en-US" dirty="0"/>
          </a:p>
          <a:p>
            <a:pPr>
              <a:defRPr/>
            </a:pPr>
            <a:r>
              <a:rPr lang="en-US" dirty="0"/>
              <a:t>2) they are close enough; AND</a:t>
            </a:r>
            <a:endParaRPr lang="en-US" dirty="0"/>
          </a:p>
          <a:p>
            <a:pPr>
              <a:defRPr/>
            </a:pPr>
            <a:r>
              <a:rPr lang="en-US" dirty="0"/>
              <a:t>3) the overlap during execution would change the order of access to the operand involved in the dependence</a:t>
            </a:r>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p:cNvSpPr>
            <a:spLocks noGrp="1" noChangeArrowheads="1"/>
          </p:cNvSpPr>
          <p:nvPr>
            <p:ph type="title"/>
          </p:nvPr>
        </p:nvSpPr>
        <p:spPr/>
        <p:txBody>
          <a:bodyPr/>
          <a:lstStyle/>
          <a:p>
            <a:r>
              <a:rPr lang="en-US" altLang="en-US"/>
              <a:t>Data Hazard</a:t>
            </a:r>
            <a:endParaRPr lang="en-US" altLang="en-US"/>
          </a:p>
        </p:txBody>
      </p:sp>
      <p:sp>
        <p:nvSpPr>
          <p:cNvPr id="3" name="Content Placeholder 2"/>
          <p:cNvSpPr>
            <a:spLocks noGrp="1"/>
          </p:cNvSpPr>
          <p:nvPr>
            <p:ph idx="1"/>
          </p:nvPr>
        </p:nvSpPr>
        <p:spPr>
          <a:xfrm>
            <a:off x="457200" y="1600200"/>
            <a:ext cx="8686800" cy="4525963"/>
          </a:xfrm>
        </p:spPr>
        <p:txBody>
          <a:bodyPr/>
          <a:lstStyle/>
          <a:p>
            <a:pPr>
              <a:defRPr/>
            </a:pPr>
            <a:r>
              <a:rPr lang="en-US" dirty="0">
                <a:solidFill>
                  <a:srgbClr val="00B0F0"/>
                </a:solidFill>
              </a:rPr>
              <a:t>Read After Write (RAW) – in order                       </a:t>
            </a:r>
            <a:r>
              <a:rPr lang="en-US" i="1" dirty="0"/>
              <a:t>j</a:t>
            </a:r>
            <a:r>
              <a:rPr lang="en-US" dirty="0"/>
              <a:t> reads a source before </a:t>
            </a:r>
            <a:r>
              <a:rPr lang="en-US" i="1" dirty="0" err="1"/>
              <a:t>i</a:t>
            </a:r>
            <a:r>
              <a:rPr lang="en-US" dirty="0"/>
              <a:t> writes it,        </a:t>
            </a:r>
            <a:r>
              <a:rPr lang="en-US" i="1" dirty="0"/>
              <a:t>j</a:t>
            </a:r>
            <a:r>
              <a:rPr lang="en-US" dirty="0"/>
              <a:t> incorrectly gets the old value</a:t>
            </a:r>
            <a:endParaRPr lang="en-US" dirty="0"/>
          </a:p>
          <a:p>
            <a:pPr>
              <a:defRPr/>
            </a:pPr>
            <a:r>
              <a:rPr lang="en-US" dirty="0">
                <a:solidFill>
                  <a:srgbClr val="00B0F0"/>
                </a:solidFill>
              </a:rPr>
              <a:t>Write After Write (WAW)- out of order                     </a:t>
            </a:r>
            <a:r>
              <a:rPr lang="en-US" i="1" dirty="0"/>
              <a:t>j</a:t>
            </a:r>
            <a:r>
              <a:rPr lang="en-US" dirty="0"/>
              <a:t> writes a destination before </a:t>
            </a:r>
            <a:r>
              <a:rPr lang="en-US" i="1" dirty="0" err="1"/>
              <a:t>i</a:t>
            </a:r>
            <a:r>
              <a:rPr lang="en-US" dirty="0"/>
              <a:t> writes it</a:t>
            </a:r>
            <a:r>
              <a:rPr lang="en-US" dirty="0"/>
              <a:t>,  </a:t>
            </a:r>
            <a:r>
              <a:rPr lang="en-US" dirty="0"/>
              <a:t>leaving the value written by </a:t>
            </a:r>
            <a:r>
              <a:rPr lang="en-US" i="1" dirty="0" err="1"/>
              <a:t>i</a:t>
            </a:r>
            <a:r>
              <a:rPr lang="en-US" i="1" dirty="0"/>
              <a:t> </a:t>
            </a:r>
            <a:r>
              <a:rPr lang="en-US" dirty="0"/>
              <a:t>but not j </a:t>
            </a:r>
            <a:r>
              <a:rPr lang="en-US" dirty="0"/>
              <a:t> </a:t>
            </a:r>
            <a:endParaRPr lang="en-US" dirty="0">
              <a:solidFill>
                <a:srgbClr val="00B0F0"/>
              </a:solidFill>
            </a:endParaRPr>
          </a:p>
          <a:p>
            <a:pPr>
              <a:defRPr/>
            </a:pPr>
            <a:r>
              <a:rPr lang="en-US" dirty="0">
                <a:solidFill>
                  <a:srgbClr val="00B0F0"/>
                </a:solidFill>
              </a:rPr>
              <a:t>Write After Read (WAR) – out of order                       </a:t>
            </a:r>
            <a:r>
              <a:rPr lang="en-US" i="1" dirty="0"/>
              <a:t>j </a:t>
            </a:r>
            <a:r>
              <a:rPr lang="en-US" dirty="0"/>
              <a:t>writes a destination before </a:t>
            </a:r>
            <a:r>
              <a:rPr lang="en-US" i="1" dirty="0" err="1"/>
              <a:t>i</a:t>
            </a:r>
            <a:r>
              <a:rPr lang="en-US" dirty="0"/>
              <a:t> reads it</a:t>
            </a:r>
            <a:r>
              <a:rPr lang="en-US" dirty="0"/>
              <a:t>,  </a:t>
            </a:r>
            <a:r>
              <a:rPr lang="en-US" i="1" dirty="0" err="1"/>
              <a:t>i</a:t>
            </a:r>
            <a:r>
              <a:rPr lang="en-US" i="1" dirty="0"/>
              <a:t> </a:t>
            </a:r>
            <a:r>
              <a:rPr lang="en-US" dirty="0"/>
              <a:t>incorrectly gets the new value</a:t>
            </a:r>
            <a:endParaRPr 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noChangeArrowheads="1"/>
          </p:cNvSpPr>
          <p:nvPr>
            <p:ph type="title"/>
          </p:nvPr>
        </p:nvSpPr>
        <p:spPr/>
        <p:txBody>
          <a:bodyPr/>
          <a:lstStyle/>
          <a:p>
            <a:r>
              <a:rPr lang="en-US" altLang="en-US"/>
              <a:t>Control Dependences</a:t>
            </a:r>
            <a:endParaRPr lang="en-US" altLang="en-US"/>
          </a:p>
        </p:txBody>
      </p:sp>
      <p:sp>
        <p:nvSpPr>
          <p:cNvPr id="3" name="Content Placeholder 2"/>
          <p:cNvSpPr>
            <a:spLocks noGrp="1"/>
          </p:cNvSpPr>
          <p:nvPr>
            <p:ph idx="1"/>
          </p:nvPr>
        </p:nvSpPr>
        <p:spPr/>
        <p:txBody>
          <a:bodyPr/>
          <a:lstStyle/>
          <a:p>
            <a:pPr marL="0" indent="0">
              <a:buFontTx/>
              <a:buNone/>
              <a:defRPr/>
            </a:pPr>
            <a:r>
              <a:rPr lang="en-US" dirty="0"/>
              <a:t>Two types:</a:t>
            </a:r>
            <a:endParaRPr lang="en-US" dirty="0"/>
          </a:p>
          <a:p>
            <a:pPr>
              <a:defRPr/>
            </a:pPr>
            <a:r>
              <a:rPr lang="en-US" dirty="0"/>
              <a:t>An instruction that is control dependent on a branch cannot be moved before the branch so that its execution is no longer controlled by the branch.</a:t>
            </a:r>
            <a:endParaRPr lang="en-US" dirty="0"/>
          </a:p>
          <a:p>
            <a:pPr>
              <a:defRPr/>
            </a:pPr>
            <a:r>
              <a:rPr lang="en-US" dirty="0"/>
              <a:t>An instruction that is not control dependent on a branch cannot be moved after the branch so that its execution is controlled by the branch.</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Content Placeholder 2"/>
          <p:cNvSpPr>
            <a:spLocks noGrp="1" noChangeArrowheads="1"/>
          </p:cNvSpPr>
          <p:nvPr>
            <p:ph idx="1"/>
          </p:nvPr>
        </p:nvSpPr>
        <p:spPr>
          <a:xfrm>
            <a:off x="457200" y="1600200"/>
            <a:ext cx="9220200" cy="5257800"/>
          </a:xfrm>
        </p:spPr>
        <p:txBody>
          <a:bodyPr/>
          <a:lstStyle/>
          <a:p>
            <a:pPr eaLnBrk="1" hangingPunct="1"/>
            <a:r>
              <a:rPr lang="en-US" altLang="zh-CN"/>
              <a:t>20%</a:t>
            </a:r>
            <a:r>
              <a:rPr lang="zh-CN" altLang="en-US"/>
              <a:t> </a:t>
            </a:r>
            <a:r>
              <a:rPr lang="en-US" altLang="zh-CN"/>
              <a:t>FP square root for graphic apps;</a:t>
            </a:r>
            <a:endParaRPr lang="en-US" altLang="zh-CN"/>
          </a:p>
          <a:p>
            <a:pPr eaLnBrk="1" hangingPunct="1">
              <a:buFontTx/>
              <a:buNone/>
            </a:pPr>
            <a:r>
              <a:rPr lang="en-US" altLang="zh-CN"/>
              <a:t>	design 1: improve hw for 10x speedup;</a:t>
            </a:r>
            <a:endParaRPr lang="en-US" altLang="zh-CN"/>
          </a:p>
          <a:p>
            <a:pPr eaLnBrk="1" hangingPunct="1">
              <a:buFontTx/>
              <a:buNone/>
            </a:pPr>
            <a:r>
              <a:rPr lang="en-US" altLang="zh-CN"/>
              <a:t>	design 2: for all FP instructions (50% of the execution time), improve by 1.6x;</a:t>
            </a:r>
            <a:endParaRPr lang="en-US" altLang="zh-CN"/>
          </a:p>
          <a:p>
            <a:pPr eaLnBrk="1" hangingPunct="1"/>
            <a:r>
              <a:rPr lang="en-US" altLang="zh-CN"/>
              <a:t>vote for design 1 or design 2?</a:t>
            </a:r>
            <a:endParaRPr lang="en-US" altLang="zh-CN"/>
          </a:p>
          <a:p>
            <a:pPr eaLnBrk="1" hangingPunct="1">
              <a:buFontTx/>
              <a:buNone/>
            </a:pPr>
            <a:r>
              <a:rPr lang="en-US" altLang="zh-CN"/>
              <a:t>	</a:t>
            </a:r>
            <a:endParaRPr lang="en-US" altLang="zh-CN"/>
          </a:p>
          <a:p>
            <a:endParaRPr lang="en-US" altLang="en-US"/>
          </a:p>
        </p:txBody>
      </p:sp>
      <p:pic>
        <p:nvPicPr>
          <p:cNvPr id="1976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4430713"/>
            <a:ext cx="6210300" cy="242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35" name="Title 1"/>
          <p:cNvSpPr>
            <a:spLocks noGrp="1" noChangeArrowheads="1"/>
          </p:cNvSpPr>
          <p:nvPr>
            <p:ph type="title"/>
          </p:nvPr>
        </p:nvSpPr>
        <p:spPr/>
        <p:txBody>
          <a:bodyPr/>
          <a:lstStyle/>
          <a:p>
            <a:r>
              <a:rPr lang="en-US" altLang="en-US"/>
              <a:t>Amdahl’s Law: Example</a:t>
            </a:r>
            <a:r>
              <a:rPr lang="zh-CN" altLang="en-US"/>
              <a:t> </a:t>
            </a:r>
            <a:r>
              <a:rPr lang="en-US" altLang="zh-CN"/>
              <a:t>2</a:t>
            </a:r>
            <a:endParaRPr lang="en-US" alt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6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7670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62" name="Title 1"/>
          <p:cNvSpPr>
            <a:spLocks noGrp="1" noChangeArrowheads="1"/>
          </p:cNvSpPr>
          <p:nvPr>
            <p:ph type="title"/>
          </p:nvPr>
        </p:nvSpPr>
        <p:spPr/>
        <p:txBody>
          <a:bodyPr/>
          <a:lstStyle/>
          <a:p>
            <a:pPr algn="r"/>
            <a:r>
              <a:rPr lang="en-US" altLang="en-US"/>
              <a:t>Dependences </a:t>
            </a:r>
            <a:br>
              <a:rPr lang="en-US" altLang="en-US"/>
            </a:br>
            <a:r>
              <a:rPr lang="en-US" altLang="en-US"/>
              <a:t>vs Hazards</a:t>
            </a:r>
            <a:endParaRPr lang="en-US"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2150" y="4900613"/>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no</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6" name="Rounded Rectangle 15"/>
          <p:cNvSpPr/>
          <p:nvPr/>
        </p:nvSpPr>
        <p:spPr>
          <a:xfrm>
            <a:off x="2454275" y="3005138"/>
            <a:ext cx="4251325" cy="95885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 name="AutoShape 2" descr="Flow chart free icon"/>
          <p:cNvSpPr>
            <a:spLocks noChangeAspect="1" noChangeArrowheads="1"/>
          </p:cNvSpPr>
          <p:nvPr/>
        </p:nvSpPr>
        <p:spPr bwMode="auto">
          <a:xfrm>
            <a:off x="4419600" y="3206750"/>
            <a:ext cx="304800" cy="304800"/>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Verdana" panose="020B0604030504040204"/>
              <a:ea typeface="宋体" panose="02010600030101010101" pitchFamily="2" charset="-122"/>
              <a:cs typeface="+mn-cs"/>
            </a:endParaRPr>
          </a:p>
        </p:txBody>
      </p:sp>
      <p:sp>
        <p:nvSpPr>
          <p:cNvPr id="9" name="Rounded Rectangle 8"/>
          <p:cNvSpPr/>
          <p:nvPr/>
        </p:nvSpPr>
        <p:spPr>
          <a:xfrm>
            <a:off x="3581400" y="579438"/>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Instruction</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Execution</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0" name="Diamond 9"/>
          <p:cNvSpPr/>
          <p:nvPr/>
        </p:nvSpPr>
        <p:spPr>
          <a:xfrm>
            <a:off x="3067050" y="1793875"/>
            <a:ext cx="3009900" cy="838200"/>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a:t>
            </a: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xception detected?</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1" name="Rounded Rectangle 10"/>
          <p:cNvSpPr/>
          <p:nvPr/>
        </p:nvSpPr>
        <p:spPr>
          <a:xfrm>
            <a:off x="2049463" y="3200400"/>
            <a:ext cx="2366962"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Cause</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2" name="Rounded Rectangle 11"/>
          <p:cNvSpPr/>
          <p:nvPr/>
        </p:nvSpPr>
        <p:spPr>
          <a:xfrm>
            <a:off x="4729163" y="3200400"/>
            <a:ext cx="2365375"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EPC</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3" name="Rounded Rectangle 12"/>
          <p:cNvSpPr/>
          <p:nvPr/>
        </p:nvSpPr>
        <p:spPr>
          <a:xfrm>
            <a:off x="2243138" y="5334000"/>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a:t>
            </a: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xception</a:t>
            </a:r>
            <a:r>
              <a:rPr kumimoji="0" lang="zh-CN" alt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r>
              <a:rPr kumimoji="0" lang="en-US" altLang="zh-CN"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Handling Instructions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5" name="Diamond 14"/>
          <p:cNvSpPr/>
          <p:nvPr/>
        </p:nvSpPr>
        <p:spPr>
          <a:xfrm>
            <a:off x="4349750" y="5440363"/>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terminate?</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7" name="Diamond 16"/>
          <p:cNvSpPr/>
          <p:nvPr/>
        </p:nvSpPr>
        <p:spPr>
          <a:xfrm>
            <a:off x="1671638" y="4338638"/>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terminate?</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23" name="Straight Arrow Connector 22"/>
          <p:cNvCxnSpPr>
            <a:stCxn id="9" idx="2"/>
            <a:endCxn id="10" idx="0"/>
          </p:cNvCxnSpPr>
          <p:nvPr/>
        </p:nvCxnSpPr>
        <p:spPr>
          <a:xfrm>
            <a:off x="4572000" y="1417638"/>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4572000" y="2632075"/>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1" idx="2"/>
          </p:cNvCxnSpPr>
          <p:nvPr/>
        </p:nvCxnSpPr>
        <p:spPr>
          <a:xfrm>
            <a:off x="3233738" y="3770313"/>
            <a:ext cx="0" cy="568325"/>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233738" y="4957763"/>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572000" y="203200"/>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0" idx="1"/>
          </p:cNvCxnSpPr>
          <p:nvPr/>
        </p:nvCxnSpPr>
        <p:spPr>
          <a:xfrm rot="10800000" flipH="1">
            <a:off x="3067050" y="363538"/>
            <a:ext cx="1512888" cy="1849437"/>
          </a:xfrm>
          <a:prstGeom prst="bentConnector4">
            <a:avLst>
              <a:gd name="adj1" fmla="val -40066"/>
              <a:gd name="adj2" fmla="val 10001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3" idx="2"/>
            <a:endCxn id="15" idx="2"/>
          </p:cNvCxnSpPr>
          <p:nvPr/>
        </p:nvCxnSpPr>
        <p:spPr>
          <a:xfrm rot="5400000" flipH="1" flipV="1">
            <a:off x="4516438" y="4776788"/>
            <a:ext cx="112712" cy="2678112"/>
          </a:xfrm>
          <a:prstGeom prst="bentConnector3">
            <a:avLst>
              <a:gd name="adj1" fmla="val -382129"/>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15" idx="0"/>
            <a:endCxn id="12" idx="2"/>
          </p:cNvCxnSpPr>
          <p:nvPr/>
        </p:nvCxnSpPr>
        <p:spPr>
          <a:xfrm flipV="1">
            <a:off x="5911850" y="3770313"/>
            <a:ext cx="0" cy="167005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Elbow Connector 70"/>
          <p:cNvCxnSpPr>
            <a:stCxn id="12" idx="3"/>
          </p:cNvCxnSpPr>
          <p:nvPr/>
        </p:nvCxnSpPr>
        <p:spPr>
          <a:xfrm flipH="1" flipV="1">
            <a:off x="4572000" y="363538"/>
            <a:ext cx="2522538" cy="3121025"/>
          </a:xfrm>
          <a:prstGeom prst="bentConnector4">
            <a:avLst>
              <a:gd name="adj1" fmla="val -21274"/>
              <a:gd name="adj2" fmla="val 10009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910263" y="50736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no</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28" name="TextBox 27"/>
          <p:cNvSpPr txBox="1"/>
          <p:nvPr/>
        </p:nvSpPr>
        <p:spPr>
          <a:xfrm>
            <a:off x="2705100" y="183038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no</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30" name="TextBox 29"/>
          <p:cNvSpPr txBox="1"/>
          <p:nvPr/>
        </p:nvSpPr>
        <p:spPr>
          <a:xfrm>
            <a:off x="4572000" y="253682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yes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31" name="Straight Arrow Connector 30"/>
          <p:cNvCxnSpPr>
            <a:stCxn id="15" idx="3"/>
          </p:cNvCxnSpPr>
          <p:nvPr/>
        </p:nvCxnSpPr>
        <p:spPr>
          <a:xfrm>
            <a:off x="7473950" y="5749925"/>
            <a:ext cx="603250" cy="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7342188" y="53292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yes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34" name="TextBox 33"/>
          <p:cNvSpPr txBox="1"/>
          <p:nvPr/>
        </p:nvSpPr>
        <p:spPr>
          <a:xfrm>
            <a:off x="1220788" y="42481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yes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35" name="Straight Arrow Connector 34"/>
          <p:cNvCxnSpPr/>
          <p:nvPr/>
        </p:nvCxnSpPr>
        <p:spPr>
          <a:xfrm>
            <a:off x="1068388" y="4648200"/>
            <a:ext cx="603250" cy="0"/>
          </a:xfrm>
          <a:prstGeom prst="straightConnector1">
            <a:avLst/>
          </a:prstGeom>
          <a:ln>
            <a:solidFill>
              <a:schemeClr val="accent5"/>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7989888" y="56594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end</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38" name="TextBox 37"/>
          <p:cNvSpPr txBox="1"/>
          <p:nvPr/>
        </p:nvSpPr>
        <p:spPr>
          <a:xfrm>
            <a:off x="520700" y="458787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end</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2150" y="4900613"/>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no</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6" name="Rounded Rectangle 15"/>
          <p:cNvSpPr/>
          <p:nvPr/>
        </p:nvSpPr>
        <p:spPr>
          <a:xfrm>
            <a:off x="2454275" y="3005138"/>
            <a:ext cx="4251325" cy="95885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 name="AutoShape 2" descr="Flow chart free icon"/>
          <p:cNvSpPr>
            <a:spLocks noChangeAspect="1" noChangeArrowheads="1"/>
          </p:cNvSpPr>
          <p:nvPr/>
        </p:nvSpPr>
        <p:spPr bwMode="auto">
          <a:xfrm>
            <a:off x="4419600" y="3206750"/>
            <a:ext cx="304800" cy="304800"/>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Verdana" panose="020B0604030504040204"/>
              <a:ea typeface="宋体" panose="02010600030101010101" pitchFamily="2" charset="-122"/>
              <a:cs typeface="+mn-cs"/>
            </a:endParaRPr>
          </a:p>
        </p:txBody>
      </p:sp>
      <p:sp>
        <p:nvSpPr>
          <p:cNvPr id="9" name="Rounded Rectangle 8"/>
          <p:cNvSpPr/>
          <p:nvPr/>
        </p:nvSpPr>
        <p:spPr>
          <a:xfrm>
            <a:off x="3581400" y="579438"/>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Instruction</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Execution</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0" name="Diamond 9"/>
          <p:cNvSpPr/>
          <p:nvPr/>
        </p:nvSpPr>
        <p:spPr>
          <a:xfrm>
            <a:off x="3067050" y="1793875"/>
            <a:ext cx="3009900" cy="838200"/>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a:t>
            </a: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xception detected?</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1" name="Rounded Rectangle 10"/>
          <p:cNvSpPr/>
          <p:nvPr/>
        </p:nvSpPr>
        <p:spPr>
          <a:xfrm>
            <a:off x="2049463" y="3200400"/>
            <a:ext cx="2366962"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Cause</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2" name="Rounded Rectangle 11"/>
          <p:cNvSpPr/>
          <p:nvPr/>
        </p:nvSpPr>
        <p:spPr>
          <a:xfrm>
            <a:off x="4729163" y="3200400"/>
            <a:ext cx="2365375"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EPC</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3" name="Rounded Rectangle 12"/>
          <p:cNvSpPr/>
          <p:nvPr/>
        </p:nvSpPr>
        <p:spPr>
          <a:xfrm>
            <a:off x="2243138" y="5334000"/>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a:t>
            </a: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xception</a:t>
            </a:r>
            <a:r>
              <a:rPr kumimoji="0" lang="zh-CN" alt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r>
              <a:rPr kumimoji="0" lang="en-US" altLang="zh-CN"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Handling Instructions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5" name="Diamond 14"/>
          <p:cNvSpPr/>
          <p:nvPr/>
        </p:nvSpPr>
        <p:spPr>
          <a:xfrm>
            <a:off x="4349750" y="5440363"/>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terminate?</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7" name="Diamond 16"/>
          <p:cNvSpPr/>
          <p:nvPr/>
        </p:nvSpPr>
        <p:spPr>
          <a:xfrm>
            <a:off x="1671638" y="4338638"/>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terminate?</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23" name="Straight Arrow Connector 22"/>
          <p:cNvCxnSpPr>
            <a:stCxn id="9" idx="2"/>
            <a:endCxn id="10" idx="0"/>
          </p:cNvCxnSpPr>
          <p:nvPr/>
        </p:nvCxnSpPr>
        <p:spPr>
          <a:xfrm>
            <a:off x="4572000" y="1417638"/>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4572000" y="2632075"/>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1" idx="2"/>
          </p:cNvCxnSpPr>
          <p:nvPr/>
        </p:nvCxnSpPr>
        <p:spPr>
          <a:xfrm>
            <a:off x="3233738" y="3770313"/>
            <a:ext cx="0" cy="568325"/>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233738" y="4957763"/>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572000" y="203200"/>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0" idx="1"/>
          </p:cNvCxnSpPr>
          <p:nvPr/>
        </p:nvCxnSpPr>
        <p:spPr>
          <a:xfrm rot="10800000" flipH="1">
            <a:off x="3067050" y="363538"/>
            <a:ext cx="1512888" cy="1849437"/>
          </a:xfrm>
          <a:prstGeom prst="bentConnector4">
            <a:avLst>
              <a:gd name="adj1" fmla="val -40066"/>
              <a:gd name="adj2" fmla="val 10001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3" idx="2"/>
            <a:endCxn id="15" idx="2"/>
          </p:cNvCxnSpPr>
          <p:nvPr/>
        </p:nvCxnSpPr>
        <p:spPr>
          <a:xfrm rot="5400000" flipH="1" flipV="1">
            <a:off x="4516438" y="4776788"/>
            <a:ext cx="112712" cy="2678112"/>
          </a:xfrm>
          <a:prstGeom prst="bentConnector3">
            <a:avLst>
              <a:gd name="adj1" fmla="val -382129"/>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15" idx="0"/>
            <a:endCxn id="12" idx="2"/>
          </p:cNvCxnSpPr>
          <p:nvPr/>
        </p:nvCxnSpPr>
        <p:spPr>
          <a:xfrm flipV="1">
            <a:off x="5911850" y="3770313"/>
            <a:ext cx="0" cy="167005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Elbow Connector 70"/>
          <p:cNvCxnSpPr>
            <a:stCxn id="12" idx="3"/>
          </p:cNvCxnSpPr>
          <p:nvPr/>
        </p:nvCxnSpPr>
        <p:spPr>
          <a:xfrm flipH="1" flipV="1">
            <a:off x="4572000" y="363538"/>
            <a:ext cx="2522538" cy="3121025"/>
          </a:xfrm>
          <a:prstGeom prst="bentConnector4">
            <a:avLst>
              <a:gd name="adj1" fmla="val -21274"/>
              <a:gd name="adj2" fmla="val 10009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910263" y="50736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no</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28" name="TextBox 27"/>
          <p:cNvSpPr txBox="1"/>
          <p:nvPr/>
        </p:nvSpPr>
        <p:spPr>
          <a:xfrm>
            <a:off x="2705100" y="183038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no</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30" name="TextBox 29"/>
          <p:cNvSpPr txBox="1"/>
          <p:nvPr/>
        </p:nvSpPr>
        <p:spPr>
          <a:xfrm>
            <a:off x="4572000" y="253682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yes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31" name="Straight Arrow Connector 30"/>
          <p:cNvCxnSpPr>
            <a:stCxn id="15" idx="3"/>
          </p:cNvCxnSpPr>
          <p:nvPr/>
        </p:nvCxnSpPr>
        <p:spPr>
          <a:xfrm>
            <a:off x="7473950" y="5749925"/>
            <a:ext cx="603250" cy="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7342188" y="53292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yes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34" name="TextBox 33"/>
          <p:cNvSpPr txBox="1"/>
          <p:nvPr/>
        </p:nvSpPr>
        <p:spPr>
          <a:xfrm>
            <a:off x="1220788" y="42481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yes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35" name="Straight Arrow Connector 34"/>
          <p:cNvCxnSpPr/>
          <p:nvPr/>
        </p:nvCxnSpPr>
        <p:spPr>
          <a:xfrm>
            <a:off x="1068388" y="4648200"/>
            <a:ext cx="603250" cy="0"/>
          </a:xfrm>
          <a:prstGeom prst="straightConnector1">
            <a:avLst/>
          </a:prstGeom>
          <a:ln>
            <a:solidFill>
              <a:schemeClr val="accent5"/>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7989888" y="56594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end</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38" name="TextBox 37"/>
          <p:cNvSpPr txBox="1"/>
          <p:nvPr/>
        </p:nvSpPr>
        <p:spPr>
          <a:xfrm>
            <a:off x="520700" y="458787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end</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218141" name="Rectangle 31"/>
          <p:cNvSpPr>
            <a:spLocks noChangeArrowheads="1"/>
          </p:cNvSpPr>
          <p:nvPr/>
        </p:nvSpPr>
        <p:spPr bwMode="auto">
          <a:xfrm>
            <a:off x="5018088" y="1143000"/>
            <a:ext cx="412591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Examples:</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undefined instruction in ID</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arithmetic Overflow in ALU</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2150" y="4900613"/>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no</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6" name="Rounded Rectangle 15"/>
          <p:cNvSpPr/>
          <p:nvPr/>
        </p:nvSpPr>
        <p:spPr>
          <a:xfrm>
            <a:off x="2454275" y="3005138"/>
            <a:ext cx="4251325" cy="95885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 name="AutoShape 2" descr="Flow chart free icon"/>
          <p:cNvSpPr>
            <a:spLocks noChangeAspect="1" noChangeArrowheads="1"/>
          </p:cNvSpPr>
          <p:nvPr/>
        </p:nvSpPr>
        <p:spPr bwMode="auto">
          <a:xfrm>
            <a:off x="4419600" y="3206750"/>
            <a:ext cx="304800" cy="304800"/>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Verdana" panose="020B0604030504040204"/>
              <a:ea typeface="宋体" panose="02010600030101010101" pitchFamily="2" charset="-122"/>
              <a:cs typeface="+mn-cs"/>
            </a:endParaRPr>
          </a:p>
        </p:txBody>
      </p:sp>
      <p:sp>
        <p:nvSpPr>
          <p:cNvPr id="9" name="Rounded Rectangle 8"/>
          <p:cNvSpPr/>
          <p:nvPr/>
        </p:nvSpPr>
        <p:spPr>
          <a:xfrm>
            <a:off x="3581400" y="579438"/>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Instruction</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Execution</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0" name="Diamond 9"/>
          <p:cNvSpPr/>
          <p:nvPr/>
        </p:nvSpPr>
        <p:spPr>
          <a:xfrm>
            <a:off x="3067050" y="1793875"/>
            <a:ext cx="3009900" cy="838200"/>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a:t>
            </a: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xception detected?</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1" name="Rounded Rectangle 10"/>
          <p:cNvSpPr/>
          <p:nvPr/>
        </p:nvSpPr>
        <p:spPr>
          <a:xfrm>
            <a:off x="2049463" y="3200400"/>
            <a:ext cx="2366962"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Cause</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2" name="Rounded Rectangle 11"/>
          <p:cNvSpPr/>
          <p:nvPr/>
        </p:nvSpPr>
        <p:spPr>
          <a:xfrm>
            <a:off x="4729163" y="3200400"/>
            <a:ext cx="2365375"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EPC</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3" name="Rounded Rectangle 12"/>
          <p:cNvSpPr/>
          <p:nvPr/>
        </p:nvSpPr>
        <p:spPr>
          <a:xfrm>
            <a:off x="2243138" y="5334000"/>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a:t>
            </a: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xception</a:t>
            </a:r>
            <a:r>
              <a:rPr kumimoji="0" lang="zh-CN" alt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r>
              <a:rPr kumimoji="0" lang="en-US" altLang="zh-CN"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Handling Instructions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5" name="Diamond 14"/>
          <p:cNvSpPr/>
          <p:nvPr/>
        </p:nvSpPr>
        <p:spPr>
          <a:xfrm>
            <a:off x="4349750" y="5440363"/>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terminate?</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7" name="Diamond 16"/>
          <p:cNvSpPr/>
          <p:nvPr/>
        </p:nvSpPr>
        <p:spPr>
          <a:xfrm>
            <a:off x="1671638" y="4338638"/>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terminate?</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23" name="Straight Arrow Connector 22"/>
          <p:cNvCxnSpPr>
            <a:stCxn id="9" idx="2"/>
            <a:endCxn id="10" idx="0"/>
          </p:cNvCxnSpPr>
          <p:nvPr/>
        </p:nvCxnSpPr>
        <p:spPr>
          <a:xfrm>
            <a:off x="4572000" y="1417638"/>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4572000" y="2632075"/>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1" idx="2"/>
          </p:cNvCxnSpPr>
          <p:nvPr/>
        </p:nvCxnSpPr>
        <p:spPr>
          <a:xfrm>
            <a:off x="3233738" y="3770313"/>
            <a:ext cx="0" cy="568325"/>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233738" y="4957763"/>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572000" y="203200"/>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0" idx="1"/>
          </p:cNvCxnSpPr>
          <p:nvPr/>
        </p:nvCxnSpPr>
        <p:spPr>
          <a:xfrm rot="10800000" flipH="1">
            <a:off x="3067050" y="363538"/>
            <a:ext cx="1512888" cy="1849437"/>
          </a:xfrm>
          <a:prstGeom prst="bentConnector4">
            <a:avLst>
              <a:gd name="adj1" fmla="val -40066"/>
              <a:gd name="adj2" fmla="val 10001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3" idx="2"/>
            <a:endCxn id="15" idx="2"/>
          </p:cNvCxnSpPr>
          <p:nvPr/>
        </p:nvCxnSpPr>
        <p:spPr>
          <a:xfrm rot="5400000" flipH="1" flipV="1">
            <a:off x="4516438" y="4776788"/>
            <a:ext cx="112712" cy="2678112"/>
          </a:xfrm>
          <a:prstGeom prst="bentConnector3">
            <a:avLst>
              <a:gd name="adj1" fmla="val -382129"/>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15" idx="0"/>
            <a:endCxn id="12" idx="2"/>
          </p:cNvCxnSpPr>
          <p:nvPr/>
        </p:nvCxnSpPr>
        <p:spPr>
          <a:xfrm flipV="1">
            <a:off x="5911850" y="3770313"/>
            <a:ext cx="0" cy="167005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Elbow Connector 70"/>
          <p:cNvCxnSpPr>
            <a:stCxn id="12" idx="3"/>
          </p:cNvCxnSpPr>
          <p:nvPr/>
        </p:nvCxnSpPr>
        <p:spPr>
          <a:xfrm flipH="1" flipV="1">
            <a:off x="4572000" y="363538"/>
            <a:ext cx="2522538" cy="3121025"/>
          </a:xfrm>
          <a:prstGeom prst="bentConnector4">
            <a:avLst>
              <a:gd name="adj1" fmla="val -21274"/>
              <a:gd name="adj2" fmla="val 10009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910263" y="50736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no</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28" name="TextBox 27"/>
          <p:cNvSpPr txBox="1"/>
          <p:nvPr/>
        </p:nvSpPr>
        <p:spPr>
          <a:xfrm>
            <a:off x="2705100" y="183038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no</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30" name="TextBox 29"/>
          <p:cNvSpPr txBox="1"/>
          <p:nvPr/>
        </p:nvSpPr>
        <p:spPr>
          <a:xfrm>
            <a:off x="4572000" y="253682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yes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31" name="Straight Arrow Connector 30"/>
          <p:cNvCxnSpPr>
            <a:stCxn id="15" idx="3"/>
          </p:cNvCxnSpPr>
          <p:nvPr/>
        </p:nvCxnSpPr>
        <p:spPr>
          <a:xfrm>
            <a:off x="7473950" y="5749925"/>
            <a:ext cx="603250" cy="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7342188" y="53292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yes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34" name="TextBox 33"/>
          <p:cNvSpPr txBox="1"/>
          <p:nvPr/>
        </p:nvSpPr>
        <p:spPr>
          <a:xfrm>
            <a:off x="1220788" y="42481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yes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35" name="Straight Arrow Connector 34"/>
          <p:cNvCxnSpPr/>
          <p:nvPr/>
        </p:nvCxnSpPr>
        <p:spPr>
          <a:xfrm>
            <a:off x="1068388" y="4648200"/>
            <a:ext cx="603250" cy="0"/>
          </a:xfrm>
          <a:prstGeom prst="straightConnector1">
            <a:avLst/>
          </a:prstGeom>
          <a:ln>
            <a:solidFill>
              <a:schemeClr val="accent5"/>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7989888" y="56594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end</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38" name="TextBox 37"/>
          <p:cNvSpPr txBox="1"/>
          <p:nvPr/>
        </p:nvSpPr>
        <p:spPr>
          <a:xfrm>
            <a:off x="520700" y="458787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end</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220189" name="Rectangle 31"/>
          <p:cNvSpPr>
            <a:spLocks noChangeArrowheads="1"/>
          </p:cNvSpPr>
          <p:nvPr/>
        </p:nvSpPr>
        <p:spPr bwMode="auto">
          <a:xfrm>
            <a:off x="0" y="3132138"/>
            <a:ext cx="412591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register:</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cause of exception</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220190" name="Rectangle 35"/>
          <p:cNvSpPr>
            <a:spLocks noChangeArrowheads="1"/>
          </p:cNvSpPr>
          <p:nvPr/>
        </p:nvSpPr>
        <p:spPr bwMode="auto">
          <a:xfrm>
            <a:off x="5018088" y="3135313"/>
            <a:ext cx="412591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register:</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exception program counter;</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220191" name="Rectangle 38"/>
          <p:cNvSpPr>
            <a:spLocks noChangeArrowheads="1"/>
          </p:cNvSpPr>
          <p:nvPr/>
        </p:nvSpPr>
        <p:spPr bwMode="auto">
          <a:xfrm>
            <a:off x="3719513" y="3748088"/>
            <a:ext cx="542448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address of offending instruction + 4;</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2150" y="4900613"/>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no</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6" name="Rounded Rectangle 15"/>
          <p:cNvSpPr/>
          <p:nvPr/>
        </p:nvSpPr>
        <p:spPr>
          <a:xfrm>
            <a:off x="2454275" y="3005138"/>
            <a:ext cx="4251325" cy="95885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 name="AutoShape 2" descr="Flow chart free icon"/>
          <p:cNvSpPr>
            <a:spLocks noChangeAspect="1" noChangeArrowheads="1"/>
          </p:cNvSpPr>
          <p:nvPr/>
        </p:nvSpPr>
        <p:spPr bwMode="auto">
          <a:xfrm>
            <a:off x="4419600" y="3206750"/>
            <a:ext cx="304800" cy="304800"/>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Verdana" panose="020B0604030504040204"/>
              <a:ea typeface="宋体" panose="02010600030101010101" pitchFamily="2" charset="-122"/>
              <a:cs typeface="+mn-cs"/>
            </a:endParaRPr>
          </a:p>
        </p:txBody>
      </p:sp>
      <p:sp>
        <p:nvSpPr>
          <p:cNvPr id="9" name="Rounded Rectangle 8"/>
          <p:cNvSpPr/>
          <p:nvPr/>
        </p:nvSpPr>
        <p:spPr>
          <a:xfrm>
            <a:off x="3581400" y="579438"/>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Instruction</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Execution</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0" name="Diamond 9"/>
          <p:cNvSpPr/>
          <p:nvPr/>
        </p:nvSpPr>
        <p:spPr>
          <a:xfrm>
            <a:off x="3067050" y="1793875"/>
            <a:ext cx="3009900" cy="838200"/>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a:t>
            </a: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xception detected?</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1" name="Rounded Rectangle 10"/>
          <p:cNvSpPr/>
          <p:nvPr/>
        </p:nvSpPr>
        <p:spPr>
          <a:xfrm>
            <a:off x="2049463" y="3200400"/>
            <a:ext cx="2366962"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Cause</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2" name="Rounded Rectangle 11"/>
          <p:cNvSpPr/>
          <p:nvPr/>
        </p:nvSpPr>
        <p:spPr>
          <a:xfrm>
            <a:off x="4729163" y="3200400"/>
            <a:ext cx="2365375"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EPC</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3" name="Rounded Rectangle 12"/>
          <p:cNvSpPr/>
          <p:nvPr/>
        </p:nvSpPr>
        <p:spPr>
          <a:xfrm>
            <a:off x="2243138" y="5334000"/>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a:t>
            </a: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xception</a:t>
            </a:r>
            <a:r>
              <a:rPr kumimoji="0" lang="zh-CN" alt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r>
              <a:rPr kumimoji="0" lang="en-US" altLang="zh-CN"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Handling Instructions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5" name="Diamond 14"/>
          <p:cNvSpPr/>
          <p:nvPr/>
        </p:nvSpPr>
        <p:spPr>
          <a:xfrm>
            <a:off x="4349750" y="5440363"/>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terminate?</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7" name="Diamond 16"/>
          <p:cNvSpPr/>
          <p:nvPr/>
        </p:nvSpPr>
        <p:spPr>
          <a:xfrm>
            <a:off x="1671638" y="4338638"/>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terminate?</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23" name="Straight Arrow Connector 22"/>
          <p:cNvCxnSpPr>
            <a:stCxn id="9" idx="2"/>
            <a:endCxn id="10" idx="0"/>
          </p:cNvCxnSpPr>
          <p:nvPr/>
        </p:nvCxnSpPr>
        <p:spPr>
          <a:xfrm>
            <a:off x="4572000" y="1417638"/>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4572000" y="2632075"/>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1" idx="2"/>
          </p:cNvCxnSpPr>
          <p:nvPr/>
        </p:nvCxnSpPr>
        <p:spPr>
          <a:xfrm>
            <a:off x="3233738" y="3770313"/>
            <a:ext cx="0" cy="568325"/>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233738" y="4957763"/>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572000" y="203200"/>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0" idx="1"/>
          </p:cNvCxnSpPr>
          <p:nvPr/>
        </p:nvCxnSpPr>
        <p:spPr>
          <a:xfrm rot="10800000" flipH="1">
            <a:off x="3067050" y="363538"/>
            <a:ext cx="1512888" cy="1849437"/>
          </a:xfrm>
          <a:prstGeom prst="bentConnector4">
            <a:avLst>
              <a:gd name="adj1" fmla="val -40066"/>
              <a:gd name="adj2" fmla="val 10001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3" idx="2"/>
            <a:endCxn id="15" idx="2"/>
          </p:cNvCxnSpPr>
          <p:nvPr/>
        </p:nvCxnSpPr>
        <p:spPr>
          <a:xfrm rot="5400000" flipH="1" flipV="1">
            <a:off x="4516438" y="4776788"/>
            <a:ext cx="112712" cy="2678112"/>
          </a:xfrm>
          <a:prstGeom prst="bentConnector3">
            <a:avLst>
              <a:gd name="adj1" fmla="val -382129"/>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15" idx="0"/>
            <a:endCxn id="12" idx="2"/>
          </p:cNvCxnSpPr>
          <p:nvPr/>
        </p:nvCxnSpPr>
        <p:spPr>
          <a:xfrm flipV="1">
            <a:off x="5911850" y="3770313"/>
            <a:ext cx="0" cy="167005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Elbow Connector 70"/>
          <p:cNvCxnSpPr>
            <a:stCxn id="12" idx="3"/>
          </p:cNvCxnSpPr>
          <p:nvPr/>
        </p:nvCxnSpPr>
        <p:spPr>
          <a:xfrm flipH="1" flipV="1">
            <a:off x="4572000" y="363538"/>
            <a:ext cx="2522538" cy="3121025"/>
          </a:xfrm>
          <a:prstGeom prst="bentConnector4">
            <a:avLst>
              <a:gd name="adj1" fmla="val -21274"/>
              <a:gd name="adj2" fmla="val 10009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910263" y="50736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no</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28" name="TextBox 27"/>
          <p:cNvSpPr txBox="1"/>
          <p:nvPr/>
        </p:nvSpPr>
        <p:spPr>
          <a:xfrm>
            <a:off x="2705100" y="183038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no</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30" name="TextBox 29"/>
          <p:cNvSpPr txBox="1"/>
          <p:nvPr/>
        </p:nvSpPr>
        <p:spPr>
          <a:xfrm>
            <a:off x="4572000" y="253682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yes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31" name="Straight Arrow Connector 30"/>
          <p:cNvCxnSpPr>
            <a:stCxn id="15" idx="3"/>
          </p:cNvCxnSpPr>
          <p:nvPr/>
        </p:nvCxnSpPr>
        <p:spPr>
          <a:xfrm>
            <a:off x="7473950" y="5749925"/>
            <a:ext cx="603250" cy="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7342188" y="53292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yes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34" name="TextBox 33"/>
          <p:cNvSpPr txBox="1"/>
          <p:nvPr/>
        </p:nvSpPr>
        <p:spPr>
          <a:xfrm>
            <a:off x="1220788" y="42481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yes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35" name="Straight Arrow Connector 34"/>
          <p:cNvCxnSpPr/>
          <p:nvPr/>
        </p:nvCxnSpPr>
        <p:spPr>
          <a:xfrm>
            <a:off x="1068388" y="4648200"/>
            <a:ext cx="603250" cy="0"/>
          </a:xfrm>
          <a:prstGeom prst="straightConnector1">
            <a:avLst/>
          </a:prstGeom>
          <a:ln>
            <a:solidFill>
              <a:schemeClr val="accent5"/>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7989888" y="56594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end</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38" name="TextBox 37"/>
          <p:cNvSpPr txBox="1"/>
          <p:nvPr/>
        </p:nvSpPr>
        <p:spPr>
          <a:xfrm>
            <a:off x="520700" y="458787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end</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222237" name="Rectangle 35"/>
          <p:cNvSpPr>
            <a:spLocks noChangeArrowheads="1"/>
          </p:cNvSpPr>
          <p:nvPr/>
        </p:nvSpPr>
        <p:spPr bwMode="auto">
          <a:xfrm>
            <a:off x="9525" y="6172200"/>
            <a:ext cx="51720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predefined address;</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determined by cause of exception;</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2150" y="4900613"/>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no</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6" name="Rounded Rectangle 15"/>
          <p:cNvSpPr/>
          <p:nvPr/>
        </p:nvSpPr>
        <p:spPr>
          <a:xfrm>
            <a:off x="2454275" y="3005138"/>
            <a:ext cx="4251325" cy="95885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 name="AutoShape 2" descr="Flow chart free icon"/>
          <p:cNvSpPr>
            <a:spLocks noChangeAspect="1" noChangeArrowheads="1"/>
          </p:cNvSpPr>
          <p:nvPr/>
        </p:nvSpPr>
        <p:spPr bwMode="auto">
          <a:xfrm>
            <a:off x="4419600" y="3206750"/>
            <a:ext cx="304800" cy="304800"/>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Verdana" panose="020B0604030504040204"/>
              <a:ea typeface="宋体" panose="02010600030101010101" pitchFamily="2" charset="-122"/>
              <a:cs typeface="+mn-cs"/>
            </a:endParaRPr>
          </a:p>
        </p:txBody>
      </p:sp>
      <p:sp>
        <p:nvSpPr>
          <p:cNvPr id="9" name="Rounded Rectangle 8"/>
          <p:cNvSpPr/>
          <p:nvPr/>
        </p:nvSpPr>
        <p:spPr>
          <a:xfrm>
            <a:off x="3581400" y="579438"/>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Instruction</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Execution</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0" name="Diamond 9"/>
          <p:cNvSpPr/>
          <p:nvPr/>
        </p:nvSpPr>
        <p:spPr>
          <a:xfrm>
            <a:off x="3067050" y="1793875"/>
            <a:ext cx="3009900" cy="838200"/>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a:t>
            </a: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xception detected?</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1" name="Rounded Rectangle 10"/>
          <p:cNvSpPr/>
          <p:nvPr/>
        </p:nvSpPr>
        <p:spPr>
          <a:xfrm>
            <a:off x="2049463" y="3200400"/>
            <a:ext cx="2366962"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Cause</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2" name="Rounded Rectangle 11"/>
          <p:cNvSpPr/>
          <p:nvPr/>
        </p:nvSpPr>
        <p:spPr>
          <a:xfrm>
            <a:off x="4729163" y="3200400"/>
            <a:ext cx="2365375"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EPC</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3" name="Rounded Rectangle 12"/>
          <p:cNvSpPr/>
          <p:nvPr/>
        </p:nvSpPr>
        <p:spPr>
          <a:xfrm>
            <a:off x="2243138" y="5334000"/>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a:t>
            </a: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xception</a:t>
            </a:r>
            <a:r>
              <a:rPr kumimoji="0" lang="zh-CN" alt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r>
              <a:rPr kumimoji="0" lang="en-US" altLang="zh-CN"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Handling Instructions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5" name="Diamond 14"/>
          <p:cNvSpPr/>
          <p:nvPr/>
        </p:nvSpPr>
        <p:spPr>
          <a:xfrm>
            <a:off x="4349750" y="5440363"/>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terminate?</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7" name="Diamond 16"/>
          <p:cNvSpPr/>
          <p:nvPr/>
        </p:nvSpPr>
        <p:spPr>
          <a:xfrm>
            <a:off x="1671638" y="4338638"/>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terminate?</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23" name="Straight Arrow Connector 22"/>
          <p:cNvCxnSpPr>
            <a:stCxn id="9" idx="2"/>
            <a:endCxn id="10" idx="0"/>
          </p:cNvCxnSpPr>
          <p:nvPr/>
        </p:nvCxnSpPr>
        <p:spPr>
          <a:xfrm>
            <a:off x="4572000" y="1417638"/>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4572000" y="2632075"/>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1" idx="2"/>
          </p:cNvCxnSpPr>
          <p:nvPr/>
        </p:nvCxnSpPr>
        <p:spPr>
          <a:xfrm>
            <a:off x="3233738" y="3770313"/>
            <a:ext cx="0" cy="568325"/>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233738" y="4957763"/>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572000" y="203200"/>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0" idx="1"/>
          </p:cNvCxnSpPr>
          <p:nvPr/>
        </p:nvCxnSpPr>
        <p:spPr>
          <a:xfrm rot="10800000" flipH="1">
            <a:off x="3067050" y="363538"/>
            <a:ext cx="1512888" cy="1849437"/>
          </a:xfrm>
          <a:prstGeom prst="bentConnector4">
            <a:avLst>
              <a:gd name="adj1" fmla="val -40066"/>
              <a:gd name="adj2" fmla="val 10001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3" idx="2"/>
            <a:endCxn id="15" idx="2"/>
          </p:cNvCxnSpPr>
          <p:nvPr/>
        </p:nvCxnSpPr>
        <p:spPr>
          <a:xfrm rot="5400000" flipH="1" flipV="1">
            <a:off x="4516438" y="4776788"/>
            <a:ext cx="112712" cy="2678112"/>
          </a:xfrm>
          <a:prstGeom prst="bentConnector3">
            <a:avLst>
              <a:gd name="adj1" fmla="val -382129"/>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15" idx="0"/>
            <a:endCxn id="12" idx="2"/>
          </p:cNvCxnSpPr>
          <p:nvPr/>
        </p:nvCxnSpPr>
        <p:spPr>
          <a:xfrm flipV="1">
            <a:off x="5911850" y="3770313"/>
            <a:ext cx="0" cy="167005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Elbow Connector 70"/>
          <p:cNvCxnSpPr>
            <a:stCxn id="12" idx="3"/>
          </p:cNvCxnSpPr>
          <p:nvPr/>
        </p:nvCxnSpPr>
        <p:spPr>
          <a:xfrm flipH="1" flipV="1">
            <a:off x="4572000" y="363538"/>
            <a:ext cx="2522538" cy="3121025"/>
          </a:xfrm>
          <a:prstGeom prst="bentConnector4">
            <a:avLst>
              <a:gd name="adj1" fmla="val -21274"/>
              <a:gd name="adj2" fmla="val 10009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910263" y="50736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no</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28" name="TextBox 27"/>
          <p:cNvSpPr txBox="1"/>
          <p:nvPr/>
        </p:nvSpPr>
        <p:spPr>
          <a:xfrm>
            <a:off x="2705100" y="183038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no</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30" name="TextBox 29"/>
          <p:cNvSpPr txBox="1"/>
          <p:nvPr/>
        </p:nvSpPr>
        <p:spPr>
          <a:xfrm>
            <a:off x="4572000" y="253682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yes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31" name="Straight Arrow Connector 30"/>
          <p:cNvCxnSpPr>
            <a:stCxn id="15" idx="3"/>
          </p:cNvCxnSpPr>
          <p:nvPr/>
        </p:nvCxnSpPr>
        <p:spPr>
          <a:xfrm>
            <a:off x="7473950" y="5749925"/>
            <a:ext cx="603250" cy="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7342188" y="53292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yes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34" name="TextBox 33"/>
          <p:cNvSpPr txBox="1"/>
          <p:nvPr/>
        </p:nvSpPr>
        <p:spPr>
          <a:xfrm>
            <a:off x="1220788" y="42481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yes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35" name="Straight Arrow Connector 34"/>
          <p:cNvCxnSpPr/>
          <p:nvPr/>
        </p:nvCxnSpPr>
        <p:spPr>
          <a:xfrm>
            <a:off x="1068388" y="4648200"/>
            <a:ext cx="603250" cy="0"/>
          </a:xfrm>
          <a:prstGeom prst="straightConnector1">
            <a:avLst/>
          </a:prstGeom>
          <a:ln>
            <a:solidFill>
              <a:schemeClr val="accent5"/>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7989888" y="56594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end</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38" name="TextBox 37"/>
          <p:cNvSpPr txBox="1"/>
          <p:nvPr/>
        </p:nvSpPr>
        <p:spPr>
          <a:xfrm>
            <a:off x="520700" y="458787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end</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224285" name="Rectangle 35"/>
          <p:cNvSpPr>
            <a:spLocks noChangeArrowheads="1"/>
          </p:cNvSpPr>
          <p:nvPr/>
        </p:nvSpPr>
        <p:spPr bwMode="auto">
          <a:xfrm>
            <a:off x="9525" y="6172200"/>
            <a:ext cx="51720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predefined address;</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determined by cause of exception;</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3" name="Picture 2"/>
          <p:cNvPicPr>
            <a:picLocks noChangeAspect="1"/>
          </p:cNvPicPr>
          <p:nvPr/>
        </p:nvPicPr>
        <p:blipFill>
          <a:blip r:embed="rId1">
            <a:alphaModFix amt="65000"/>
          </a:blip>
          <a:stretch>
            <a:fillRect/>
          </a:stretch>
        </p:blipFill>
        <p:spPr>
          <a:xfrm>
            <a:off x="3886213" y="4894011"/>
            <a:ext cx="5253506" cy="732429"/>
          </a:xfrm>
          <a:prstGeom prst="rect">
            <a:avLst/>
          </a:prstGeom>
          <a:effectLst>
            <a:glow rad="228600">
              <a:schemeClr val="accent1">
                <a:satMod val="175000"/>
                <a:alpha val="40000"/>
              </a:schemeClr>
            </a:glow>
          </a:effectLst>
        </p:spPr>
      </p:pic>
      <p:sp>
        <p:nvSpPr>
          <p:cNvPr id="224287" name="Rectangle 31"/>
          <p:cNvSpPr>
            <a:spLocks noChangeArrowheads="1"/>
          </p:cNvSpPr>
          <p:nvPr/>
        </p:nvSpPr>
        <p:spPr bwMode="auto">
          <a:xfrm>
            <a:off x="3968750" y="4137025"/>
            <a:ext cx="5170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vectored interrupts:</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2150" y="4900613"/>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no</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6" name="Rounded Rectangle 15"/>
          <p:cNvSpPr/>
          <p:nvPr/>
        </p:nvSpPr>
        <p:spPr>
          <a:xfrm>
            <a:off x="2454275" y="3005138"/>
            <a:ext cx="4251325" cy="95885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 name="AutoShape 2" descr="Flow chart free icon"/>
          <p:cNvSpPr>
            <a:spLocks noChangeAspect="1" noChangeArrowheads="1"/>
          </p:cNvSpPr>
          <p:nvPr/>
        </p:nvSpPr>
        <p:spPr bwMode="auto">
          <a:xfrm>
            <a:off x="4419600" y="3206750"/>
            <a:ext cx="304800" cy="304800"/>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Verdana" panose="020B0604030504040204"/>
              <a:ea typeface="宋体" panose="02010600030101010101" pitchFamily="2" charset="-122"/>
              <a:cs typeface="+mn-cs"/>
            </a:endParaRPr>
          </a:p>
        </p:txBody>
      </p:sp>
      <p:sp>
        <p:nvSpPr>
          <p:cNvPr id="9" name="Rounded Rectangle 8"/>
          <p:cNvSpPr/>
          <p:nvPr/>
        </p:nvSpPr>
        <p:spPr>
          <a:xfrm>
            <a:off x="3581400" y="579438"/>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Instruction</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Execution</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0" name="Diamond 9"/>
          <p:cNvSpPr/>
          <p:nvPr/>
        </p:nvSpPr>
        <p:spPr>
          <a:xfrm>
            <a:off x="3067050" y="1793875"/>
            <a:ext cx="3009900" cy="838200"/>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a:t>
            </a: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xception detected?</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1" name="Rounded Rectangle 10"/>
          <p:cNvSpPr/>
          <p:nvPr/>
        </p:nvSpPr>
        <p:spPr>
          <a:xfrm>
            <a:off x="2049463" y="3200400"/>
            <a:ext cx="2366962"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Cause</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2" name="Rounded Rectangle 11"/>
          <p:cNvSpPr/>
          <p:nvPr/>
        </p:nvSpPr>
        <p:spPr>
          <a:xfrm>
            <a:off x="4729163" y="3200400"/>
            <a:ext cx="2365375"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EPC</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3" name="Rounded Rectangle 12"/>
          <p:cNvSpPr/>
          <p:nvPr/>
        </p:nvSpPr>
        <p:spPr>
          <a:xfrm>
            <a:off x="2243138" y="5334000"/>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a:t>
            </a: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xception</a:t>
            </a:r>
            <a:r>
              <a:rPr kumimoji="0" lang="zh-CN" alt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r>
              <a:rPr kumimoji="0" lang="en-US" altLang="zh-CN"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Handling Instructions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5" name="Diamond 14"/>
          <p:cNvSpPr/>
          <p:nvPr/>
        </p:nvSpPr>
        <p:spPr>
          <a:xfrm>
            <a:off x="4349750" y="5440363"/>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terminate?</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7" name="Diamond 16"/>
          <p:cNvSpPr/>
          <p:nvPr/>
        </p:nvSpPr>
        <p:spPr>
          <a:xfrm>
            <a:off x="1671638" y="4338638"/>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terminate?</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23" name="Straight Arrow Connector 22"/>
          <p:cNvCxnSpPr>
            <a:stCxn id="9" idx="2"/>
            <a:endCxn id="10" idx="0"/>
          </p:cNvCxnSpPr>
          <p:nvPr/>
        </p:nvCxnSpPr>
        <p:spPr>
          <a:xfrm>
            <a:off x="4572000" y="1417638"/>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4572000" y="2632075"/>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1" idx="2"/>
          </p:cNvCxnSpPr>
          <p:nvPr/>
        </p:nvCxnSpPr>
        <p:spPr>
          <a:xfrm>
            <a:off x="3233738" y="3770313"/>
            <a:ext cx="0" cy="568325"/>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233738" y="4957763"/>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572000" y="203200"/>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0" idx="1"/>
          </p:cNvCxnSpPr>
          <p:nvPr/>
        </p:nvCxnSpPr>
        <p:spPr>
          <a:xfrm rot="10800000" flipH="1">
            <a:off x="3067050" y="363538"/>
            <a:ext cx="1512888" cy="1849437"/>
          </a:xfrm>
          <a:prstGeom prst="bentConnector4">
            <a:avLst>
              <a:gd name="adj1" fmla="val -40066"/>
              <a:gd name="adj2" fmla="val 10001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3" idx="2"/>
            <a:endCxn id="15" idx="2"/>
          </p:cNvCxnSpPr>
          <p:nvPr/>
        </p:nvCxnSpPr>
        <p:spPr>
          <a:xfrm rot="5400000" flipH="1" flipV="1">
            <a:off x="4516438" y="4776788"/>
            <a:ext cx="112712" cy="2678112"/>
          </a:xfrm>
          <a:prstGeom prst="bentConnector3">
            <a:avLst>
              <a:gd name="adj1" fmla="val -382129"/>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15" idx="0"/>
            <a:endCxn id="12" idx="2"/>
          </p:cNvCxnSpPr>
          <p:nvPr/>
        </p:nvCxnSpPr>
        <p:spPr>
          <a:xfrm flipV="1">
            <a:off x="5911850" y="3770313"/>
            <a:ext cx="0" cy="167005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Elbow Connector 70"/>
          <p:cNvCxnSpPr>
            <a:stCxn id="12" idx="3"/>
          </p:cNvCxnSpPr>
          <p:nvPr/>
        </p:nvCxnSpPr>
        <p:spPr>
          <a:xfrm flipH="1" flipV="1">
            <a:off x="4572000" y="363538"/>
            <a:ext cx="2522538" cy="3121025"/>
          </a:xfrm>
          <a:prstGeom prst="bentConnector4">
            <a:avLst>
              <a:gd name="adj1" fmla="val -21274"/>
              <a:gd name="adj2" fmla="val 10009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910263" y="50736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no</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28" name="TextBox 27"/>
          <p:cNvSpPr txBox="1"/>
          <p:nvPr/>
        </p:nvSpPr>
        <p:spPr>
          <a:xfrm>
            <a:off x="2705100" y="183038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no</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30" name="TextBox 29"/>
          <p:cNvSpPr txBox="1"/>
          <p:nvPr/>
        </p:nvSpPr>
        <p:spPr>
          <a:xfrm>
            <a:off x="4572000" y="253682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yes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31" name="Straight Arrow Connector 30"/>
          <p:cNvCxnSpPr>
            <a:stCxn id="15" idx="3"/>
          </p:cNvCxnSpPr>
          <p:nvPr/>
        </p:nvCxnSpPr>
        <p:spPr>
          <a:xfrm>
            <a:off x="7473950" y="5749925"/>
            <a:ext cx="603250" cy="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7342188" y="53292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yes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34" name="TextBox 33"/>
          <p:cNvSpPr txBox="1"/>
          <p:nvPr/>
        </p:nvSpPr>
        <p:spPr>
          <a:xfrm>
            <a:off x="1220788" y="42481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yes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35" name="Straight Arrow Connector 34"/>
          <p:cNvCxnSpPr/>
          <p:nvPr/>
        </p:nvCxnSpPr>
        <p:spPr>
          <a:xfrm>
            <a:off x="1068388" y="4648200"/>
            <a:ext cx="603250" cy="0"/>
          </a:xfrm>
          <a:prstGeom prst="straightConnector1">
            <a:avLst/>
          </a:prstGeom>
          <a:ln>
            <a:solidFill>
              <a:schemeClr val="accent5"/>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7989888" y="56594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end</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38" name="TextBox 37"/>
          <p:cNvSpPr txBox="1"/>
          <p:nvPr/>
        </p:nvSpPr>
        <p:spPr>
          <a:xfrm>
            <a:off x="520700" y="458787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end</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226333" name="Rectangle 38"/>
          <p:cNvSpPr>
            <a:spLocks noChangeArrowheads="1"/>
          </p:cNvSpPr>
          <p:nvPr/>
        </p:nvSpPr>
        <p:spPr bwMode="auto">
          <a:xfrm>
            <a:off x="0" y="0"/>
            <a:ext cx="8601075"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Treat exceptions as control hazards;</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Flush instructions that follow the offending instruction;</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Fetch instructions from </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the new address;</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similar to taken branches</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2150" y="4900613"/>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no</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6" name="Rounded Rectangle 15"/>
          <p:cNvSpPr/>
          <p:nvPr/>
        </p:nvSpPr>
        <p:spPr>
          <a:xfrm>
            <a:off x="2454275" y="3005138"/>
            <a:ext cx="4251325" cy="95885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 name="AutoShape 2" descr="Flow chart free icon"/>
          <p:cNvSpPr>
            <a:spLocks noChangeAspect="1" noChangeArrowheads="1"/>
          </p:cNvSpPr>
          <p:nvPr/>
        </p:nvSpPr>
        <p:spPr bwMode="auto">
          <a:xfrm>
            <a:off x="4419600" y="3206750"/>
            <a:ext cx="304800" cy="304800"/>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Verdana" panose="020B0604030504040204"/>
              <a:ea typeface="宋体" panose="02010600030101010101" pitchFamily="2" charset="-122"/>
              <a:cs typeface="+mn-cs"/>
            </a:endParaRPr>
          </a:p>
        </p:txBody>
      </p:sp>
      <p:sp>
        <p:nvSpPr>
          <p:cNvPr id="9" name="Rounded Rectangle 8"/>
          <p:cNvSpPr/>
          <p:nvPr/>
        </p:nvSpPr>
        <p:spPr>
          <a:xfrm>
            <a:off x="3581400" y="579438"/>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Instruction</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Execution</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0" name="Diamond 9"/>
          <p:cNvSpPr/>
          <p:nvPr/>
        </p:nvSpPr>
        <p:spPr>
          <a:xfrm>
            <a:off x="3067050" y="1793875"/>
            <a:ext cx="3009900" cy="838200"/>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a:t>
            </a: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xception detected?</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1" name="Rounded Rectangle 10"/>
          <p:cNvSpPr/>
          <p:nvPr/>
        </p:nvSpPr>
        <p:spPr>
          <a:xfrm>
            <a:off x="2049463" y="3200400"/>
            <a:ext cx="2366962"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Cause</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2" name="Rounded Rectangle 11"/>
          <p:cNvSpPr/>
          <p:nvPr/>
        </p:nvSpPr>
        <p:spPr>
          <a:xfrm>
            <a:off x="4729163" y="3200400"/>
            <a:ext cx="2365375"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EPC</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3" name="Rounded Rectangle 12"/>
          <p:cNvSpPr/>
          <p:nvPr/>
        </p:nvSpPr>
        <p:spPr>
          <a:xfrm>
            <a:off x="2243138" y="5334000"/>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a:t>
            </a: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xception</a:t>
            </a:r>
            <a:r>
              <a:rPr kumimoji="0" lang="zh-CN" alt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r>
              <a:rPr kumimoji="0" lang="en-US" altLang="zh-CN"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Handling Instructions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5" name="Diamond 14"/>
          <p:cNvSpPr/>
          <p:nvPr/>
        </p:nvSpPr>
        <p:spPr>
          <a:xfrm>
            <a:off x="4349750" y="5440363"/>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terminate?</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7" name="Diamond 16"/>
          <p:cNvSpPr/>
          <p:nvPr/>
        </p:nvSpPr>
        <p:spPr>
          <a:xfrm>
            <a:off x="1671638" y="4338638"/>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terminate?</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23" name="Straight Arrow Connector 22"/>
          <p:cNvCxnSpPr>
            <a:stCxn id="9" idx="2"/>
            <a:endCxn id="10" idx="0"/>
          </p:cNvCxnSpPr>
          <p:nvPr/>
        </p:nvCxnSpPr>
        <p:spPr>
          <a:xfrm>
            <a:off x="4572000" y="1417638"/>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4572000" y="2632075"/>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1" idx="2"/>
          </p:cNvCxnSpPr>
          <p:nvPr/>
        </p:nvCxnSpPr>
        <p:spPr>
          <a:xfrm>
            <a:off x="3233738" y="3770313"/>
            <a:ext cx="0" cy="568325"/>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233738" y="4957763"/>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572000" y="203200"/>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0" idx="1"/>
          </p:cNvCxnSpPr>
          <p:nvPr/>
        </p:nvCxnSpPr>
        <p:spPr>
          <a:xfrm rot="10800000" flipH="1">
            <a:off x="3067050" y="363538"/>
            <a:ext cx="1512888" cy="1849437"/>
          </a:xfrm>
          <a:prstGeom prst="bentConnector4">
            <a:avLst>
              <a:gd name="adj1" fmla="val -40066"/>
              <a:gd name="adj2" fmla="val 10001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3" idx="2"/>
            <a:endCxn id="15" idx="2"/>
          </p:cNvCxnSpPr>
          <p:nvPr/>
        </p:nvCxnSpPr>
        <p:spPr>
          <a:xfrm rot="5400000" flipH="1" flipV="1">
            <a:off x="4516438" y="4776788"/>
            <a:ext cx="112712" cy="2678112"/>
          </a:xfrm>
          <a:prstGeom prst="bentConnector3">
            <a:avLst>
              <a:gd name="adj1" fmla="val -382129"/>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15" idx="0"/>
            <a:endCxn id="12" idx="2"/>
          </p:cNvCxnSpPr>
          <p:nvPr/>
        </p:nvCxnSpPr>
        <p:spPr>
          <a:xfrm flipV="1">
            <a:off x="5911850" y="3770313"/>
            <a:ext cx="0" cy="167005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Elbow Connector 70"/>
          <p:cNvCxnSpPr>
            <a:stCxn id="12" idx="3"/>
          </p:cNvCxnSpPr>
          <p:nvPr/>
        </p:nvCxnSpPr>
        <p:spPr>
          <a:xfrm flipH="1" flipV="1">
            <a:off x="4572000" y="363538"/>
            <a:ext cx="2522538" cy="3121025"/>
          </a:xfrm>
          <a:prstGeom prst="bentConnector4">
            <a:avLst>
              <a:gd name="adj1" fmla="val -21274"/>
              <a:gd name="adj2" fmla="val 10009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910263" y="50736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no</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28" name="TextBox 27"/>
          <p:cNvSpPr txBox="1"/>
          <p:nvPr/>
        </p:nvSpPr>
        <p:spPr>
          <a:xfrm>
            <a:off x="2705100" y="183038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no</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30" name="TextBox 29"/>
          <p:cNvSpPr txBox="1"/>
          <p:nvPr/>
        </p:nvSpPr>
        <p:spPr>
          <a:xfrm>
            <a:off x="4572000" y="253682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yes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31" name="Straight Arrow Connector 30"/>
          <p:cNvCxnSpPr>
            <a:stCxn id="15" idx="3"/>
          </p:cNvCxnSpPr>
          <p:nvPr/>
        </p:nvCxnSpPr>
        <p:spPr>
          <a:xfrm>
            <a:off x="7473950" y="5749925"/>
            <a:ext cx="603250" cy="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7342188" y="53292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yes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34" name="TextBox 33"/>
          <p:cNvSpPr txBox="1"/>
          <p:nvPr/>
        </p:nvSpPr>
        <p:spPr>
          <a:xfrm>
            <a:off x="1220788" y="42481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yes</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35" name="Straight Arrow Connector 34"/>
          <p:cNvCxnSpPr/>
          <p:nvPr/>
        </p:nvCxnSpPr>
        <p:spPr>
          <a:xfrm>
            <a:off x="1068388" y="4648200"/>
            <a:ext cx="603250" cy="0"/>
          </a:xfrm>
          <a:prstGeom prst="straightConnector1">
            <a:avLst/>
          </a:prstGeom>
          <a:ln>
            <a:solidFill>
              <a:schemeClr val="accent5"/>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7989888" y="56594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end</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38" name="TextBox 37"/>
          <p:cNvSpPr txBox="1"/>
          <p:nvPr/>
        </p:nvSpPr>
        <p:spPr>
          <a:xfrm>
            <a:off x="520700" y="458787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end</a:t>
            </a:r>
            <a:endParaRPr kumimoji="0" 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228381" name="Rectangle 38"/>
          <p:cNvSpPr>
            <a:spLocks noChangeArrowheads="1"/>
          </p:cNvSpPr>
          <p:nvPr/>
        </p:nvSpPr>
        <p:spPr bwMode="auto">
          <a:xfrm>
            <a:off x="0" y="0"/>
            <a:ext cx="8601075"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Treat exceptions as control hazards;</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Flush instructions that follow the offending instruction;</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Fetch instructions from </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the new address;</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similar to taken branches</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228382" name="Rectangle 31"/>
          <p:cNvSpPr>
            <a:spLocks noChangeArrowheads="1"/>
          </p:cNvSpPr>
          <p:nvPr/>
        </p:nvSpPr>
        <p:spPr bwMode="auto">
          <a:xfrm>
            <a:off x="4598988" y="3917950"/>
            <a:ext cx="4495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RFE: privileged instruction</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(Return From Exception)</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3" name="Rectangle 2"/>
          <p:cNvSpPr>
            <a:spLocks noGrp="1" noChangeArrowheads="1"/>
          </p:cNvSpPr>
          <p:nvPr>
            <p:ph type="title"/>
          </p:nvPr>
        </p:nvSpPr>
        <p:spPr/>
        <p:txBody>
          <a:bodyPr/>
          <a:lstStyle/>
          <a:p>
            <a:pPr eaLnBrk="1" hangingPunct="1"/>
            <a:r>
              <a:rPr lang="en-US" altLang="zh-CN"/>
              <a:t>Exceptions</a:t>
            </a:r>
            <a:endParaRPr lang="en-US" altLang="zh-CN"/>
          </a:p>
        </p:txBody>
      </p:sp>
      <p:sp>
        <p:nvSpPr>
          <p:cNvPr id="458754" name="Rectangle 3"/>
          <p:cNvSpPr>
            <a:spLocks noGrp="1" noChangeArrowheads="1"/>
          </p:cNvSpPr>
          <p:nvPr>
            <p:ph type="body" idx="1"/>
          </p:nvPr>
        </p:nvSpPr>
        <p:spPr/>
        <p:txBody>
          <a:bodyPr/>
          <a:lstStyle/>
          <a:p>
            <a:pPr eaLnBrk="1" hangingPunct="1">
              <a:lnSpc>
                <a:spcPct val="80000"/>
              </a:lnSpc>
            </a:pPr>
            <a:r>
              <a:rPr lang="en-US" altLang="zh-CN"/>
              <a:t>Type</a:t>
            </a:r>
            <a:endParaRPr lang="en-US" altLang="zh-CN"/>
          </a:p>
          <a:p>
            <a:pPr eaLnBrk="1" hangingPunct="1">
              <a:lnSpc>
                <a:spcPct val="80000"/>
              </a:lnSpc>
              <a:buFontTx/>
              <a:buNone/>
            </a:pPr>
            <a:r>
              <a:rPr lang="en-US" altLang="zh-CN" sz="2400"/>
              <a:t>	I/O device request</a:t>
            </a:r>
            <a:endParaRPr lang="en-US" altLang="zh-CN" sz="2400"/>
          </a:p>
          <a:p>
            <a:pPr eaLnBrk="1" hangingPunct="1">
              <a:lnSpc>
                <a:spcPct val="80000"/>
              </a:lnSpc>
              <a:buFontTx/>
              <a:buNone/>
            </a:pPr>
            <a:r>
              <a:rPr lang="en-US" altLang="zh-CN" sz="2400"/>
              <a:t>	invoking os service from user program</a:t>
            </a:r>
            <a:endParaRPr lang="en-US" altLang="zh-CN" sz="2400"/>
          </a:p>
          <a:p>
            <a:pPr eaLnBrk="1" hangingPunct="1">
              <a:lnSpc>
                <a:spcPct val="80000"/>
              </a:lnSpc>
              <a:buFontTx/>
              <a:buNone/>
            </a:pPr>
            <a:r>
              <a:rPr lang="en-US" altLang="zh-CN" sz="2400"/>
              <a:t>	tracing instruction execution</a:t>
            </a:r>
            <a:endParaRPr lang="en-US" altLang="zh-CN" sz="2400"/>
          </a:p>
          <a:p>
            <a:pPr eaLnBrk="1" hangingPunct="1">
              <a:lnSpc>
                <a:spcPct val="80000"/>
              </a:lnSpc>
              <a:buFontTx/>
              <a:buNone/>
            </a:pPr>
            <a:r>
              <a:rPr lang="en-US" altLang="zh-CN" sz="2400"/>
              <a:t>	breakpoint</a:t>
            </a:r>
            <a:endParaRPr lang="en-US" altLang="zh-CN" sz="2400"/>
          </a:p>
          <a:p>
            <a:pPr eaLnBrk="1" hangingPunct="1">
              <a:lnSpc>
                <a:spcPct val="80000"/>
              </a:lnSpc>
              <a:buFontTx/>
              <a:buNone/>
            </a:pPr>
            <a:r>
              <a:rPr lang="en-US" altLang="zh-CN" sz="2400"/>
              <a:t>	integer arithmetic overflow</a:t>
            </a:r>
            <a:endParaRPr lang="en-US" altLang="zh-CN" sz="2400"/>
          </a:p>
          <a:p>
            <a:pPr eaLnBrk="1" hangingPunct="1">
              <a:lnSpc>
                <a:spcPct val="80000"/>
              </a:lnSpc>
              <a:buFontTx/>
              <a:buNone/>
            </a:pPr>
            <a:r>
              <a:rPr lang="en-US" altLang="zh-CN" sz="2400"/>
              <a:t>	FP arithmetic anomaly</a:t>
            </a:r>
            <a:endParaRPr lang="en-US" altLang="zh-CN" sz="2400"/>
          </a:p>
          <a:p>
            <a:pPr eaLnBrk="1" hangingPunct="1">
              <a:lnSpc>
                <a:spcPct val="80000"/>
              </a:lnSpc>
              <a:buFontTx/>
              <a:buNone/>
            </a:pPr>
            <a:r>
              <a:rPr lang="en-US" altLang="zh-CN" sz="2400"/>
              <a:t>	page fault</a:t>
            </a:r>
            <a:endParaRPr lang="en-US" altLang="zh-CN" sz="2400"/>
          </a:p>
          <a:p>
            <a:pPr eaLnBrk="1" hangingPunct="1">
              <a:lnSpc>
                <a:spcPct val="80000"/>
              </a:lnSpc>
              <a:buFontTx/>
              <a:buNone/>
            </a:pPr>
            <a:r>
              <a:rPr lang="en-US" altLang="zh-CN" sz="2400"/>
              <a:t>	misaligned memory address</a:t>
            </a:r>
            <a:endParaRPr lang="en-US" altLang="zh-CN" sz="2400"/>
          </a:p>
          <a:p>
            <a:pPr eaLnBrk="1" hangingPunct="1">
              <a:lnSpc>
                <a:spcPct val="80000"/>
              </a:lnSpc>
              <a:buFontTx/>
              <a:buNone/>
            </a:pPr>
            <a:r>
              <a:rPr lang="en-US" altLang="zh-CN" sz="2400"/>
              <a:t>	memory protection violation</a:t>
            </a:r>
            <a:endParaRPr lang="en-US" altLang="zh-CN" sz="2400"/>
          </a:p>
          <a:p>
            <a:pPr eaLnBrk="1" hangingPunct="1">
              <a:lnSpc>
                <a:spcPct val="80000"/>
              </a:lnSpc>
              <a:buFontTx/>
              <a:buNone/>
            </a:pPr>
            <a:r>
              <a:rPr lang="en-US" altLang="zh-CN" sz="2400"/>
              <a:t>	using undefined/unimplemented instruction</a:t>
            </a:r>
            <a:endParaRPr lang="en-US" altLang="zh-CN" sz="2400"/>
          </a:p>
          <a:p>
            <a:pPr eaLnBrk="1" hangingPunct="1">
              <a:lnSpc>
                <a:spcPct val="80000"/>
              </a:lnSpc>
              <a:buFontTx/>
              <a:buNone/>
            </a:pPr>
            <a:r>
              <a:rPr lang="en-US" altLang="zh-CN" sz="2400"/>
              <a:t>	hardware malfunctions</a:t>
            </a:r>
            <a:endParaRPr lang="en-US" altLang="zh-CN" sz="2400"/>
          </a:p>
          <a:p>
            <a:pPr eaLnBrk="1" hangingPunct="1">
              <a:lnSpc>
                <a:spcPct val="80000"/>
              </a:lnSpc>
              <a:buFontTx/>
              <a:buNone/>
            </a:pPr>
            <a:r>
              <a:rPr lang="en-US" altLang="zh-CN" sz="2400"/>
              <a:t>	power failure</a:t>
            </a:r>
            <a:endParaRPr lang="en-US" altLang="zh-CN" sz="240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7" name="Rectangle 2"/>
          <p:cNvSpPr>
            <a:spLocks noGrp="1" noChangeArrowheads="1"/>
          </p:cNvSpPr>
          <p:nvPr>
            <p:ph type="title"/>
          </p:nvPr>
        </p:nvSpPr>
        <p:spPr/>
        <p:txBody>
          <a:bodyPr/>
          <a:lstStyle/>
          <a:p>
            <a:pPr eaLnBrk="1" hangingPunct="1"/>
            <a:r>
              <a:rPr lang="en-US" altLang="zh-CN"/>
              <a:t>Exceptions: Requirements</a:t>
            </a:r>
            <a:endParaRPr lang="en-US" altLang="zh-CN"/>
          </a:p>
        </p:txBody>
      </p:sp>
      <p:sp>
        <p:nvSpPr>
          <p:cNvPr id="459778" name="Rectangle 3"/>
          <p:cNvSpPr>
            <a:spLocks noGrp="1" noChangeArrowheads="1"/>
          </p:cNvSpPr>
          <p:nvPr>
            <p:ph type="body" idx="1"/>
          </p:nvPr>
        </p:nvSpPr>
        <p:spPr/>
        <p:txBody>
          <a:bodyPr/>
          <a:lstStyle/>
          <a:p>
            <a:pPr eaLnBrk="1" hangingPunct="1"/>
            <a:r>
              <a:rPr lang="en-US" altLang="zh-CN"/>
              <a:t>Synchronous vs Asynchronous</a:t>
            </a:r>
            <a:endParaRPr lang="en-US" altLang="zh-CN"/>
          </a:p>
          <a:p>
            <a:pPr eaLnBrk="1" hangingPunct="1"/>
            <a:r>
              <a:rPr lang="en-US" altLang="zh-CN"/>
              <a:t>User requested vs Coerced</a:t>
            </a:r>
            <a:endParaRPr lang="en-US" altLang="zh-CN"/>
          </a:p>
          <a:p>
            <a:pPr eaLnBrk="1" hangingPunct="1"/>
            <a:r>
              <a:rPr lang="en-US" altLang="zh-CN"/>
              <a:t>User maskable vs User nonmaskable</a:t>
            </a:r>
            <a:endParaRPr lang="en-US" altLang="zh-CN"/>
          </a:p>
          <a:p>
            <a:pPr eaLnBrk="1" hangingPunct="1"/>
            <a:r>
              <a:rPr lang="en-US" altLang="zh-CN"/>
              <a:t>Within vs Between instructions</a:t>
            </a:r>
            <a:endParaRPr lang="en-US" altLang="zh-CN"/>
          </a:p>
          <a:p>
            <a:pPr eaLnBrk="1" hangingPunct="1"/>
            <a:r>
              <a:rPr lang="en-US" altLang="zh-CN"/>
              <a:t>Resume vs Terminate</a:t>
            </a:r>
            <a:endParaRPr lang="en-US" altLang="zh-CN"/>
          </a:p>
          <a:p>
            <a:pPr eaLnBrk="1" hangingPunct="1"/>
            <a:r>
              <a:rPr lang="en-US" altLang="zh-CN"/>
              <a:t>Precise vs Imprecise </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p:cNvSpPr>
            <a:spLocks noGrp="1" noChangeArrowheads="1"/>
          </p:cNvSpPr>
          <p:nvPr>
            <p:ph type="title"/>
          </p:nvPr>
        </p:nvSpPr>
        <p:spPr/>
        <p:txBody>
          <a:bodyPr/>
          <a:lstStyle/>
          <a:p>
            <a:r>
              <a:rPr lang="en-US" altLang="en-US" dirty="0"/>
              <a:t>Amdahl’s Law: Example</a:t>
            </a:r>
            <a:r>
              <a:rPr lang="zh-CN" altLang="en-US" dirty="0"/>
              <a:t> </a:t>
            </a:r>
            <a:r>
              <a:rPr lang="en-US" altLang="zh-CN" dirty="0"/>
              <a:t>3</a:t>
            </a:r>
            <a:endParaRPr lang="en-US" altLang="en-US" dirty="0"/>
          </a:p>
        </p:txBody>
      </p:sp>
      <p:sp>
        <p:nvSpPr>
          <p:cNvPr id="187394" name="Content Placeholder 2"/>
          <p:cNvSpPr>
            <a:spLocks noGrp="1" noChangeArrowheads="1"/>
          </p:cNvSpPr>
          <p:nvPr>
            <p:ph idx="1"/>
          </p:nvPr>
        </p:nvSpPr>
        <p:spPr>
          <a:xfrm>
            <a:off x="457200" y="1600200"/>
            <a:ext cx="8915400" cy="5257800"/>
          </a:xfrm>
        </p:spPr>
        <p:txBody>
          <a:bodyPr/>
          <a:lstStyle/>
          <a:p>
            <a:pPr eaLnBrk="1" hangingPunct="1"/>
            <a:r>
              <a:rPr lang="en-US" altLang="zh-CN" dirty="0"/>
              <a:t>54 of 96 cores on average can be busy;</a:t>
            </a:r>
            <a:endParaRPr lang="en-US" altLang="zh-CN" dirty="0"/>
          </a:p>
          <a:p>
            <a:pPr eaLnBrk="1" hangingPunct="1">
              <a:buFontTx/>
              <a:buNone/>
            </a:pPr>
            <a:r>
              <a:rPr lang="en-US" altLang="zh-CN" dirty="0"/>
              <a:t>	90% of the time, use all available cores;</a:t>
            </a:r>
            <a:endParaRPr lang="en-US" altLang="zh-CN" dirty="0"/>
          </a:p>
          <a:p>
            <a:pPr eaLnBrk="1" hangingPunct="1">
              <a:buFontTx/>
              <a:buNone/>
            </a:pPr>
            <a:r>
              <a:rPr lang="en-US" altLang="zh-CN" dirty="0"/>
              <a:t>	9% of the time, use 50 cores;</a:t>
            </a:r>
            <a:endParaRPr lang="en-US" altLang="zh-CN" dirty="0"/>
          </a:p>
          <a:p>
            <a:pPr eaLnBrk="1" hangingPunct="1">
              <a:buFontTx/>
              <a:buNone/>
            </a:pPr>
            <a:r>
              <a:rPr lang="en-US" altLang="zh-CN" dirty="0"/>
              <a:t>	1% of the time, strictly serial;</a:t>
            </a:r>
            <a:endParaRPr lang="en-US" altLang="zh-CN" dirty="0"/>
          </a:p>
          <a:p>
            <a:pPr eaLnBrk="1" hangingPunct="1"/>
            <a:r>
              <a:rPr lang="en-US" altLang="zh-CN" dirty="0"/>
              <a:t>how much speedup?</a:t>
            </a:r>
            <a:endParaRPr lang="en-US" altLang="zh-CN" dirty="0"/>
          </a:p>
          <a:p>
            <a:pPr eaLnBrk="1" hangingPunct="1">
              <a:buFontTx/>
              <a:buNone/>
            </a:pPr>
            <a:r>
              <a:rPr lang="en-US" altLang="zh-CN" dirty="0"/>
              <a:t>	how many cores are used for 90% of the time?;</a:t>
            </a:r>
            <a:endParaRPr lang="en-US" altLang="zh-CN" dirty="0"/>
          </a:p>
          <a:p>
            <a:pPr eaLnBrk="1" hangingPunct="1">
              <a:buFontTx/>
              <a:buNone/>
            </a:pPr>
            <a:r>
              <a:rPr lang="en-US" altLang="zh-CN" dirty="0"/>
              <a:t>	</a:t>
            </a:r>
            <a:endParaRPr lang="en-US" altLang="zh-CN" dirty="0"/>
          </a:p>
          <a:p>
            <a:pPr marL="0" indent="0" eaLnBrk="1" hangingPunct="1">
              <a:buNone/>
            </a:pPr>
            <a:endParaRPr lang="en-US" altLang="zh-CN" dirty="0"/>
          </a:p>
          <a:p>
            <a:pPr marL="0" indent="0" eaLnBrk="1" hangingPunct="1">
              <a:buNone/>
            </a:pPr>
            <a:endParaRPr lang="en-US" altLang="zh-CN" dirty="0"/>
          </a:p>
          <a:p>
            <a:pPr eaLnBrk="1" hangingPunct="1">
              <a:buFontTx/>
              <a:buNone/>
            </a:pPr>
            <a:r>
              <a:rPr lang="en-US" altLang="zh-CN" dirty="0"/>
              <a:t>	</a:t>
            </a:r>
            <a:endParaRPr lang="en-US" altLang="zh-CN" dirty="0"/>
          </a:p>
          <a:p>
            <a:endParaRPr lang="en-US" altLang="en-US"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Rectangle 2"/>
          <p:cNvSpPr>
            <a:spLocks noGrp="1" noChangeArrowheads="1"/>
          </p:cNvSpPr>
          <p:nvPr>
            <p:ph type="title"/>
          </p:nvPr>
        </p:nvSpPr>
        <p:spPr/>
        <p:txBody>
          <a:bodyPr/>
          <a:lstStyle/>
          <a:p>
            <a:pPr eaLnBrk="1" hangingPunct="1"/>
            <a:r>
              <a:rPr lang="en-US" altLang="zh-CN"/>
              <a:t>Sync vs Asynch</a:t>
            </a:r>
            <a:endParaRPr lang="en-US" altLang="zh-CN"/>
          </a:p>
        </p:txBody>
      </p:sp>
      <p:sp>
        <p:nvSpPr>
          <p:cNvPr id="460802" name="Rectangle 3"/>
          <p:cNvSpPr>
            <a:spLocks noGrp="1" noChangeArrowheads="1"/>
          </p:cNvSpPr>
          <p:nvPr>
            <p:ph type="body" idx="1"/>
          </p:nvPr>
        </p:nvSpPr>
        <p:spPr/>
        <p:txBody>
          <a:bodyPr/>
          <a:lstStyle/>
          <a:p>
            <a:pPr eaLnBrk="1" hangingPunct="1"/>
            <a:r>
              <a:rPr lang="en-US" altLang="zh-CN"/>
              <a:t>Synchronous</a:t>
            </a:r>
            <a:endParaRPr lang="en-US" altLang="zh-CN"/>
          </a:p>
          <a:p>
            <a:pPr eaLnBrk="1" hangingPunct="1">
              <a:buFontTx/>
              <a:buNone/>
            </a:pPr>
            <a:r>
              <a:rPr lang="en-US" altLang="zh-CN"/>
              <a:t>	event occurs at the same place every time the program is executed with the same data and memory allocation </a:t>
            </a:r>
            <a:endParaRPr lang="en-US" altLang="zh-CN"/>
          </a:p>
          <a:p>
            <a:pPr eaLnBrk="1" hangingPunct="1">
              <a:buFontTx/>
              <a:buNone/>
            </a:pPr>
            <a:endParaRPr lang="en-US" altLang="zh-CN"/>
          </a:p>
          <a:p>
            <a:pPr eaLnBrk="1" hangingPunct="1"/>
            <a:r>
              <a:rPr lang="en-US" altLang="zh-CN"/>
              <a:t>Asynchronous</a:t>
            </a:r>
            <a:endParaRPr lang="en-US" altLang="zh-CN"/>
          </a:p>
          <a:p>
            <a:pPr eaLnBrk="1" hangingPunct="1">
              <a:buFontTx/>
              <a:buNone/>
            </a:pPr>
            <a:r>
              <a:rPr lang="en-US" altLang="zh-CN"/>
              <a:t>	caused by devices external to the CPU and memory</a:t>
            </a:r>
            <a:endParaRPr lang="en-US" altLang="zh-CN"/>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2"/>
          <p:cNvSpPr>
            <a:spLocks noGrp="1" noChangeArrowheads="1"/>
          </p:cNvSpPr>
          <p:nvPr>
            <p:ph type="title"/>
          </p:nvPr>
        </p:nvSpPr>
        <p:spPr/>
        <p:txBody>
          <a:bodyPr/>
          <a:lstStyle/>
          <a:p>
            <a:pPr eaLnBrk="1" hangingPunct="1"/>
            <a:r>
              <a:rPr lang="en-US" altLang="zh-CN"/>
              <a:t>User requested vs Coerced</a:t>
            </a:r>
            <a:endParaRPr lang="en-US" altLang="zh-CN"/>
          </a:p>
        </p:txBody>
      </p:sp>
      <p:sp>
        <p:nvSpPr>
          <p:cNvPr id="462850" name="Rectangle 3"/>
          <p:cNvSpPr>
            <a:spLocks noGrp="1" noChangeArrowheads="1"/>
          </p:cNvSpPr>
          <p:nvPr>
            <p:ph type="body" idx="1"/>
          </p:nvPr>
        </p:nvSpPr>
        <p:spPr/>
        <p:txBody>
          <a:bodyPr/>
          <a:lstStyle/>
          <a:p>
            <a:pPr eaLnBrk="1" hangingPunct="1"/>
            <a:r>
              <a:rPr lang="en-US" altLang="zh-CN"/>
              <a:t>User requested</a:t>
            </a:r>
            <a:endParaRPr lang="en-US" altLang="zh-CN"/>
          </a:p>
          <a:p>
            <a:pPr eaLnBrk="1" hangingPunct="1">
              <a:buFontTx/>
              <a:buNone/>
            </a:pPr>
            <a:r>
              <a:rPr lang="en-US" altLang="zh-CN"/>
              <a:t>	the user task directly asks for it </a:t>
            </a:r>
            <a:endParaRPr lang="en-US" altLang="zh-CN"/>
          </a:p>
          <a:p>
            <a:pPr eaLnBrk="1" hangingPunct="1">
              <a:buFontTx/>
              <a:buNone/>
            </a:pPr>
            <a:endParaRPr lang="en-US" altLang="zh-CN"/>
          </a:p>
          <a:p>
            <a:pPr eaLnBrk="1" hangingPunct="1"/>
            <a:r>
              <a:rPr lang="en-US" altLang="zh-CN"/>
              <a:t>Coerced</a:t>
            </a:r>
            <a:endParaRPr lang="en-US" altLang="zh-CN"/>
          </a:p>
          <a:p>
            <a:pPr eaLnBrk="1" hangingPunct="1">
              <a:buFontTx/>
              <a:buNone/>
            </a:pPr>
            <a:r>
              <a:rPr lang="en-US" altLang="zh-CN"/>
              <a:t>	caused by some hardware event that is not under the control of the user program</a:t>
            </a:r>
            <a:endParaRPr lang="en-US" altLang="zh-CN"/>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2"/>
          <p:cNvSpPr>
            <a:spLocks noGrp="1" noChangeArrowheads="1"/>
          </p:cNvSpPr>
          <p:nvPr>
            <p:ph type="title"/>
          </p:nvPr>
        </p:nvSpPr>
        <p:spPr/>
        <p:txBody>
          <a:bodyPr/>
          <a:lstStyle/>
          <a:p>
            <a:pPr eaLnBrk="1" hangingPunct="1"/>
            <a:r>
              <a:rPr lang="en-US" altLang="zh-CN"/>
              <a:t>User non/maskable</a:t>
            </a:r>
            <a:endParaRPr lang="en-US" altLang="zh-CN"/>
          </a:p>
        </p:txBody>
      </p:sp>
      <p:sp>
        <p:nvSpPr>
          <p:cNvPr id="463874" name="Rectangle 3"/>
          <p:cNvSpPr>
            <a:spLocks noGrp="1" noChangeArrowheads="1"/>
          </p:cNvSpPr>
          <p:nvPr>
            <p:ph type="body" idx="1"/>
          </p:nvPr>
        </p:nvSpPr>
        <p:spPr/>
        <p:txBody>
          <a:bodyPr/>
          <a:lstStyle/>
          <a:p>
            <a:pPr eaLnBrk="1" hangingPunct="1"/>
            <a:r>
              <a:rPr lang="en-US" altLang="zh-CN"/>
              <a:t>User maskable</a:t>
            </a:r>
            <a:endParaRPr lang="en-US" altLang="zh-CN"/>
          </a:p>
          <a:p>
            <a:pPr eaLnBrk="1" hangingPunct="1">
              <a:buFontTx/>
              <a:buNone/>
            </a:pPr>
            <a:r>
              <a:rPr lang="en-US" altLang="zh-CN"/>
              <a:t>	an event can / cannot be be masked or disabled by a user task</a:t>
            </a:r>
            <a:endParaRPr lang="en-US" altLang="zh-CN"/>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ChangeArrowheads="1"/>
          </p:cNvSpPr>
          <p:nvPr>
            <p:ph type="title"/>
          </p:nvPr>
        </p:nvSpPr>
        <p:spPr/>
        <p:txBody>
          <a:bodyPr/>
          <a:lstStyle/>
          <a:p>
            <a:pPr eaLnBrk="1" hangingPunct="1"/>
            <a:r>
              <a:rPr lang="en-US" altLang="zh-CN"/>
              <a:t>Within vs Between instr</a:t>
            </a:r>
            <a:endParaRPr lang="en-US" altLang="zh-CN"/>
          </a:p>
        </p:txBody>
      </p:sp>
      <p:sp>
        <p:nvSpPr>
          <p:cNvPr id="464898" name="Rectangle 3"/>
          <p:cNvSpPr>
            <a:spLocks noGrp="1" noChangeArrowheads="1"/>
          </p:cNvSpPr>
          <p:nvPr>
            <p:ph type="body" idx="1"/>
          </p:nvPr>
        </p:nvSpPr>
        <p:spPr/>
        <p:txBody>
          <a:bodyPr/>
          <a:lstStyle/>
          <a:p>
            <a:pPr eaLnBrk="1" hangingPunct="1"/>
            <a:r>
              <a:rPr lang="en-US" altLang="zh-CN"/>
              <a:t>Whether the event prevents intruction completion by occurring in the middle of execution </a:t>
            </a:r>
            <a:r>
              <a:rPr lang="en-US" altLang="zh-CN" i="1"/>
              <a:t>(within) </a:t>
            </a:r>
            <a:r>
              <a:rPr lang="en-US" altLang="zh-CN"/>
              <a:t>or is recognized </a:t>
            </a:r>
            <a:r>
              <a:rPr lang="en-US" altLang="zh-CN" i="1"/>
              <a:t>between </a:t>
            </a:r>
            <a:r>
              <a:rPr lang="en-US" altLang="zh-CN"/>
              <a:t>instructions</a:t>
            </a:r>
            <a:endParaRPr lang="en-US" altLang="zh-CN" i="1"/>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1" name="Rectangle 2"/>
          <p:cNvSpPr>
            <a:spLocks noGrp="1" noChangeArrowheads="1"/>
          </p:cNvSpPr>
          <p:nvPr>
            <p:ph type="title"/>
          </p:nvPr>
        </p:nvSpPr>
        <p:spPr/>
        <p:txBody>
          <a:bodyPr/>
          <a:lstStyle/>
          <a:p>
            <a:pPr eaLnBrk="1" hangingPunct="1"/>
            <a:r>
              <a:rPr lang="en-US" altLang="zh-CN"/>
              <a:t>Resume vs Terminate</a:t>
            </a:r>
            <a:endParaRPr lang="en-US" altLang="zh-CN"/>
          </a:p>
        </p:txBody>
      </p:sp>
      <p:sp>
        <p:nvSpPr>
          <p:cNvPr id="465922" name="Rectangle 3"/>
          <p:cNvSpPr>
            <a:spLocks noGrp="1" noChangeArrowheads="1"/>
          </p:cNvSpPr>
          <p:nvPr>
            <p:ph type="body" idx="1"/>
          </p:nvPr>
        </p:nvSpPr>
        <p:spPr/>
        <p:txBody>
          <a:bodyPr/>
          <a:lstStyle/>
          <a:p>
            <a:pPr eaLnBrk="1" hangingPunct="1"/>
            <a:r>
              <a:rPr lang="en-US" altLang="zh-CN"/>
              <a:t>Resume</a:t>
            </a:r>
            <a:endParaRPr lang="en-US" altLang="zh-CN"/>
          </a:p>
          <a:p>
            <a:pPr eaLnBrk="1" hangingPunct="1">
              <a:buFontTx/>
              <a:buNone/>
            </a:pPr>
            <a:r>
              <a:rPr lang="en-US" altLang="zh-CN"/>
              <a:t>	the program’s execution continues after the interrupt</a:t>
            </a:r>
            <a:endParaRPr lang="en-US" altLang="zh-CN"/>
          </a:p>
          <a:p>
            <a:pPr eaLnBrk="1" hangingPunct="1">
              <a:buFontTx/>
              <a:buNone/>
            </a:pPr>
            <a:endParaRPr lang="en-US" altLang="zh-CN"/>
          </a:p>
          <a:p>
            <a:pPr eaLnBrk="1" hangingPunct="1"/>
            <a:r>
              <a:rPr lang="en-US" altLang="zh-CN"/>
              <a:t>Terminate </a:t>
            </a:r>
            <a:endParaRPr lang="en-US" altLang="zh-CN"/>
          </a:p>
          <a:p>
            <a:pPr eaLnBrk="1" hangingPunct="1">
              <a:buFontTx/>
              <a:buNone/>
            </a:pPr>
            <a:r>
              <a:rPr lang="en-US" altLang="zh-CN"/>
              <a:t>	the program’s  execution always stops after the interrupt</a:t>
            </a:r>
            <a:endParaRPr lang="en-US" altLang="zh-CN"/>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标题 1"/>
          <p:cNvSpPr>
            <a:spLocks noGrp="1" noChangeArrowheads="1"/>
          </p:cNvSpPr>
          <p:nvPr>
            <p:ph type="title"/>
          </p:nvPr>
        </p:nvSpPr>
        <p:spPr/>
        <p:txBody>
          <a:bodyPr/>
          <a:lstStyle/>
          <a:p>
            <a:r>
              <a:rPr lang="en-US" altLang="zh-CN"/>
              <a:t>Precise vs Imprecise</a:t>
            </a:r>
            <a:endParaRPr lang="zh-CN" altLang="en-US"/>
          </a:p>
        </p:txBody>
      </p:sp>
      <p:sp>
        <p:nvSpPr>
          <p:cNvPr id="466946" name="内容占位符 2"/>
          <p:cNvSpPr>
            <a:spLocks noGrp="1" noChangeArrowheads="1"/>
          </p:cNvSpPr>
          <p:nvPr>
            <p:ph idx="1"/>
          </p:nvPr>
        </p:nvSpPr>
        <p:spPr/>
        <p:txBody>
          <a:bodyPr/>
          <a:lstStyle/>
          <a:p>
            <a:r>
              <a:rPr lang="en-US" altLang="zh-CN"/>
              <a:t>Precise</a:t>
            </a:r>
            <a:endParaRPr lang="en-US" altLang="zh-CN"/>
          </a:p>
          <a:p>
            <a:pPr>
              <a:buFontTx/>
              <a:buNone/>
            </a:pPr>
            <a:r>
              <a:rPr lang="en-US" altLang="zh-CN"/>
              <a:t>	</a:t>
            </a:r>
            <a:r>
              <a:rPr lang="en-US" altLang="zh-CN" sz="2000"/>
              <a:t>all instructions before the faulting instruction are committed and those after it can be restarted from scratch</a:t>
            </a:r>
            <a:endParaRPr lang="en-US" altLang="zh-CN" sz="2000"/>
          </a:p>
          <a:p>
            <a:r>
              <a:rPr lang="en-US" altLang="zh-CN"/>
              <a:t>Imprecise</a:t>
            </a:r>
            <a:endParaRPr lang="en-US" altLang="zh-CN"/>
          </a:p>
          <a:p>
            <a:pPr>
              <a:buFontTx/>
              <a:buNone/>
            </a:pPr>
            <a:r>
              <a:rPr lang="en-US" altLang="zh-CN"/>
              <a:t>	</a:t>
            </a:r>
            <a:r>
              <a:rPr lang="en-US" altLang="zh-CN" sz="2000"/>
              <a:t>the pipeline may have already completed instructions that are later in program order than the instruction causing the exception, or</a:t>
            </a:r>
            <a:endParaRPr lang="en-US" altLang="zh-CN" sz="2000"/>
          </a:p>
          <a:p>
            <a:pPr>
              <a:buFontTx/>
              <a:buNone/>
            </a:pPr>
            <a:r>
              <a:rPr lang="en-US" altLang="zh-CN" sz="2000"/>
              <a:t>	the pipeline may have not yet completed some instructions that are earlier in program order than the instruction causing the exception.</a:t>
            </a:r>
            <a:endParaRPr lang="en-US" altLang="zh-CN" sz="2000"/>
          </a:p>
          <a:p>
            <a:pPr>
              <a:buFontTx/>
              <a:buNone/>
            </a:pPr>
            <a:endParaRPr lang="zh-CN" alt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9448800" cy="1143000"/>
          </a:xfrm>
        </p:spPr>
        <p:txBody>
          <a:bodyPr/>
          <a:lstStyle/>
          <a:p>
            <a:r>
              <a:rPr lang="en-US" dirty="0"/>
              <a:t>CSR: Control Status Register</a:t>
            </a:r>
            <a:endParaRPr lang="en-US" dirty="0"/>
          </a:p>
        </p:txBody>
      </p:sp>
      <p:graphicFrame>
        <p:nvGraphicFramePr>
          <p:cNvPr id="4" name="Table 4"/>
          <p:cNvGraphicFramePr>
            <a:graphicFrameLocks noGrp="1"/>
          </p:cNvGraphicFramePr>
          <p:nvPr>
            <p:ph idx="1"/>
          </p:nvPr>
        </p:nvGraphicFramePr>
        <p:xfrm>
          <a:off x="457200" y="1828800"/>
          <a:ext cx="8229600" cy="3169920"/>
        </p:xfrm>
        <a:graphic>
          <a:graphicData uri="http://schemas.openxmlformats.org/drawingml/2006/table">
            <a:tbl>
              <a:tblPr firstRow="1" bandRow="1">
                <a:tableStyleId>{5C22544A-7EE6-4342-B048-85BDC9FD1C3A}</a:tableStyleId>
              </a:tblPr>
              <a:tblGrid>
                <a:gridCol w="2310063"/>
                <a:gridCol w="5919537"/>
              </a:tblGrid>
              <a:tr h="370840">
                <a:tc>
                  <a:txBody>
                    <a:bodyPr/>
                    <a:lstStyle/>
                    <a:p>
                      <a:r>
                        <a:rPr lang="en-US" sz="2000" dirty="0"/>
                        <a:t>csr</a:t>
                      </a:r>
                      <a:endParaRPr lang="en-US" sz="2000" dirty="0"/>
                    </a:p>
                  </a:txBody>
                  <a:tcPr/>
                </a:tc>
                <a:tc>
                  <a:txBody>
                    <a:bodyPr/>
                    <a:lstStyle/>
                    <a:p>
                      <a:r>
                        <a:rPr lang="en-US" sz="2000" dirty="0"/>
                        <a:t>name</a:t>
                      </a:r>
                      <a:endParaRPr lang="en-US" sz="2000" dirty="0"/>
                    </a:p>
                  </a:txBody>
                  <a:tcPr/>
                </a:tc>
              </a:tr>
              <a:tr h="370840">
                <a:tc>
                  <a:txBody>
                    <a:bodyPr/>
                    <a:lstStyle/>
                    <a:p>
                      <a:r>
                        <a:rPr lang="en-US" sz="2000" dirty="0"/>
                        <a:t>mtvec</a:t>
                      </a:r>
                      <a:endParaRPr lang="en-US" sz="2000" dirty="0"/>
                    </a:p>
                  </a:txBody>
                  <a:tcPr/>
                </a:tc>
                <a:tc>
                  <a:txBody>
                    <a:bodyPr/>
                    <a:lstStyle/>
                    <a:p>
                      <a:r>
                        <a:rPr lang="en-US" sz="2000" dirty="0"/>
                        <a:t>m</a:t>
                      </a:r>
                      <a:r>
                        <a:rPr lang="en-US" sz="2000" dirty="0"/>
                        <a:t>achine trap-vector base-address register</a:t>
                      </a:r>
                      <a:endParaRPr lang="en-US" sz="2000" dirty="0"/>
                    </a:p>
                  </a:txBody>
                  <a:tcPr/>
                </a:tc>
              </a:tr>
              <a:tr h="370840">
                <a:tc>
                  <a:txBody>
                    <a:bodyPr/>
                    <a:lstStyle/>
                    <a:p>
                      <a:r>
                        <a:rPr lang="en-US" sz="2000" dirty="0"/>
                        <a:t>mcause</a:t>
                      </a:r>
                      <a:endParaRPr lang="en-US" sz="2000" dirty="0"/>
                    </a:p>
                  </a:txBody>
                  <a:tcPr/>
                </a:tc>
                <a:tc>
                  <a:txBody>
                    <a:bodyPr/>
                    <a:lstStyle/>
                    <a:p>
                      <a:r>
                        <a:rPr lang="en-US" sz="2000" dirty="0"/>
                        <a:t>m</a:t>
                      </a:r>
                      <a:r>
                        <a:rPr lang="en-US" sz="2000" dirty="0"/>
                        <a:t>achine casue register</a:t>
                      </a:r>
                      <a:endParaRPr lang="en-US" sz="2000" dirty="0"/>
                    </a:p>
                  </a:txBody>
                  <a:tcPr/>
                </a:tc>
              </a:tr>
              <a:tr h="370840">
                <a:tc>
                  <a:txBody>
                    <a:bodyPr/>
                    <a:lstStyle/>
                    <a:p>
                      <a:r>
                        <a:rPr lang="en-US" sz="2000" dirty="0"/>
                        <a:t>mtval</a:t>
                      </a:r>
                      <a:endParaRPr lang="en-US" sz="2000" dirty="0"/>
                    </a:p>
                  </a:txBody>
                  <a:tcPr/>
                </a:tc>
                <a:tc>
                  <a:txBody>
                    <a:bodyPr/>
                    <a:lstStyle/>
                    <a:p>
                      <a:r>
                        <a:rPr lang="en-US" sz="2000" dirty="0"/>
                        <a:t>m</a:t>
                      </a:r>
                      <a:r>
                        <a:rPr lang="en-US" sz="2000" dirty="0"/>
                        <a:t>achine trap value register</a:t>
                      </a:r>
                      <a:endParaRPr lang="en-US" sz="2000" dirty="0"/>
                    </a:p>
                  </a:txBody>
                  <a:tcPr/>
                </a:tc>
              </a:tr>
              <a:tr h="370840">
                <a:tc>
                  <a:txBody>
                    <a:bodyPr/>
                    <a:lstStyle/>
                    <a:p>
                      <a:r>
                        <a:rPr lang="en-US" sz="2000" dirty="0"/>
                        <a:t>mepc</a:t>
                      </a:r>
                      <a:endParaRPr lang="en-US" sz="2000" dirty="0"/>
                    </a:p>
                  </a:txBody>
                  <a:tcPr/>
                </a:tc>
                <a:tc>
                  <a:txBody>
                    <a:bodyPr/>
                    <a:lstStyle/>
                    <a:p>
                      <a:r>
                        <a:rPr lang="en-US" sz="2000" dirty="0"/>
                        <a:t>m</a:t>
                      </a:r>
                      <a:r>
                        <a:rPr lang="en-US" sz="2000" dirty="0"/>
                        <a:t>achine exception program counter</a:t>
                      </a:r>
                      <a:endParaRPr lang="en-US" sz="2000" dirty="0"/>
                    </a:p>
                  </a:txBody>
                  <a:tcPr/>
                </a:tc>
              </a:tr>
              <a:tr h="370840">
                <a:tc>
                  <a:txBody>
                    <a:bodyPr/>
                    <a:lstStyle/>
                    <a:p>
                      <a:r>
                        <a:rPr lang="en-US" sz="2000" dirty="0"/>
                        <a:t>mstatus</a:t>
                      </a:r>
                      <a:endParaRPr lang="en-US" sz="2000" dirty="0"/>
                    </a:p>
                  </a:txBody>
                  <a:tcPr/>
                </a:tc>
                <a:tc>
                  <a:txBody>
                    <a:bodyPr/>
                    <a:lstStyle/>
                    <a:p>
                      <a:r>
                        <a:rPr lang="en-US" sz="2000" dirty="0"/>
                        <a:t>machine status registers</a:t>
                      </a:r>
                      <a:endParaRPr lang="en-US" sz="2000" dirty="0"/>
                    </a:p>
                  </a:txBody>
                  <a:tcPr/>
                </a:tc>
              </a:tr>
              <a:tr h="370840">
                <a:tc>
                  <a:txBody>
                    <a:bodyPr/>
                    <a:lstStyle/>
                    <a:p>
                      <a:r>
                        <a:rPr lang="en-US" sz="2000" dirty="0"/>
                        <a:t>mie</a:t>
                      </a:r>
                      <a:endParaRPr lang="en-US" sz="2000" dirty="0"/>
                    </a:p>
                  </a:txBody>
                  <a:tcPr/>
                </a:tc>
                <a:tc>
                  <a:txBody>
                    <a:bodyPr/>
                    <a:lstStyle/>
                    <a:p>
                      <a:r>
                        <a:rPr lang="en-US" sz="2000" dirty="0"/>
                        <a:t>m</a:t>
                      </a:r>
                      <a:r>
                        <a:rPr lang="en-US" sz="2000" dirty="0"/>
                        <a:t>achine interrupt enable register</a:t>
                      </a:r>
                      <a:endParaRPr lang="en-US" sz="2000" dirty="0"/>
                    </a:p>
                  </a:txBody>
                  <a:tcPr/>
                </a:tc>
              </a:tr>
              <a:tr h="370840">
                <a:tc>
                  <a:txBody>
                    <a:bodyPr/>
                    <a:lstStyle/>
                    <a:p>
                      <a:r>
                        <a:rPr lang="en-US" sz="2000" dirty="0"/>
                        <a:t>mip</a:t>
                      </a:r>
                      <a:endParaRPr lang="en-US" sz="2000" dirty="0"/>
                    </a:p>
                  </a:txBody>
                  <a:tcPr/>
                </a:tc>
                <a:tc>
                  <a:txBody>
                    <a:bodyPr/>
                    <a:lstStyle/>
                    <a:p>
                      <a:r>
                        <a:rPr lang="en-US" sz="2000" dirty="0"/>
                        <a:t>m</a:t>
                      </a:r>
                      <a:r>
                        <a:rPr lang="en-US" sz="2000" dirty="0"/>
                        <a:t>achine interrupt pending register</a:t>
                      </a:r>
                      <a:endParaRPr lang="en-US" sz="2000" dirty="0"/>
                    </a:p>
                  </a:txBody>
                  <a:tcPr/>
                </a:tc>
              </a:tr>
            </a:tbl>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0" y="22066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kern="0" dirty="0"/>
              <a:t>how to handle branches?</a:t>
            </a:r>
            <a:br>
              <a:rPr lang="en-US" altLang="zh-CN" kern="0" dirty="0"/>
            </a:br>
            <a:endParaRPr lang="en-US" altLang="zh-CN" kern="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2"/>
          <p:cNvSpPr>
            <a:spLocks noGrp="1" noChangeArrowheads="1"/>
          </p:cNvSpPr>
          <p:nvPr>
            <p:ph type="title"/>
          </p:nvPr>
        </p:nvSpPr>
        <p:spPr/>
        <p:txBody>
          <a:bodyPr/>
          <a:lstStyle/>
          <a:p>
            <a:pPr eaLnBrk="1" hangingPunct="1"/>
            <a:r>
              <a:rPr lang="en-US" altLang="zh-CN" dirty="0"/>
              <a:t>Control Hazard</a:t>
            </a:r>
            <a:endParaRPr lang="en-US" altLang="zh-CN" dirty="0"/>
          </a:p>
        </p:txBody>
      </p:sp>
      <p:sp>
        <p:nvSpPr>
          <p:cNvPr id="254978" name="Rectangle 3"/>
          <p:cNvSpPr>
            <a:spLocks noGrp="1" noChangeArrowheads="1"/>
          </p:cNvSpPr>
          <p:nvPr>
            <p:ph type="body" idx="1"/>
          </p:nvPr>
        </p:nvSpPr>
        <p:spPr>
          <a:xfrm>
            <a:off x="457200" y="1600200"/>
            <a:ext cx="8686800" cy="5105400"/>
          </a:xfrm>
        </p:spPr>
        <p:txBody>
          <a:bodyPr/>
          <a:lstStyle/>
          <a:p>
            <a:pPr eaLnBrk="1" hangingPunct="1"/>
            <a:r>
              <a:rPr lang="en-US" altLang="zh-CN" b="1"/>
              <a:t>branches</a:t>
            </a:r>
            <a:r>
              <a:rPr lang="en-US" altLang="zh-CN"/>
              <a:t> and jumps</a:t>
            </a:r>
            <a:endParaRPr lang="en-US" altLang="zh-CN"/>
          </a:p>
          <a:p>
            <a:pPr eaLnBrk="1" hangingPunct="1"/>
            <a:r>
              <a:rPr lang="en-US" altLang="zh-CN" b="1"/>
              <a:t>Branch hazard</a:t>
            </a:r>
            <a:endParaRPr lang="en-US" altLang="zh-CN" b="1"/>
          </a:p>
          <a:p>
            <a:pPr eaLnBrk="1" hangingPunct="1">
              <a:buFontTx/>
              <a:buNone/>
            </a:pPr>
            <a:r>
              <a:rPr lang="en-US" altLang="zh-CN" b="1"/>
              <a:t>	</a:t>
            </a:r>
            <a:r>
              <a:rPr lang="en-US" altLang="zh-CN"/>
              <a:t>a branch may or may mot change PC to other values other than PC+4;</a:t>
            </a:r>
            <a:endParaRPr lang="en-US" altLang="zh-CN"/>
          </a:p>
          <a:p>
            <a:pPr eaLnBrk="1" hangingPunct="1">
              <a:buFontTx/>
              <a:buNone/>
            </a:pPr>
            <a:r>
              <a:rPr lang="en-US" altLang="zh-CN"/>
              <a:t>	</a:t>
            </a:r>
            <a:r>
              <a:rPr lang="en-US" altLang="zh-CN">
                <a:solidFill>
                  <a:srgbClr val="00B0F0"/>
                </a:solidFill>
              </a:rPr>
              <a:t>taken branch</a:t>
            </a:r>
            <a:r>
              <a:rPr lang="en-US" altLang="zh-CN"/>
              <a:t>: changes PC to its target address;</a:t>
            </a:r>
            <a:endParaRPr lang="en-US" altLang="zh-CN"/>
          </a:p>
          <a:p>
            <a:pPr eaLnBrk="1" hangingPunct="1">
              <a:buFontTx/>
              <a:buNone/>
            </a:pPr>
            <a:r>
              <a:rPr lang="en-US" altLang="zh-CN"/>
              <a:t>	</a:t>
            </a:r>
            <a:r>
              <a:rPr lang="en-US" altLang="zh-CN">
                <a:solidFill>
                  <a:srgbClr val="00B0F0"/>
                </a:solidFill>
              </a:rPr>
              <a:t>untaken branch</a:t>
            </a:r>
            <a:r>
              <a:rPr lang="en-US" altLang="zh-CN"/>
              <a:t>: falls through</a:t>
            </a:r>
            <a:r>
              <a:rPr lang="zh-CN" altLang="en-US"/>
              <a:t> </a:t>
            </a:r>
            <a:r>
              <a:rPr lang="en-US" altLang="zh-CN"/>
              <a:t>to PC+4;</a:t>
            </a:r>
            <a:endParaRPr lang="en-US" altLang="zh-CN"/>
          </a:p>
          <a:p>
            <a:pPr eaLnBrk="1" hangingPunct="1">
              <a:buFontTx/>
              <a:buNone/>
            </a:pPr>
            <a:endParaRPr lang="en-US" altLang="zh-CN"/>
          </a:p>
          <a:p>
            <a:pPr eaLnBrk="1" hangingPunct="1">
              <a:buFontTx/>
              <a:buNone/>
            </a:pPr>
            <a:r>
              <a:rPr lang="en-US" altLang="zh-CN"/>
              <a:t>	PC is not changed till the end of ID;</a:t>
            </a:r>
            <a:endParaRPr lang="en-US" altLang="zh-CN" b="1"/>
          </a:p>
        </p:txBody>
      </p:sp>
      <p:pic>
        <p:nvPicPr>
          <p:cNvPr id="254979" name="Picture 11" descr="figa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26088" y="1752600"/>
            <a:ext cx="36179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bwMode="auto">
          <a:xfrm>
            <a:off x="5334000" y="2667000"/>
            <a:ext cx="3810000" cy="228600"/>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4981" name="AutoShape 13"/>
          <p:cNvSpPr>
            <a:spLocks noChangeArrowheads="1"/>
          </p:cNvSpPr>
          <p:nvPr/>
        </p:nvSpPr>
        <p:spPr bwMode="auto">
          <a:xfrm>
            <a:off x="7239000" y="2057400"/>
            <a:ext cx="207963" cy="457200"/>
          </a:xfrm>
          <a:prstGeom prst="roundRect">
            <a:avLst>
              <a:gd name="adj" fmla="val 16667"/>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Static Branch Prediction</a:t>
            </a:r>
            <a:endParaRPr lang="en-US" dirty="0">
              <a:latin typeface="+mn-lt"/>
            </a:endParaRPr>
          </a:p>
        </p:txBody>
      </p:sp>
      <p:sp>
        <p:nvSpPr>
          <p:cNvPr id="41" name="Text Box 2"/>
          <p:cNvSpPr txBox="1">
            <a:spLocks noChangeArrowheads="1"/>
          </p:cNvSpPr>
          <p:nvPr/>
        </p:nvSpPr>
        <p:spPr bwMode="auto">
          <a:xfrm>
            <a:off x="5456516" y="5345668"/>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target address</a:t>
            </a: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2" name="Rectangle 4"/>
          <p:cNvSpPr>
            <a:spLocks noChangeArrowheads="1"/>
          </p:cNvSpPr>
          <p:nvPr/>
        </p:nvSpPr>
        <p:spPr bwMode="auto">
          <a:xfrm>
            <a:off x="3157816" y="2069068"/>
            <a:ext cx="457200" cy="1524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3" name="Rectangle 5" descr="Dark upward diagonal"/>
          <p:cNvSpPr>
            <a:spLocks noChangeArrowheads="1"/>
          </p:cNvSpPr>
          <p:nvPr/>
        </p:nvSpPr>
        <p:spPr bwMode="auto">
          <a:xfrm>
            <a:off x="3157816" y="2373868"/>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4" name="Text Box 6"/>
          <p:cNvSpPr txBox="1">
            <a:spLocks noChangeArrowheads="1"/>
          </p:cNvSpPr>
          <p:nvPr/>
        </p:nvSpPr>
        <p:spPr bwMode="auto">
          <a:xfrm>
            <a:off x="2667000" y="1623536"/>
            <a:ext cx="34012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Direction Predictor (taken?)</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p:txBody>
      </p:sp>
      <p:sp>
        <p:nvSpPr>
          <p:cNvPr id="45" name="Rectangle 7"/>
          <p:cNvSpPr>
            <a:spLocks noChangeArrowheads="1"/>
          </p:cNvSpPr>
          <p:nvPr/>
        </p:nvSpPr>
        <p:spPr bwMode="auto">
          <a:xfrm>
            <a:off x="3157816" y="4050268"/>
            <a:ext cx="2286000" cy="1905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6" name="Text Box 8"/>
          <p:cNvSpPr txBox="1">
            <a:spLocks noChangeArrowheads="1"/>
          </p:cNvSpPr>
          <p:nvPr/>
        </p:nvSpPr>
        <p:spPr bwMode="auto">
          <a:xfrm>
            <a:off x="2667000" y="6031468"/>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Cache of Target Addresses (BTB: Branch Target Buffer)</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p:txBody>
      </p:sp>
      <p:sp>
        <p:nvSpPr>
          <p:cNvPr id="47" name="Rectangle 9" descr="Dark upward diagonal"/>
          <p:cNvSpPr>
            <a:spLocks noChangeArrowheads="1"/>
          </p:cNvSpPr>
          <p:nvPr/>
        </p:nvSpPr>
        <p:spPr bwMode="auto">
          <a:xfrm>
            <a:off x="3691216" y="5269468"/>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8" name="Rectangle 10"/>
          <p:cNvSpPr>
            <a:spLocks noChangeArrowheads="1"/>
          </p:cNvSpPr>
          <p:nvPr/>
        </p:nvSpPr>
        <p:spPr bwMode="auto">
          <a:xfrm>
            <a:off x="274916" y="3593068"/>
            <a:ext cx="12192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Program</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Counter</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49" name="Line 14"/>
          <p:cNvSpPr>
            <a:spLocks noChangeShapeType="1"/>
          </p:cNvSpPr>
          <p:nvPr/>
        </p:nvSpPr>
        <p:spPr bwMode="auto">
          <a:xfrm flipV="1">
            <a:off x="1494116" y="3516868"/>
            <a:ext cx="955675"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0" name="Line 15"/>
          <p:cNvSpPr>
            <a:spLocks noChangeShapeType="1"/>
          </p:cNvSpPr>
          <p:nvPr/>
        </p:nvSpPr>
        <p:spPr bwMode="auto">
          <a:xfrm>
            <a:off x="2408516" y="3516868"/>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1" name="Line 16"/>
          <p:cNvSpPr>
            <a:spLocks noChangeShapeType="1"/>
          </p:cNvSpPr>
          <p:nvPr/>
        </p:nvSpPr>
        <p:spPr bwMode="auto">
          <a:xfrm flipV="1">
            <a:off x="2713316" y="2450068"/>
            <a:ext cx="0" cy="1066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2" name="Line 17"/>
          <p:cNvSpPr>
            <a:spLocks noChangeShapeType="1"/>
          </p:cNvSpPr>
          <p:nvPr/>
        </p:nvSpPr>
        <p:spPr bwMode="auto">
          <a:xfrm>
            <a:off x="2713316" y="2450068"/>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3" name="Line 18"/>
          <p:cNvSpPr>
            <a:spLocks noChangeShapeType="1"/>
          </p:cNvSpPr>
          <p:nvPr/>
        </p:nvSpPr>
        <p:spPr bwMode="auto">
          <a:xfrm>
            <a:off x="1494116" y="3897868"/>
            <a:ext cx="121920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4" name="Line 19"/>
          <p:cNvSpPr>
            <a:spLocks noChangeShapeType="1"/>
          </p:cNvSpPr>
          <p:nvPr/>
        </p:nvSpPr>
        <p:spPr bwMode="auto">
          <a:xfrm>
            <a:off x="2713316" y="5345668"/>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5" name="Line 20"/>
          <p:cNvSpPr>
            <a:spLocks noChangeShapeType="1"/>
          </p:cNvSpPr>
          <p:nvPr/>
        </p:nvSpPr>
        <p:spPr bwMode="auto">
          <a:xfrm>
            <a:off x="6980516" y="2754868"/>
            <a:ext cx="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6" name="Line 21"/>
          <p:cNvSpPr>
            <a:spLocks noChangeShapeType="1"/>
          </p:cNvSpPr>
          <p:nvPr/>
        </p:nvSpPr>
        <p:spPr bwMode="auto">
          <a:xfrm>
            <a:off x="6980516" y="2754868"/>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7" name="Line 22"/>
          <p:cNvSpPr>
            <a:spLocks noChangeShapeType="1"/>
          </p:cNvSpPr>
          <p:nvPr/>
        </p:nvSpPr>
        <p:spPr bwMode="auto">
          <a:xfrm flipV="1">
            <a:off x="6980516" y="3897868"/>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8" name="Line 23"/>
          <p:cNvSpPr>
            <a:spLocks noChangeShapeType="1"/>
          </p:cNvSpPr>
          <p:nvPr/>
        </p:nvSpPr>
        <p:spPr bwMode="auto">
          <a:xfrm>
            <a:off x="7361516" y="3059668"/>
            <a:ext cx="0" cy="838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9" name="Line 24"/>
          <p:cNvSpPr>
            <a:spLocks noChangeShapeType="1"/>
          </p:cNvSpPr>
          <p:nvPr/>
        </p:nvSpPr>
        <p:spPr bwMode="auto">
          <a:xfrm>
            <a:off x="5456516" y="5345668"/>
            <a:ext cx="8382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0" name="Line 25"/>
          <p:cNvSpPr>
            <a:spLocks noChangeShapeType="1"/>
          </p:cNvSpPr>
          <p:nvPr/>
        </p:nvSpPr>
        <p:spPr bwMode="auto">
          <a:xfrm flipV="1">
            <a:off x="6294716" y="3974068"/>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1" name="Line 26"/>
          <p:cNvSpPr>
            <a:spLocks noChangeShapeType="1"/>
          </p:cNvSpPr>
          <p:nvPr/>
        </p:nvSpPr>
        <p:spPr bwMode="auto">
          <a:xfrm>
            <a:off x="6294716" y="3974068"/>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2" name="Line 27"/>
          <p:cNvSpPr>
            <a:spLocks noChangeShapeType="1"/>
          </p:cNvSpPr>
          <p:nvPr/>
        </p:nvSpPr>
        <p:spPr bwMode="auto">
          <a:xfrm>
            <a:off x="6294716" y="3207306"/>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3" name="Text Box 28"/>
          <p:cNvSpPr txBox="1">
            <a:spLocks noChangeArrowheads="1"/>
          </p:cNvSpPr>
          <p:nvPr/>
        </p:nvSpPr>
        <p:spPr bwMode="auto">
          <a:xfrm>
            <a:off x="4732616" y="2997756"/>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PC + </a:t>
            </a:r>
            <a:r>
              <a:rPr kumimoji="0" lang="en-US" altLang="en-US" sz="1800" b="0" i="0" u="none" strike="noStrike" kern="1200" cap="none" spc="0" normalizeH="0" baseline="0" noProof="0" dirty="0" err="1">
                <a:ln>
                  <a:noFill/>
                </a:ln>
                <a:solidFill>
                  <a:srgbClr val="000000"/>
                </a:solidFill>
                <a:effectLst/>
                <a:uLnTx/>
                <a:uFillTx/>
                <a:latin typeface="Verdana" panose="020B0604030504040204"/>
                <a:ea typeface="MS PGothic" panose="020B0600070205080204" charset="-128"/>
                <a:cs typeface="+mn-cs"/>
              </a:rPr>
              <a:t>inst</a:t>
            </a: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 size</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64" name="Text Box 29"/>
          <p:cNvSpPr txBox="1">
            <a:spLocks noChangeArrowheads="1"/>
          </p:cNvSpPr>
          <p:nvPr/>
        </p:nvSpPr>
        <p:spPr bwMode="auto">
          <a:xfrm>
            <a:off x="3621366" y="2102406"/>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taken?</a:t>
            </a: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5" name="Line 30"/>
          <p:cNvSpPr>
            <a:spLocks noChangeShapeType="1"/>
          </p:cNvSpPr>
          <p:nvPr/>
        </p:nvSpPr>
        <p:spPr bwMode="auto">
          <a:xfrm>
            <a:off x="7361516" y="3440668"/>
            <a:ext cx="838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6" name="Text Box 31"/>
          <p:cNvSpPr txBox="1">
            <a:spLocks noChangeArrowheads="1"/>
          </p:cNvSpPr>
          <p:nvPr/>
        </p:nvSpPr>
        <p:spPr bwMode="auto">
          <a:xfrm>
            <a:off x="5532716" y="5345668"/>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7" name="Text Box 32"/>
          <p:cNvSpPr txBox="1">
            <a:spLocks noChangeArrowheads="1"/>
          </p:cNvSpPr>
          <p:nvPr/>
        </p:nvSpPr>
        <p:spPr bwMode="auto">
          <a:xfrm>
            <a:off x="7637741" y="3097768"/>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Next Fetch</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Address</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68" name="AutoShape 33"/>
          <p:cNvSpPr>
            <a:spLocks noChangeArrowheads="1"/>
          </p:cNvSpPr>
          <p:nvPr/>
        </p:nvSpPr>
        <p:spPr bwMode="auto">
          <a:xfrm>
            <a:off x="5650191" y="2297668"/>
            <a:ext cx="533400" cy="533400"/>
          </a:xfrm>
          <a:prstGeom prst="flowChartDelay">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9" name="Line 34"/>
          <p:cNvSpPr>
            <a:spLocks noChangeShapeType="1"/>
          </p:cNvSpPr>
          <p:nvPr/>
        </p:nvSpPr>
        <p:spPr bwMode="auto">
          <a:xfrm>
            <a:off x="3592791" y="2450068"/>
            <a:ext cx="2057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0" name="Line 35"/>
          <p:cNvSpPr>
            <a:spLocks noChangeShapeType="1"/>
          </p:cNvSpPr>
          <p:nvPr/>
        </p:nvSpPr>
        <p:spPr bwMode="auto">
          <a:xfrm>
            <a:off x="6155016" y="2526268"/>
            <a:ext cx="1066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1" name="Line 36"/>
          <p:cNvSpPr>
            <a:spLocks noChangeShapeType="1"/>
          </p:cNvSpPr>
          <p:nvPr/>
        </p:nvSpPr>
        <p:spPr bwMode="auto">
          <a:xfrm>
            <a:off x="7212291" y="2526268"/>
            <a:ext cx="0"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2" name="Line 37"/>
          <p:cNvSpPr>
            <a:spLocks noChangeShapeType="1"/>
          </p:cNvSpPr>
          <p:nvPr/>
        </p:nvSpPr>
        <p:spPr bwMode="auto">
          <a:xfrm flipV="1">
            <a:off x="4049991" y="2678668"/>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3" name="Line 38"/>
          <p:cNvSpPr>
            <a:spLocks noChangeShapeType="1"/>
          </p:cNvSpPr>
          <p:nvPr/>
        </p:nvSpPr>
        <p:spPr bwMode="auto">
          <a:xfrm>
            <a:off x="4049991" y="2678668"/>
            <a:ext cx="1600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 name="Text Box 39"/>
          <p:cNvSpPr txBox="1">
            <a:spLocks noChangeArrowheads="1"/>
          </p:cNvSpPr>
          <p:nvPr/>
        </p:nvSpPr>
        <p:spPr bwMode="auto">
          <a:xfrm>
            <a:off x="3983316" y="3686731"/>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hit?</a:t>
            </a: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5" name="Oval 43"/>
          <p:cNvSpPr>
            <a:spLocks noChangeArrowheads="1"/>
          </p:cNvSpPr>
          <p:nvPr/>
        </p:nvSpPr>
        <p:spPr bwMode="auto">
          <a:xfrm>
            <a:off x="87591" y="3516868"/>
            <a:ext cx="1676400" cy="685800"/>
          </a:xfrm>
          <a:prstGeom prst="ellipse">
            <a:avLst/>
          </a:prstGeom>
          <a:noFill/>
          <a:ln w="34925">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6" name="Text Box 44"/>
          <p:cNvSpPr txBox="1">
            <a:spLocks noChangeArrowheads="1"/>
          </p:cNvSpPr>
          <p:nvPr/>
        </p:nvSpPr>
        <p:spPr bwMode="auto">
          <a:xfrm>
            <a:off x="87591" y="4583668"/>
            <a:ext cx="19479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rPr>
              <a:t>address of the </a:t>
            </a:r>
            <a:endPar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rPr>
              <a:t>current branch</a:t>
            </a:r>
            <a:endPar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endParaRPr>
          </a:p>
        </p:txBody>
      </p:sp>
      <p:sp>
        <p:nvSpPr>
          <p:cNvPr id="77" name="Line 45"/>
          <p:cNvSpPr>
            <a:spLocks noChangeShapeType="1"/>
          </p:cNvSpPr>
          <p:nvPr/>
        </p:nvSpPr>
        <p:spPr bwMode="auto">
          <a:xfrm flipV="1">
            <a:off x="697191" y="4202668"/>
            <a:ext cx="228600" cy="381000"/>
          </a:xfrm>
          <a:prstGeom prst="line">
            <a:avLst/>
          </a:prstGeom>
          <a:noFill/>
          <a:ln w="31750">
            <a:solidFill>
              <a:srgbClr val="92D05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80"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https://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safari.ethz.ch</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digitaltechnik</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/spring2021/lib/exe/</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fetch.php?media</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onur-digitaldesign_comparch-2021-lecture17b-branch-prediction-i-afterlecture.pdf</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P spid="65" grpId="0" animBg="1"/>
      <p:bldP spid="67" grpId="0"/>
      <p:bldP spid="68" grpId="0" animBg="1"/>
      <p:bldP spid="69" grpId="0" animBg="1"/>
      <p:bldP spid="70" grpId="0" animBg="1"/>
      <p:bldP spid="71" grpId="0" animBg="1"/>
      <p:bldP spid="72" grpId="0" animBg="1"/>
      <p:bldP spid="73" grpId="0" animBg="1"/>
      <p:bldP spid="74" grpId="0"/>
      <p:bldP spid="75" grpId="0" animBg="1"/>
      <p:bldP spid="76" grpId="0"/>
      <p:bldP spid="7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p:cNvSpPr>
            <a:spLocks noGrp="1" noChangeArrowheads="1"/>
          </p:cNvSpPr>
          <p:nvPr>
            <p:ph type="title"/>
          </p:nvPr>
        </p:nvSpPr>
        <p:spPr/>
        <p:txBody>
          <a:bodyPr/>
          <a:lstStyle/>
          <a:p>
            <a:r>
              <a:rPr lang="en-US" altLang="en-US" dirty="0"/>
              <a:t>Amdahl’s Law: Example</a:t>
            </a:r>
            <a:r>
              <a:rPr lang="zh-CN" altLang="en-US" dirty="0"/>
              <a:t> </a:t>
            </a:r>
            <a:r>
              <a:rPr lang="en-US" altLang="zh-CN" dirty="0"/>
              <a:t>3</a:t>
            </a:r>
            <a:endParaRPr lang="en-US" altLang="en-US" dirty="0"/>
          </a:p>
        </p:txBody>
      </p:sp>
      <p:sp>
        <p:nvSpPr>
          <p:cNvPr id="187394" name="Content Placeholder 2"/>
          <p:cNvSpPr>
            <a:spLocks noGrp="1" noChangeArrowheads="1"/>
          </p:cNvSpPr>
          <p:nvPr>
            <p:ph idx="1"/>
          </p:nvPr>
        </p:nvSpPr>
        <p:spPr>
          <a:xfrm>
            <a:off x="457200" y="1600200"/>
            <a:ext cx="8915400" cy="5257800"/>
          </a:xfrm>
        </p:spPr>
        <p:txBody>
          <a:bodyPr/>
          <a:lstStyle/>
          <a:p>
            <a:pPr eaLnBrk="1" hangingPunct="1"/>
            <a:r>
              <a:rPr lang="en-US" altLang="zh-CN" dirty="0"/>
              <a:t>54 of 96 cores on average can be busy;</a:t>
            </a:r>
            <a:endParaRPr lang="en-US" altLang="zh-CN" dirty="0"/>
          </a:p>
          <a:p>
            <a:pPr eaLnBrk="1" hangingPunct="1">
              <a:buFontTx/>
              <a:buNone/>
            </a:pPr>
            <a:r>
              <a:rPr lang="en-US" altLang="zh-CN" dirty="0"/>
              <a:t>	90% of the time, use all available cores;</a:t>
            </a:r>
            <a:endParaRPr lang="en-US" altLang="zh-CN" dirty="0"/>
          </a:p>
          <a:p>
            <a:pPr eaLnBrk="1" hangingPunct="1">
              <a:buFontTx/>
              <a:buNone/>
            </a:pPr>
            <a:r>
              <a:rPr lang="en-US" altLang="zh-CN" dirty="0"/>
              <a:t>	9% of the time, use 50 cores;</a:t>
            </a:r>
            <a:endParaRPr lang="en-US" altLang="zh-CN" dirty="0"/>
          </a:p>
          <a:p>
            <a:pPr eaLnBrk="1" hangingPunct="1">
              <a:buFontTx/>
              <a:buNone/>
            </a:pPr>
            <a:r>
              <a:rPr lang="en-US" altLang="zh-CN" dirty="0"/>
              <a:t>	1% of the time, strictly serial;</a:t>
            </a:r>
            <a:endParaRPr lang="en-US" altLang="zh-CN" dirty="0"/>
          </a:p>
          <a:p>
            <a:pPr eaLnBrk="1" hangingPunct="1"/>
            <a:r>
              <a:rPr lang="en-US" altLang="zh-CN" dirty="0"/>
              <a:t>how much speedup?</a:t>
            </a:r>
            <a:endParaRPr lang="en-US" altLang="zh-CN" dirty="0"/>
          </a:p>
          <a:p>
            <a:pPr eaLnBrk="1" hangingPunct="1">
              <a:buFontTx/>
              <a:buNone/>
            </a:pPr>
            <a:r>
              <a:rPr lang="en-US" altLang="zh-CN" dirty="0"/>
              <a:t>	how many cores are used for 90% of the time?;</a:t>
            </a:r>
            <a:endParaRPr lang="en-US" altLang="zh-CN" dirty="0"/>
          </a:p>
          <a:p>
            <a:pPr eaLnBrk="1" hangingPunct="1">
              <a:buFontTx/>
              <a:buNone/>
            </a:pPr>
            <a:r>
              <a:rPr lang="en-US" altLang="zh-CN" dirty="0"/>
              <a:t>	</a:t>
            </a:r>
            <a:endParaRPr lang="en-US" altLang="zh-CN" dirty="0"/>
          </a:p>
          <a:p>
            <a:pPr marL="0" indent="0" eaLnBrk="1" hangingPunct="1">
              <a:buNone/>
            </a:pPr>
            <a:endParaRPr lang="en-US" altLang="zh-CN" dirty="0"/>
          </a:p>
          <a:p>
            <a:pPr marL="0" indent="0" eaLnBrk="1" hangingPunct="1">
              <a:buNone/>
            </a:pPr>
            <a:endParaRPr lang="en-US" altLang="zh-CN" dirty="0"/>
          </a:p>
          <a:p>
            <a:pPr eaLnBrk="1" hangingPunct="1">
              <a:buFontTx/>
              <a:buNone/>
            </a:pPr>
            <a:r>
              <a:rPr lang="en-US" altLang="zh-CN" dirty="0"/>
              <a:t>	</a:t>
            </a:r>
            <a:endParaRPr lang="en-US" altLang="zh-CN" dirty="0"/>
          </a:p>
          <a:p>
            <a:endParaRPr lang="en-US" altLang="en-US" dirty="0"/>
          </a:p>
        </p:txBody>
      </p:sp>
      <p:pic>
        <p:nvPicPr>
          <p:cNvPr id="2" name="Picture 1"/>
          <p:cNvPicPr>
            <a:picLocks noChangeAspect="1"/>
          </p:cNvPicPr>
          <p:nvPr/>
        </p:nvPicPr>
        <p:blipFill>
          <a:blip r:embed="rId1"/>
          <a:stretch>
            <a:fillRect/>
          </a:stretch>
        </p:blipFill>
        <p:spPr>
          <a:xfrm>
            <a:off x="864000" y="5715000"/>
            <a:ext cx="7874000" cy="102870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Static Branch Prediction</a:t>
            </a:r>
            <a:endParaRPr lang="en-US" dirty="0">
              <a:latin typeface="+mn-lt"/>
            </a:endParaRPr>
          </a:p>
        </p:txBody>
      </p:sp>
      <p:sp>
        <p:nvSpPr>
          <p:cNvPr id="41" name="Text Box 2"/>
          <p:cNvSpPr txBox="1">
            <a:spLocks noChangeArrowheads="1"/>
          </p:cNvSpPr>
          <p:nvPr/>
        </p:nvSpPr>
        <p:spPr bwMode="auto">
          <a:xfrm>
            <a:off x="5456516" y="5345668"/>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target address</a:t>
            </a: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2" name="Rectangle 4"/>
          <p:cNvSpPr>
            <a:spLocks noChangeArrowheads="1"/>
          </p:cNvSpPr>
          <p:nvPr/>
        </p:nvSpPr>
        <p:spPr bwMode="auto">
          <a:xfrm>
            <a:off x="3157816" y="2069068"/>
            <a:ext cx="457200" cy="1524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3" name="Rectangle 5" descr="Dark upward diagonal"/>
          <p:cNvSpPr>
            <a:spLocks noChangeArrowheads="1"/>
          </p:cNvSpPr>
          <p:nvPr/>
        </p:nvSpPr>
        <p:spPr bwMode="auto">
          <a:xfrm>
            <a:off x="3157816" y="2373868"/>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4" name="Text Box 6"/>
          <p:cNvSpPr txBox="1">
            <a:spLocks noChangeArrowheads="1"/>
          </p:cNvSpPr>
          <p:nvPr/>
        </p:nvSpPr>
        <p:spPr bwMode="auto">
          <a:xfrm>
            <a:off x="2667000" y="1623536"/>
            <a:ext cx="34012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Direction Predictor (taken?)</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p:txBody>
      </p:sp>
      <p:sp>
        <p:nvSpPr>
          <p:cNvPr id="45" name="Rectangle 7"/>
          <p:cNvSpPr>
            <a:spLocks noChangeArrowheads="1"/>
          </p:cNvSpPr>
          <p:nvPr/>
        </p:nvSpPr>
        <p:spPr bwMode="auto">
          <a:xfrm>
            <a:off x="3157816" y="4050268"/>
            <a:ext cx="2286000" cy="1905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6" name="Text Box 8"/>
          <p:cNvSpPr txBox="1">
            <a:spLocks noChangeArrowheads="1"/>
          </p:cNvSpPr>
          <p:nvPr/>
        </p:nvSpPr>
        <p:spPr bwMode="auto">
          <a:xfrm>
            <a:off x="2667000" y="6031468"/>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Cache of Target Addresses (BTB: Branch Target Buffer)</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p:txBody>
      </p:sp>
      <p:sp>
        <p:nvSpPr>
          <p:cNvPr id="47" name="Rectangle 9" descr="Dark upward diagonal"/>
          <p:cNvSpPr>
            <a:spLocks noChangeArrowheads="1"/>
          </p:cNvSpPr>
          <p:nvPr/>
        </p:nvSpPr>
        <p:spPr bwMode="auto">
          <a:xfrm>
            <a:off x="3691216" y="5269468"/>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8" name="Rectangle 10"/>
          <p:cNvSpPr>
            <a:spLocks noChangeArrowheads="1"/>
          </p:cNvSpPr>
          <p:nvPr/>
        </p:nvSpPr>
        <p:spPr bwMode="auto">
          <a:xfrm>
            <a:off x="274916" y="3593068"/>
            <a:ext cx="12192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Program</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Counter</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49" name="Line 14"/>
          <p:cNvSpPr>
            <a:spLocks noChangeShapeType="1"/>
          </p:cNvSpPr>
          <p:nvPr/>
        </p:nvSpPr>
        <p:spPr bwMode="auto">
          <a:xfrm flipV="1">
            <a:off x="1494116" y="3516868"/>
            <a:ext cx="955675"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50" name="Line 15"/>
          <p:cNvSpPr>
            <a:spLocks noChangeShapeType="1"/>
          </p:cNvSpPr>
          <p:nvPr/>
        </p:nvSpPr>
        <p:spPr bwMode="auto">
          <a:xfrm>
            <a:off x="2408516" y="3516868"/>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1" name="Line 16"/>
          <p:cNvSpPr>
            <a:spLocks noChangeShapeType="1"/>
          </p:cNvSpPr>
          <p:nvPr/>
        </p:nvSpPr>
        <p:spPr bwMode="auto">
          <a:xfrm flipV="1">
            <a:off x="2713316" y="2450068"/>
            <a:ext cx="0" cy="1066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2" name="Line 17"/>
          <p:cNvSpPr>
            <a:spLocks noChangeShapeType="1"/>
          </p:cNvSpPr>
          <p:nvPr/>
        </p:nvSpPr>
        <p:spPr bwMode="auto">
          <a:xfrm>
            <a:off x="2713316" y="2450068"/>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3" name="Line 18"/>
          <p:cNvSpPr>
            <a:spLocks noChangeShapeType="1"/>
          </p:cNvSpPr>
          <p:nvPr/>
        </p:nvSpPr>
        <p:spPr bwMode="auto">
          <a:xfrm>
            <a:off x="1494116" y="3897868"/>
            <a:ext cx="121920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4" name="Line 19"/>
          <p:cNvSpPr>
            <a:spLocks noChangeShapeType="1"/>
          </p:cNvSpPr>
          <p:nvPr/>
        </p:nvSpPr>
        <p:spPr bwMode="auto">
          <a:xfrm>
            <a:off x="2713316" y="5345668"/>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5" name="Line 20"/>
          <p:cNvSpPr>
            <a:spLocks noChangeShapeType="1"/>
          </p:cNvSpPr>
          <p:nvPr/>
        </p:nvSpPr>
        <p:spPr bwMode="auto">
          <a:xfrm>
            <a:off x="6980516" y="2754868"/>
            <a:ext cx="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6" name="Line 21"/>
          <p:cNvSpPr>
            <a:spLocks noChangeShapeType="1"/>
          </p:cNvSpPr>
          <p:nvPr/>
        </p:nvSpPr>
        <p:spPr bwMode="auto">
          <a:xfrm>
            <a:off x="6980516" y="2754868"/>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7" name="Line 22"/>
          <p:cNvSpPr>
            <a:spLocks noChangeShapeType="1"/>
          </p:cNvSpPr>
          <p:nvPr/>
        </p:nvSpPr>
        <p:spPr bwMode="auto">
          <a:xfrm flipV="1">
            <a:off x="6980516" y="3897868"/>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8" name="Line 23"/>
          <p:cNvSpPr>
            <a:spLocks noChangeShapeType="1"/>
          </p:cNvSpPr>
          <p:nvPr/>
        </p:nvSpPr>
        <p:spPr bwMode="auto">
          <a:xfrm>
            <a:off x="7361516" y="3059668"/>
            <a:ext cx="0" cy="838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9" name="Line 24"/>
          <p:cNvSpPr>
            <a:spLocks noChangeShapeType="1"/>
          </p:cNvSpPr>
          <p:nvPr/>
        </p:nvSpPr>
        <p:spPr bwMode="auto">
          <a:xfrm>
            <a:off x="5456516" y="5345668"/>
            <a:ext cx="8382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0" name="Line 25"/>
          <p:cNvSpPr>
            <a:spLocks noChangeShapeType="1"/>
          </p:cNvSpPr>
          <p:nvPr/>
        </p:nvSpPr>
        <p:spPr bwMode="auto">
          <a:xfrm flipV="1">
            <a:off x="6294716" y="3974068"/>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1" name="Line 26"/>
          <p:cNvSpPr>
            <a:spLocks noChangeShapeType="1"/>
          </p:cNvSpPr>
          <p:nvPr/>
        </p:nvSpPr>
        <p:spPr bwMode="auto">
          <a:xfrm>
            <a:off x="6294716" y="3974068"/>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2" name="Line 27"/>
          <p:cNvSpPr>
            <a:spLocks noChangeShapeType="1"/>
          </p:cNvSpPr>
          <p:nvPr/>
        </p:nvSpPr>
        <p:spPr bwMode="auto">
          <a:xfrm>
            <a:off x="6294716" y="3207306"/>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3" name="Text Box 28"/>
          <p:cNvSpPr txBox="1">
            <a:spLocks noChangeArrowheads="1"/>
          </p:cNvSpPr>
          <p:nvPr/>
        </p:nvSpPr>
        <p:spPr bwMode="auto">
          <a:xfrm>
            <a:off x="4732616" y="2997756"/>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PC + </a:t>
            </a:r>
            <a:r>
              <a:rPr kumimoji="0" lang="en-US" altLang="en-US" sz="1800" b="0" i="0" u="none" strike="noStrike" kern="1200" cap="none" spc="0" normalizeH="0" baseline="0" noProof="0" dirty="0" err="1">
                <a:ln>
                  <a:noFill/>
                </a:ln>
                <a:solidFill>
                  <a:srgbClr val="000000"/>
                </a:solidFill>
                <a:effectLst/>
                <a:uLnTx/>
                <a:uFillTx/>
                <a:latin typeface="Verdana" panose="020B0604030504040204"/>
                <a:ea typeface="MS PGothic" panose="020B0600070205080204" charset="-128"/>
                <a:cs typeface="+mn-cs"/>
              </a:rPr>
              <a:t>inst</a:t>
            </a: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 size</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64" name="Text Box 29"/>
          <p:cNvSpPr txBox="1">
            <a:spLocks noChangeArrowheads="1"/>
          </p:cNvSpPr>
          <p:nvPr/>
        </p:nvSpPr>
        <p:spPr bwMode="auto">
          <a:xfrm>
            <a:off x="3621366" y="2102406"/>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taken?</a:t>
            </a: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5" name="Line 30"/>
          <p:cNvSpPr>
            <a:spLocks noChangeShapeType="1"/>
          </p:cNvSpPr>
          <p:nvPr/>
        </p:nvSpPr>
        <p:spPr bwMode="auto">
          <a:xfrm>
            <a:off x="7361516" y="3440668"/>
            <a:ext cx="838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6" name="Text Box 31"/>
          <p:cNvSpPr txBox="1">
            <a:spLocks noChangeArrowheads="1"/>
          </p:cNvSpPr>
          <p:nvPr/>
        </p:nvSpPr>
        <p:spPr bwMode="auto">
          <a:xfrm>
            <a:off x="5532716" y="5345668"/>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7" name="Text Box 32"/>
          <p:cNvSpPr txBox="1">
            <a:spLocks noChangeArrowheads="1"/>
          </p:cNvSpPr>
          <p:nvPr/>
        </p:nvSpPr>
        <p:spPr bwMode="auto">
          <a:xfrm>
            <a:off x="7637741" y="3097768"/>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Next Fetch</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Address</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68" name="AutoShape 33"/>
          <p:cNvSpPr>
            <a:spLocks noChangeArrowheads="1"/>
          </p:cNvSpPr>
          <p:nvPr/>
        </p:nvSpPr>
        <p:spPr bwMode="auto">
          <a:xfrm>
            <a:off x="5650191" y="2297668"/>
            <a:ext cx="533400" cy="533400"/>
          </a:xfrm>
          <a:prstGeom prst="flowChartDelay">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9" name="Line 34"/>
          <p:cNvSpPr>
            <a:spLocks noChangeShapeType="1"/>
          </p:cNvSpPr>
          <p:nvPr/>
        </p:nvSpPr>
        <p:spPr bwMode="auto">
          <a:xfrm>
            <a:off x="3592791" y="2450068"/>
            <a:ext cx="2057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0" name="Line 35"/>
          <p:cNvSpPr>
            <a:spLocks noChangeShapeType="1"/>
          </p:cNvSpPr>
          <p:nvPr/>
        </p:nvSpPr>
        <p:spPr bwMode="auto">
          <a:xfrm>
            <a:off x="6155016" y="2526268"/>
            <a:ext cx="1066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1" name="Line 36"/>
          <p:cNvSpPr>
            <a:spLocks noChangeShapeType="1"/>
          </p:cNvSpPr>
          <p:nvPr/>
        </p:nvSpPr>
        <p:spPr bwMode="auto">
          <a:xfrm>
            <a:off x="7212291" y="2526268"/>
            <a:ext cx="0"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2" name="Line 37"/>
          <p:cNvSpPr>
            <a:spLocks noChangeShapeType="1"/>
          </p:cNvSpPr>
          <p:nvPr/>
        </p:nvSpPr>
        <p:spPr bwMode="auto">
          <a:xfrm flipV="1">
            <a:off x="4049991" y="2678668"/>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3" name="Line 38"/>
          <p:cNvSpPr>
            <a:spLocks noChangeShapeType="1"/>
          </p:cNvSpPr>
          <p:nvPr/>
        </p:nvSpPr>
        <p:spPr bwMode="auto">
          <a:xfrm>
            <a:off x="4049991" y="2678668"/>
            <a:ext cx="1600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 name="Text Box 39"/>
          <p:cNvSpPr txBox="1">
            <a:spLocks noChangeArrowheads="1"/>
          </p:cNvSpPr>
          <p:nvPr/>
        </p:nvSpPr>
        <p:spPr bwMode="auto">
          <a:xfrm>
            <a:off x="3983316" y="3686731"/>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hit?</a:t>
            </a: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5" name="Oval 43"/>
          <p:cNvSpPr>
            <a:spLocks noChangeArrowheads="1"/>
          </p:cNvSpPr>
          <p:nvPr/>
        </p:nvSpPr>
        <p:spPr bwMode="auto">
          <a:xfrm>
            <a:off x="87591" y="3516868"/>
            <a:ext cx="1676400" cy="685800"/>
          </a:xfrm>
          <a:prstGeom prst="ellipse">
            <a:avLst/>
          </a:prstGeom>
          <a:noFill/>
          <a:ln w="34925">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6" name="Text Box 44"/>
          <p:cNvSpPr txBox="1">
            <a:spLocks noChangeArrowheads="1"/>
          </p:cNvSpPr>
          <p:nvPr/>
        </p:nvSpPr>
        <p:spPr bwMode="auto">
          <a:xfrm>
            <a:off x="87591" y="4583668"/>
            <a:ext cx="19479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rPr>
              <a:t>address of the </a:t>
            </a:r>
            <a:endPar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rPr>
              <a:t>current branch</a:t>
            </a:r>
            <a:endPar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endParaRPr>
          </a:p>
        </p:txBody>
      </p:sp>
      <p:sp>
        <p:nvSpPr>
          <p:cNvPr id="77" name="Line 45"/>
          <p:cNvSpPr>
            <a:spLocks noChangeShapeType="1"/>
          </p:cNvSpPr>
          <p:nvPr/>
        </p:nvSpPr>
        <p:spPr bwMode="auto">
          <a:xfrm flipV="1">
            <a:off x="697191" y="4202668"/>
            <a:ext cx="228600" cy="381000"/>
          </a:xfrm>
          <a:prstGeom prst="line">
            <a:avLst/>
          </a:prstGeom>
          <a:noFill/>
          <a:ln w="31750">
            <a:solidFill>
              <a:srgbClr val="92D05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80"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https://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safari.ethz.ch</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digitaltechnik</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/spring2021/lib/exe/</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fetch.php?media</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onur-digitaldesign_comparch-2021-lecture17b-branch-prediction-i-afterlecture.pdf</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4" name="Text Box 6"/>
          <p:cNvSpPr txBox="1">
            <a:spLocks noChangeArrowheads="1"/>
          </p:cNvSpPr>
          <p:nvPr/>
        </p:nvSpPr>
        <p:spPr bwMode="auto">
          <a:xfrm>
            <a:off x="6068252" y="1346537"/>
            <a:ext cx="249427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example:</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predicted-taken</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predicted-not-taken</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Static Branch Prediction</a:t>
            </a:r>
            <a:endParaRPr lang="en-US" dirty="0">
              <a:latin typeface="+mn-lt"/>
            </a:endParaRPr>
          </a:p>
        </p:txBody>
      </p:sp>
      <p:sp>
        <p:nvSpPr>
          <p:cNvPr id="41" name="Text Box 2"/>
          <p:cNvSpPr txBox="1">
            <a:spLocks noChangeArrowheads="1"/>
          </p:cNvSpPr>
          <p:nvPr/>
        </p:nvSpPr>
        <p:spPr bwMode="auto">
          <a:xfrm>
            <a:off x="5456516" y="5345668"/>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target address</a:t>
            </a: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2" name="Rectangle 4"/>
          <p:cNvSpPr>
            <a:spLocks noChangeArrowheads="1"/>
          </p:cNvSpPr>
          <p:nvPr/>
        </p:nvSpPr>
        <p:spPr bwMode="auto">
          <a:xfrm>
            <a:off x="3157816" y="2069068"/>
            <a:ext cx="457200" cy="1524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3" name="Rectangle 5" descr="Dark upward diagonal"/>
          <p:cNvSpPr>
            <a:spLocks noChangeArrowheads="1"/>
          </p:cNvSpPr>
          <p:nvPr/>
        </p:nvSpPr>
        <p:spPr bwMode="auto">
          <a:xfrm>
            <a:off x="3157816" y="2373868"/>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4" name="Text Box 6"/>
          <p:cNvSpPr txBox="1">
            <a:spLocks noChangeArrowheads="1"/>
          </p:cNvSpPr>
          <p:nvPr/>
        </p:nvSpPr>
        <p:spPr bwMode="auto">
          <a:xfrm>
            <a:off x="2667000" y="1623536"/>
            <a:ext cx="34012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Direction Predictor (taken?)</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p:txBody>
      </p:sp>
      <p:sp>
        <p:nvSpPr>
          <p:cNvPr id="45" name="Rectangle 7"/>
          <p:cNvSpPr>
            <a:spLocks noChangeArrowheads="1"/>
          </p:cNvSpPr>
          <p:nvPr/>
        </p:nvSpPr>
        <p:spPr bwMode="auto">
          <a:xfrm>
            <a:off x="3157816" y="4050268"/>
            <a:ext cx="2286000" cy="1905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6" name="Text Box 8"/>
          <p:cNvSpPr txBox="1">
            <a:spLocks noChangeArrowheads="1"/>
          </p:cNvSpPr>
          <p:nvPr/>
        </p:nvSpPr>
        <p:spPr bwMode="auto">
          <a:xfrm>
            <a:off x="2667000" y="6031468"/>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Cache of Target Addresses (BTB: Branch Target Buffer)</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p:txBody>
      </p:sp>
      <p:sp>
        <p:nvSpPr>
          <p:cNvPr id="47" name="Rectangle 9" descr="Dark upward diagonal"/>
          <p:cNvSpPr>
            <a:spLocks noChangeArrowheads="1"/>
          </p:cNvSpPr>
          <p:nvPr/>
        </p:nvSpPr>
        <p:spPr bwMode="auto">
          <a:xfrm>
            <a:off x="3691216" y="5269468"/>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8" name="Rectangle 10"/>
          <p:cNvSpPr>
            <a:spLocks noChangeArrowheads="1"/>
          </p:cNvSpPr>
          <p:nvPr/>
        </p:nvSpPr>
        <p:spPr bwMode="auto">
          <a:xfrm>
            <a:off x="274916" y="3593068"/>
            <a:ext cx="12192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Program</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Counter</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49" name="Line 14"/>
          <p:cNvSpPr>
            <a:spLocks noChangeShapeType="1"/>
          </p:cNvSpPr>
          <p:nvPr/>
        </p:nvSpPr>
        <p:spPr bwMode="auto">
          <a:xfrm flipV="1">
            <a:off x="1494116" y="3516868"/>
            <a:ext cx="955675"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0" name="Line 15"/>
          <p:cNvSpPr>
            <a:spLocks noChangeShapeType="1"/>
          </p:cNvSpPr>
          <p:nvPr/>
        </p:nvSpPr>
        <p:spPr bwMode="auto">
          <a:xfrm>
            <a:off x="2408516" y="3516868"/>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1" name="Line 16"/>
          <p:cNvSpPr>
            <a:spLocks noChangeShapeType="1"/>
          </p:cNvSpPr>
          <p:nvPr/>
        </p:nvSpPr>
        <p:spPr bwMode="auto">
          <a:xfrm flipV="1">
            <a:off x="2713316" y="2450068"/>
            <a:ext cx="0" cy="1066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2" name="Line 17"/>
          <p:cNvSpPr>
            <a:spLocks noChangeShapeType="1"/>
          </p:cNvSpPr>
          <p:nvPr/>
        </p:nvSpPr>
        <p:spPr bwMode="auto">
          <a:xfrm>
            <a:off x="2713316" y="2450068"/>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3" name="Line 18"/>
          <p:cNvSpPr>
            <a:spLocks noChangeShapeType="1"/>
          </p:cNvSpPr>
          <p:nvPr/>
        </p:nvSpPr>
        <p:spPr bwMode="auto">
          <a:xfrm>
            <a:off x="1494116" y="3897868"/>
            <a:ext cx="121920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4" name="Line 19"/>
          <p:cNvSpPr>
            <a:spLocks noChangeShapeType="1"/>
          </p:cNvSpPr>
          <p:nvPr/>
        </p:nvSpPr>
        <p:spPr bwMode="auto">
          <a:xfrm>
            <a:off x="2713316" y="5345668"/>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5" name="Line 20"/>
          <p:cNvSpPr>
            <a:spLocks noChangeShapeType="1"/>
          </p:cNvSpPr>
          <p:nvPr/>
        </p:nvSpPr>
        <p:spPr bwMode="auto">
          <a:xfrm>
            <a:off x="6980516" y="2754868"/>
            <a:ext cx="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6" name="Line 21"/>
          <p:cNvSpPr>
            <a:spLocks noChangeShapeType="1"/>
          </p:cNvSpPr>
          <p:nvPr/>
        </p:nvSpPr>
        <p:spPr bwMode="auto">
          <a:xfrm>
            <a:off x="6980516" y="2754868"/>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7" name="Line 22"/>
          <p:cNvSpPr>
            <a:spLocks noChangeShapeType="1"/>
          </p:cNvSpPr>
          <p:nvPr/>
        </p:nvSpPr>
        <p:spPr bwMode="auto">
          <a:xfrm flipV="1">
            <a:off x="6980516" y="3897868"/>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8" name="Line 23"/>
          <p:cNvSpPr>
            <a:spLocks noChangeShapeType="1"/>
          </p:cNvSpPr>
          <p:nvPr/>
        </p:nvSpPr>
        <p:spPr bwMode="auto">
          <a:xfrm>
            <a:off x="7361516" y="3059668"/>
            <a:ext cx="0" cy="838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9" name="Line 24"/>
          <p:cNvSpPr>
            <a:spLocks noChangeShapeType="1"/>
          </p:cNvSpPr>
          <p:nvPr/>
        </p:nvSpPr>
        <p:spPr bwMode="auto">
          <a:xfrm>
            <a:off x="5456516" y="5345668"/>
            <a:ext cx="8382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0" name="Line 25"/>
          <p:cNvSpPr>
            <a:spLocks noChangeShapeType="1"/>
          </p:cNvSpPr>
          <p:nvPr/>
        </p:nvSpPr>
        <p:spPr bwMode="auto">
          <a:xfrm flipV="1">
            <a:off x="6294716" y="3974068"/>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1" name="Line 26"/>
          <p:cNvSpPr>
            <a:spLocks noChangeShapeType="1"/>
          </p:cNvSpPr>
          <p:nvPr/>
        </p:nvSpPr>
        <p:spPr bwMode="auto">
          <a:xfrm>
            <a:off x="6294716" y="3974068"/>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2" name="Line 27"/>
          <p:cNvSpPr>
            <a:spLocks noChangeShapeType="1"/>
          </p:cNvSpPr>
          <p:nvPr/>
        </p:nvSpPr>
        <p:spPr bwMode="auto">
          <a:xfrm>
            <a:off x="6294716" y="3207306"/>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3" name="Text Box 28"/>
          <p:cNvSpPr txBox="1">
            <a:spLocks noChangeArrowheads="1"/>
          </p:cNvSpPr>
          <p:nvPr/>
        </p:nvSpPr>
        <p:spPr bwMode="auto">
          <a:xfrm>
            <a:off x="4732616" y="2997756"/>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PC + </a:t>
            </a:r>
            <a:r>
              <a:rPr kumimoji="0" lang="en-US" altLang="en-US" sz="1800" b="0" i="0" u="none" strike="noStrike" kern="1200" cap="none" spc="0" normalizeH="0" baseline="0" noProof="0" dirty="0" err="1">
                <a:ln>
                  <a:noFill/>
                </a:ln>
                <a:solidFill>
                  <a:srgbClr val="000000"/>
                </a:solidFill>
                <a:effectLst/>
                <a:uLnTx/>
                <a:uFillTx/>
                <a:latin typeface="Verdana" panose="020B0604030504040204"/>
                <a:ea typeface="MS PGothic" panose="020B0600070205080204" charset="-128"/>
                <a:cs typeface="+mn-cs"/>
              </a:rPr>
              <a:t>inst</a:t>
            </a: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 size</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64" name="Text Box 29"/>
          <p:cNvSpPr txBox="1">
            <a:spLocks noChangeArrowheads="1"/>
          </p:cNvSpPr>
          <p:nvPr/>
        </p:nvSpPr>
        <p:spPr bwMode="auto">
          <a:xfrm>
            <a:off x="3621366" y="2102406"/>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taken?</a:t>
            </a: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5" name="Line 30"/>
          <p:cNvSpPr>
            <a:spLocks noChangeShapeType="1"/>
          </p:cNvSpPr>
          <p:nvPr/>
        </p:nvSpPr>
        <p:spPr bwMode="auto">
          <a:xfrm>
            <a:off x="7361516" y="3440668"/>
            <a:ext cx="838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6" name="Text Box 31"/>
          <p:cNvSpPr txBox="1">
            <a:spLocks noChangeArrowheads="1"/>
          </p:cNvSpPr>
          <p:nvPr/>
        </p:nvSpPr>
        <p:spPr bwMode="auto">
          <a:xfrm>
            <a:off x="5532716" y="5345668"/>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7" name="Text Box 32"/>
          <p:cNvSpPr txBox="1">
            <a:spLocks noChangeArrowheads="1"/>
          </p:cNvSpPr>
          <p:nvPr/>
        </p:nvSpPr>
        <p:spPr bwMode="auto">
          <a:xfrm>
            <a:off x="7637741" y="3097768"/>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Next Fetch</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Address</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68" name="AutoShape 33"/>
          <p:cNvSpPr>
            <a:spLocks noChangeArrowheads="1"/>
          </p:cNvSpPr>
          <p:nvPr/>
        </p:nvSpPr>
        <p:spPr bwMode="auto">
          <a:xfrm>
            <a:off x="5650191" y="2297668"/>
            <a:ext cx="533400" cy="533400"/>
          </a:xfrm>
          <a:prstGeom prst="flowChartDelay">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9" name="Line 34"/>
          <p:cNvSpPr>
            <a:spLocks noChangeShapeType="1"/>
          </p:cNvSpPr>
          <p:nvPr/>
        </p:nvSpPr>
        <p:spPr bwMode="auto">
          <a:xfrm>
            <a:off x="3592791" y="2450068"/>
            <a:ext cx="2057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0" name="Line 35"/>
          <p:cNvSpPr>
            <a:spLocks noChangeShapeType="1"/>
          </p:cNvSpPr>
          <p:nvPr/>
        </p:nvSpPr>
        <p:spPr bwMode="auto">
          <a:xfrm>
            <a:off x="6155016" y="2526268"/>
            <a:ext cx="1066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1" name="Line 36"/>
          <p:cNvSpPr>
            <a:spLocks noChangeShapeType="1"/>
          </p:cNvSpPr>
          <p:nvPr/>
        </p:nvSpPr>
        <p:spPr bwMode="auto">
          <a:xfrm>
            <a:off x="7212291" y="2526268"/>
            <a:ext cx="0"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2" name="Line 37"/>
          <p:cNvSpPr>
            <a:spLocks noChangeShapeType="1"/>
          </p:cNvSpPr>
          <p:nvPr/>
        </p:nvSpPr>
        <p:spPr bwMode="auto">
          <a:xfrm flipV="1">
            <a:off x="4049991" y="2678668"/>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3" name="Line 38"/>
          <p:cNvSpPr>
            <a:spLocks noChangeShapeType="1"/>
          </p:cNvSpPr>
          <p:nvPr/>
        </p:nvSpPr>
        <p:spPr bwMode="auto">
          <a:xfrm>
            <a:off x="4049991" y="2678668"/>
            <a:ext cx="1600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 name="Text Box 39"/>
          <p:cNvSpPr txBox="1">
            <a:spLocks noChangeArrowheads="1"/>
          </p:cNvSpPr>
          <p:nvPr/>
        </p:nvSpPr>
        <p:spPr bwMode="auto">
          <a:xfrm>
            <a:off x="3983316" y="3686731"/>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hit?</a:t>
            </a: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5" name="Oval 43"/>
          <p:cNvSpPr>
            <a:spLocks noChangeArrowheads="1"/>
          </p:cNvSpPr>
          <p:nvPr/>
        </p:nvSpPr>
        <p:spPr bwMode="auto">
          <a:xfrm>
            <a:off x="87591" y="3516868"/>
            <a:ext cx="1676400" cy="685800"/>
          </a:xfrm>
          <a:prstGeom prst="ellipse">
            <a:avLst/>
          </a:prstGeom>
          <a:noFill/>
          <a:ln w="34925">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6" name="Text Box 44"/>
          <p:cNvSpPr txBox="1">
            <a:spLocks noChangeArrowheads="1"/>
          </p:cNvSpPr>
          <p:nvPr/>
        </p:nvSpPr>
        <p:spPr bwMode="auto">
          <a:xfrm>
            <a:off x="87591" y="4583668"/>
            <a:ext cx="19479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rPr>
              <a:t>address of the </a:t>
            </a:r>
            <a:endPar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rPr>
              <a:t>current branch</a:t>
            </a:r>
            <a:endPar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endParaRPr>
          </a:p>
        </p:txBody>
      </p:sp>
      <p:sp>
        <p:nvSpPr>
          <p:cNvPr id="77" name="Line 45"/>
          <p:cNvSpPr>
            <a:spLocks noChangeShapeType="1"/>
          </p:cNvSpPr>
          <p:nvPr/>
        </p:nvSpPr>
        <p:spPr bwMode="auto">
          <a:xfrm flipV="1">
            <a:off x="697191" y="4202668"/>
            <a:ext cx="228600" cy="381000"/>
          </a:xfrm>
          <a:prstGeom prst="line">
            <a:avLst/>
          </a:prstGeom>
          <a:noFill/>
          <a:ln w="31750">
            <a:solidFill>
              <a:srgbClr val="92D05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80"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https://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safari.ethz.ch</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digitaltechnik</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/spring2021/lib/exe/</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fetch.php?media</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onur-digitaldesign_comparch-2021-lecture17b-branch-prediction-i-afterlecture.pdf</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4" name="Text Box 6"/>
          <p:cNvSpPr txBox="1">
            <a:spLocks noChangeArrowheads="1"/>
          </p:cNvSpPr>
          <p:nvPr/>
        </p:nvSpPr>
        <p:spPr bwMode="auto">
          <a:xfrm>
            <a:off x="6068252" y="1346537"/>
            <a:ext cx="249427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example:</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predicted-taken</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predicted-not-taken</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p:txBody>
      </p:sp>
      <p:sp>
        <p:nvSpPr>
          <p:cNvPr id="78" name="Text Box 6"/>
          <p:cNvSpPr txBox="1">
            <a:spLocks noChangeArrowheads="1"/>
          </p:cNvSpPr>
          <p:nvPr/>
        </p:nvSpPr>
        <p:spPr bwMode="auto">
          <a:xfrm>
            <a:off x="707890" y="1066800"/>
            <a:ext cx="71824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400" b="0" i="0" u="none" strike="noStrike" kern="1200" cap="none" spc="0" normalizeH="0" baseline="0" noProof="0" dirty="0">
                <a:ln>
                  <a:noFill/>
                </a:ln>
                <a:solidFill>
                  <a:srgbClr val="FFC000"/>
                </a:solidFill>
                <a:effectLst/>
                <a:uLnTx/>
                <a:uFillTx/>
                <a:latin typeface="Verdana" panose="020B0604030504040204"/>
                <a:ea typeface="MS PGothic" panose="020B0600070205080204" charset="-128"/>
                <a:cs typeface="+mn-cs"/>
              </a:rPr>
              <a:t>favor branches biased toward taken/untaken</a:t>
            </a:r>
            <a:endParaRPr kumimoji="0" lang="en-US" altLang="en-US" sz="2400" b="0" i="0" u="none" strike="noStrike" kern="1200" cap="none" spc="0" normalizeH="0" baseline="0" noProof="0" dirty="0">
              <a:ln>
                <a:noFill/>
              </a:ln>
              <a:solidFill>
                <a:srgbClr val="FFC000"/>
              </a:solidFill>
              <a:effectLst/>
              <a:uLnTx/>
              <a:uFillTx/>
              <a:latin typeface="Verdana" panose="020B0604030504040204"/>
              <a:ea typeface="MS PGothic" panose="020B0600070205080204" charset="-128"/>
              <a:cs typeface="+mn-cs"/>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Static Branch Prediction</a:t>
            </a:r>
            <a:endParaRPr lang="en-US" dirty="0">
              <a:latin typeface="+mn-lt"/>
            </a:endParaRPr>
          </a:p>
        </p:txBody>
      </p:sp>
      <p:sp>
        <p:nvSpPr>
          <p:cNvPr id="41" name="Text Box 2"/>
          <p:cNvSpPr txBox="1">
            <a:spLocks noChangeArrowheads="1"/>
          </p:cNvSpPr>
          <p:nvPr/>
        </p:nvSpPr>
        <p:spPr bwMode="auto">
          <a:xfrm>
            <a:off x="5456516" y="5345668"/>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target address</a:t>
            </a: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2" name="Rectangle 4"/>
          <p:cNvSpPr>
            <a:spLocks noChangeArrowheads="1"/>
          </p:cNvSpPr>
          <p:nvPr/>
        </p:nvSpPr>
        <p:spPr bwMode="auto">
          <a:xfrm>
            <a:off x="3157816" y="2069068"/>
            <a:ext cx="457200" cy="1524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3" name="Rectangle 5" descr="Dark upward diagonal"/>
          <p:cNvSpPr>
            <a:spLocks noChangeArrowheads="1"/>
          </p:cNvSpPr>
          <p:nvPr/>
        </p:nvSpPr>
        <p:spPr bwMode="auto">
          <a:xfrm>
            <a:off x="3157816" y="2373868"/>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4" name="Text Box 6"/>
          <p:cNvSpPr txBox="1">
            <a:spLocks noChangeArrowheads="1"/>
          </p:cNvSpPr>
          <p:nvPr/>
        </p:nvSpPr>
        <p:spPr bwMode="auto">
          <a:xfrm>
            <a:off x="2667000" y="1623536"/>
            <a:ext cx="34012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Direction Predictor (taken?)</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p:txBody>
      </p:sp>
      <p:sp>
        <p:nvSpPr>
          <p:cNvPr id="45" name="Rectangle 7"/>
          <p:cNvSpPr>
            <a:spLocks noChangeArrowheads="1"/>
          </p:cNvSpPr>
          <p:nvPr/>
        </p:nvSpPr>
        <p:spPr bwMode="auto">
          <a:xfrm>
            <a:off x="3157816" y="4050268"/>
            <a:ext cx="2286000" cy="1905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6" name="Text Box 8"/>
          <p:cNvSpPr txBox="1">
            <a:spLocks noChangeArrowheads="1"/>
          </p:cNvSpPr>
          <p:nvPr/>
        </p:nvSpPr>
        <p:spPr bwMode="auto">
          <a:xfrm>
            <a:off x="2667000" y="6031468"/>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Cache of Target Addresses (BTB: Branch Target Buffer)</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p:txBody>
      </p:sp>
      <p:sp>
        <p:nvSpPr>
          <p:cNvPr id="47" name="Rectangle 9" descr="Dark upward diagonal"/>
          <p:cNvSpPr>
            <a:spLocks noChangeArrowheads="1"/>
          </p:cNvSpPr>
          <p:nvPr/>
        </p:nvSpPr>
        <p:spPr bwMode="auto">
          <a:xfrm>
            <a:off x="3691216" y="5269468"/>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8" name="Rectangle 10"/>
          <p:cNvSpPr>
            <a:spLocks noChangeArrowheads="1"/>
          </p:cNvSpPr>
          <p:nvPr/>
        </p:nvSpPr>
        <p:spPr bwMode="auto">
          <a:xfrm>
            <a:off x="274916" y="3593068"/>
            <a:ext cx="12192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Program</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Counter</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49" name="Line 14"/>
          <p:cNvSpPr>
            <a:spLocks noChangeShapeType="1"/>
          </p:cNvSpPr>
          <p:nvPr/>
        </p:nvSpPr>
        <p:spPr bwMode="auto">
          <a:xfrm flipV="1">
            <a:off x="1494116" y="3516868"/>
            <a:ext cx="955675"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0" name="Line 15"/>
          <p:cNvSpPr>
            <a:spLocks noChangeShapeType="1"/>
          </p:cNvSpPr>
          <p:nvPr/>
        </p:nvSpPr>
        <p:spPr bwMode="auto">
          <a:xfrm>
            <a:off x="2408516" y="3516868"/>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1" name="Line 16"/>
          <p:cNvSpPr>
            <a:spLocks noChangeShapeType="1"/>
          </p:cNvSpPr>
          <p:nvPr/>
        </p:nvSpPr>
        <p:spPr bwMode="auto">
          <a:xfrm flipV="1">
            <a:off x="2713316" y="2450068"/>
            <a:ext cx="0" cy="1066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2" name="Line 17"/>
          <p:cNvSpPr>
            <a:spLocks noChangeShapeType="1"/>
          </p:cNvSpPr>
          <p:nvPr/>
        </p:nvSpPr>
        <p:spPr bwMode="auto">
          <a:xfrm>
            <a:off x="2713316" y="2450068"/>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3" name="Line 18"/>
          <p:cNvSpPr>
            <a:spLocks noChangeShapeType="1"/>
          </p:cNvSpPr>
          <p:nvPr/>
        </p:nvSpPr>
        <p:spPr bwMode="auto">
          <a:xfrm>
            <a:off x="1494116" y="3897868"/>
            <a:ext cx="121920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4" name="Line 19"/>
          <p:cNvSpPr>
            <a:spLocks noChangeShapeType="1"/>
          </p:cNvSpPr>
          <p:nvPr/>
        </p:nvSpPr>
        <p:spPr bwMode="auto">
          <a:xfrm>
            <a:off x="2713316" y="5345668"/>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5" name="Line 20"/>
          <p:cNvSpPr>
            <a:spLocks noChangeShapeType="1"/>
          </p:cNvSpPr>
          <p:nvPr/>
        </p:nvSpPr>
        <p:spPr bwMode="auto">
          <a:xfrm>
            <a:off x="6980516" y="2754868"/>
            <a:ext cx="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6" name="Line 21"/>
          <p:cNvSpPr>
            <a:spLocks noChangeShapeType="1"/>
          </p:cNvSpPr>
          <p:nvPr/>
        </p:nvSpPr>
        <p:spPr bwMode="auto">
          <a:xfrm>
            <a:off x="6980516" y="2754868"/>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7" name="Line 22"/>
          <p:cNvSpPr>
            <a:spLocks noChangeShapeType="1"/>
          </p:cNvSpPr>
          <p:nvPr/>
        </p:nvSpPr>
        <p:spPr bwMode="auto">
          <a:xfrm flipV="1">
            <a:off x="6980516" y="3897868"/>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8" name="Line 23"/>
          <p:cNvSpPr>
            <a:spLocks noChangeShapeType="1"/>
          </p:cNvSpPr>
          <p:nvPr/>
        </p:nvSpPr>
        <p:spPr bwMode="auto">
          <a:xfrm>
            <a:off x="7361516" y="3059668"/>
            <a:ext cx="0" cy="838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9" name="Line 24"/>
          <p:cNvSpPr>
            <a:spLocks noChangeShapeType="1"/>
          </p:cNvSpPr>
          <p:nvPr/>
        </p:nvSpPr>
        <p:spPr bwMode="auto">
          <a:xfrm>
            <a:off x="5456516" y="5345668"/>
            <a:ext cx="8382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0" name="Line 25"/>
          <p:cNvSpPr>
            <a:spLocks noChangeShapeType="1"/>
          </p:cNvSpPr>
          <p:nvPr/>
        </p:nvSpPr>
        <p:spPr bwMode="auto">
          <a:xfrm flipV="1">
            <a:off x="6294716" y="3974068"/>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1" name="Line 26"/>
          <p:cNvSpPr>
            <a:spLocks noChangeShapeType="1"/>
          </p:cNvSpPr>
          <p:nvPr/>
        </p:nvSpPr>
        <p:spPr bwMode="auto">
          <a:xfrm>
            <a:off x="6294716" y="3974068"/>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2" name="Line 27"/>
          <p:cNvSpPr>
            <a:spLocks noChangeShapeType="1"/>
          </p:cNvSpPr>
          <p:nvPr/>
        </p:nvSpPr>
        <p:spPr bwMode="auto">
          <a:xfrm>
            <a:off x="6294716" y="3207306"/>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3" name="Text Box 28"/>
          <p:cNvSpPr txBox="1">
            <a:spLocks noChangeArrowheads="1"/>
          </p:cNvSpPr>
          <p:nvPr/>
        </p:nvSpPr>
        <p:spPr bwMode="auto">
          <a:xfrm>
            <a:off x="4732616" y="2997756"/>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PC + </a:t>
            </a:r>
            <a:r>
              <a:rPr kumimoji="0" lang="en-US" altLang="en-US" sz="1800" b="0" i="0" u="none" strike="noStrike" kern="1200" cap="none" spc="0" normalizeH="0" baseline="0" noProof="0" dirty="0" err="1">
                <a:ln>
                  <a:noFill/>
                </a:ln>
                <a:solidFill>
                  <a:srgbClr val="000000"/>
                </a:solidFill>
                <a:effectLst/>
                <a:uLnTx/>
                <a:uFillTx/>
                <a:latin typeface="Verdana" panose="020B0604030504040204"/>
                <a:ea typeface="MS PGothic" panose="020B0600070205080204" charset="-128"/>
                <a:cs typeface="+mn-cs"/>
              </a:rPr>
              <a:t>inst</a:t>
            </a: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 size</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64" name="Text Box 29"/>
          <p:cNvSpPr txBox="1">
            <a:spLocks noChangeArrowheads="1"/>
          </p:cNvSpPr>
          <p:nvPr/>
        </p:nvSpPr>
        <p:spPr bwMode="auto">
          <a:xfrm>
            <a:off x="3621366" y="2102406"/>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taken?</a:t>
            </a: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5" name="Line 30"/>
          <p:cNvSpPr>
            <a:spLocks noChangeShapeType="1"/>
          </p:cNvSpPr>
          <p:nvPr/>
        </p:nvSpPr>
        <p:spPr bwMode="auto">
          <a:xfrm>
            <a:off x="7361516" y="3440668"/>
            <a:ext cx="838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6" name="Text Box 31"/>
          <p:cNvSpPr txBox="1">
            <a:spLocks noChangeArrowheads="1"/>
          </p:cNvSpPr>
          <p:nvPr/>
        </p:nvSpPr>
        <p:spPr bwMode="auto">
          <a:xfrm>
            <a:off x="5532716" y="5345668"/>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7" name="Text Box 32"/>
          <p:cNvSpPr txBox="1">
            <a:spLocks noChangeArrowheads="1"/>
          </p:cNvSpPr>
          <p:nvPr/>
        </p:nvSpPr>
        <p:spPr bwMode="auto">
          <a:xfrm>
            <a:off x="7637741" y="3097768"/>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Next Fetch</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Address</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68" name="AutoShape 33"/>
          <p:cNvSpPr>
            <a:spLocks noChangeArrowheads="1"/>
          </p:cNvSpPr>
          <p:nvPr/>
        </p:nvSpPr>
        <p:spPr bwMode="auto">
          <a:xfrm>
            <a:off x="5650191" y="2297668"/>
            <a:ext cx="533400" cy="533400"/>
          </a:xfrm>
          <a:prstGeom prst="flowChartDelay">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9" name="Line 34"/>
          <p:cNvSpPr>
            <a:spLocks noChangeShapeType="1"/>
          </p:cNvSpPr>
          <p:nvPr/>
        </p:nvSpPr>
        <p:spPr bwMode="auto">
          <a:xfrm>
            <a:off x="3592791" y="2450068"/>
            <a:ext cx="2057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0" name="Line 35"/>
          <p:cNvSpPr>
            <a:spLocks noChangeShapeType="1"/>
          </p:cNvSpPr>
          <p:nvPr/>
        </p:nvSpPr>
        <p:spPr bwMode="auto">
          <a:xfrm>
            <a:off x="6155016" y="2526268"/>
            <a:ext cx="1066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1" name="Line 36"/>
          <p:cNvSpPr>
            <a:spLocks noChangeShapeType="1"/>
          </p:cNvSpPr>
          <p:nvPr/>
        </p:nvSpPr>
        <p:spPr bwMode="auto">
          <a:xfrm>
            <a:off x="7212291" y="2526268"/>
            <a:ext cx="0"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2" name="Line 37"/>
          <p:cNvSpPr>
            <a:spLocks noChangeShapeType="1"/>
          </p:cNvSpPr>
          <p:nvPr/>
        </p:nvSpPr>
        <p:spPr bwMode="auto">
          <a:xfrm flipV="1">
            <a:off x="4049991" y="2678668"/>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3" name="Line 38"/>
          <p:cNvSpPr>
            <a:spLocks noChangeShapeType="1"/>
          </p:cNvSpPr>
          <p:nvPr/>
        </p:nvSpPr>
        <p:spPr bwMode="auto">
          <a:xfrm>
            <a:off x="4049991" y="2678668"/>
            <a:ext cx="1600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 name="Text Box 39"/>
          <p:cNvSpPr txBox="1">
            <a:spLocks noChangeArrowheads="1"/>
          </p:cNvSpPr>
          <p:nvPr/>
        </p:nvSpPr>
        <p:spPr bwMode="auto">
          <a:xfrm>
            <a:off x="3983316" y="3686731"/>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hit?</a:t>
            </a: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5" name="Oval 43"/>
          <p:cNvSpPr>
            <a:spLocks noChangeArrowheads="1"/>
          </p:cNvSpPr>
          <p:nvPr/>
        </p:nvSpPr>
        <p:spPr bwMode="auto">
          <a:xfrm>
            <a:off x="87591" y="3516868"/>
            <a:ext cx="1676400" cy="685800"/>
          </a:xfrm>
          <a:prstGeom prst="ellipse">
            <a:avLst/>
          </a:prstGeom>
          <a:noFill/>
          <a:ln w="34925">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6" name="Text Box 44"/>
          <p:cNvSpPr txBox="1">
            <a:spLocks noChangeArrowheads="1"/>
          </p:cNvSpPr>
          <p:nvPr/>
        </p:nvSpPr>
        <p:spPr bwMode="auto">
          <a:xfrm>
            <a:off x="87591" y="4583668"/>
            <a:ext cx="19479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rPr>
              <a:t>address of the </a:t>
            </a:r>
            <a:endPar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rPr>
              <a:t>current branch</a:t>
            </a:r>
            <a:endPar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endParaRPr>
          </a:p>
        </p:txBody>
      </p:sp>
      <p:sp>
        <p:nvSpPr>
          <p:cNvPr id="77" name="Line 45"/>
          <p:cNvSpPr>
            <a:spLocks noChangeShapeType="1"/>
          </p:cNvSpPr>
          <p:nvPr/>
        </p:nvSpPr>
        <p:spPr bwMode="auto">
          <a:xfrm flipV="1">
            <a:off x="697191" y="4202668"/>
            <a:ext cx="228600" cy="381000"/>
          </a:xfrm>
          <a:prstGeom prst="line">
            <a:avLst/>
          </a:prstGeom>
          <a:noFill/>
          <a:ln w="31750">
            <a:solidFill>
              <a:srgbClr val="92D05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80"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https://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safari.ethz.ch</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digitaltechnik</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/spring2021/lib/exe/</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fetch.php?media</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onur-digitaldesign_comparch-2021-lecture17b-branch-prediction-i-afterlecture.pdf</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4" name="Text Box 6"/>
          <p:cNvSpPr txBox="1">
            <a:spLocks noChangeArrowheads="1"/>
          </p:cNvSpPr>
          <p:nvPr/>
        </p:nvSpPr>
        <p:spPr bwMode="auto">
          <a:xfrm>
            <a:off x="6068252" y="1346537"/>
            <a:ext cx="249427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example:</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predicted-taken</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predicted-not-taken</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p:txBody>
      </p:sp>
      <p:sp>
        <p:nvSpPr>
          <p:cNvPr id="78" name="Text Box 6"/>
          <p:cNvSpPr txBox="1">
            <a:spLocks noChangeArrowheads="1"/>
          </p:cNvSpPr>
          <p:nvPr/>
        </p:nvSpPr>
        <p:spPr bwMode="auto">
          <a:xfrm>
            <a:off x="707890" y="1066800"/>
            <a:ext cx="82632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400" b="0" i="0" u="none" strike="noStrike" kern="1200" cap="none" spc="0" normalizeH="0" baseline="0" noProof="0" dirty="0">
                <a:ln>
                  <a:noFill/>
                </a:ln>
                <a:solidFill>
                  <a:srgbClr val="FFC000"/>
                </a:solidFill>
                <a:effectLst/>
                <a:uLnTx/>
                <a:uFillTx/>
                <a:latin typeface="Verdana" panose="020B0604030504040204"/>
                <a:ea typeface="MS PGothic" panose="020B0600070205080204" charset="-128"/>
                <a:cs typeface="+mn-cs"/>
              </a:rPr>
              <a:t>how to handle branches dynamically switching from</a:t>
            </a:r>
            <a:endParaRPr kumimoji="0" lang="en-US" altLang="en-US" sz="2400" b="0" i="0" u="none" strike="noStrike" kern="1200" cap="none" spc="0" normalizeH="0" baseline="0" noProof="0" dirty="0">
              <a:ln>
                <a:noFill/>
              </a:ln>
              <a:solidFill>
                <a:srgbClr val="FFC00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400" b="0" i="0" u="none" strike="noStrike" kern="1200" cap="none" spc="0" normalizeH="0" baseline="0" noProof="0" dirty="0">
                <a:ln>
                  <a:noFill/>
                </a:ln>
                <a:solidFill>
                  <a:srgbClr val="FFC000"/>
                </a:solidFill>
                <a:effectLst/>
                <a:uLnTx/>
                <a:uFillTx/>
                <a:latin typeface="Verdana" panose="020B0604030504040204"/>
                <a:ea typeface="MS PGothic" panose="020B0600070205080204" charset="-128"/>
                <a:cs typeface="+mn-cs"/>
              </a:rPr>
              <a:t>taken/untaken?</a:t>
            </a:r>
            <a:endParaRPr kumimoji="0" lang="en-US" altLang="en-US" sz="2400" b="0" i="0" u="none" strike="noStrike" kern="1200" cap="none" spc="0" normalizeH="0" baseline="0" noProof="0" dirty="0">
              <a:ln>
                <a:noFill/>
              </a:ln>
              <a:solidFill>
                <a:srgbClr val="FFC000"/>
              </a:solidFill>
              <a:effectLst/>
              <a:uLnTx/>
              <a:uFillTx/>
              <a:latin typeface="Verdana" panose="020B0604030504040204"/>
              <a:ea typeface="MS PGothic" panose="020B0600070205080204" charset="-128"/>
              <a:cs typeface="+mn-cs"/>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a:t>Dynamic</a:t>
            </a:r>
            <a:r>
              <a:rPr lang="zh-CN" altLang="en-US"/>
              <a:t> </a:t>
            </a:r>
            <a:r>
              <a:rPr lang="en-US" altLang="zh-CN"/>
              <a:t>Branch Prediction</a:t>
            </a:r>
            <a:endParaRPr lang="en-US" altLang="en-US"/>
          </a:p>
        </p:txBody>
      </p:sp>
      <p:sp>
        <p:nvSpPr>
          <p:cNvPr id="302082" name="Content Placeholder 2"/>
          <p:cNvSpPr>
            <a:spLocks noGrp="1" noChangeArrowheads="1"/>
          </p:cNvSpPr>
          <p:nvPr>
            <p:ph idx="1"/>
          </p:nvPr>
        </p:nvSpPr>
        <p:spPr/>
        <p:txBody>
          <a:bodyPr/>
          <a:lstStyle/>
          <a:p>
            <a:r>
              <a:rPr lang="en-US" altLang="en-US" dirty="0"/>
              <a:t>Follow branch history of taken branch</a:t>
            </a:r>
            <a:endParaRPr lang="en-US" altLang="en-US" dirty="0"/>
          </a:p>
          <a:p>
            <a:r>
              <a:rPr lang="en-US" altLang="en-US" dirty="0"/>
              <a:t>U</a:t>
            </a:r>
            <a:r>
              <a:rPr lang="en-US" altLang="en-US" dirty="0"/>
              <a:t>se branch prediction buffer (or branch history table) indexed by lower portion of branch address and marked with a bit to track taken/untaken status</a:t>
            </a:r>
            <a:endParaRPr lang="en-US" altLang="en-US"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a:t>Dynamic</a:t>
            </a:r>
            <a:r>
              <a:rPr lang="zh-CN" altLang="en-US"/>
              <a:t> </a:t>
            </a:r>
            <a:r>
              <a:rPr lang="en-US" altLang="zh-CN"/>
              <a:t>Branch Prediction</a:t>
            </a:r>
            <a:endParaRPr lang="en-US" altLang="en-US"/>
          </a:p>
        </p:txBody>
      </p:sp>
      <p:sp>
        <p:nvSpPr>
          <p:cNvPr id="302082" name="Content Placeholder 2"/>
          <p:cNvSpPr>
            <a:spLocks noGrp="1" noChangeArrowheads="1"/>
          </p:cNvSpPr>
          <p:nvPr>
            <p:ph idx="1"/>
          </p:nvPr>
        </p:nvSpPr>
        <p:spPr/>
        <p:txBody>
          <a:bodyPr/>
          <a:lstStyle/>
          <a:p>
            <a:r>
              <a:rPr lang="en-US" altLang="zh-CN" dirty="0">
                <a:solidFill>
                  <a:srgbClr val="00B0F0"/>
                </a:solidFill>
              </a:rPr>
              <a:t>1-bit predictor / last-time predictor</a:t>
            </a:r>
            <a:endParaRPr lang="en-US" altLang="en-US" dirty="0">
              <a:solidFill>
                <a:srgbClr val="00B0F0"/>
              </a:solidFill>
            </a:endParaRPr>
          </a:p>
          <a:p>
            <a:r>
              <a:rPr lang="en-US" altLang="en-US" dirty="0"/>
              <a:t>U</a:t>
            </a:r>
            <a:r>
              <a:rPr lang="en-US" altLang="en-US" dirty="0"/>
              <a:t>se branch prediction buffer (or branch history table) indexed by lower portion of branch address and marked with a bit to track taken/untaken status</a:t>
            </a:r>
            <a:endParaRPr lang="en-US" altLang="en-US" dirty="0"/>
          </a:p>
          <a:p>
            <a:r>
              <a:rPr lang="en-US" altLang="en-US" dirty="0">
                <a:solidFill>
                  <a:srgbClr val="00B0F0"/>
                </a:solidFill>
              </a:rPr>
              <a:t>bit 1 for taken</a:t>
            </a:r>
            <a:endParaRPr lang="en-US" altLang="en-US" dirty="0">
              <a:solidFill>
                <a:srgbClr val="00B0F0"/>
              </a:solidFill>
            </a:endParaRPr>
          </a:p>
          <a:p>
            <a:r>
              <a:rPr lang="en-US" altLang="en-US" dirty="0">
                <a:solidFill>
                  <a:srgbClr val="00B0F0"/>
                </a:solidFill>
              </a:rPr>
              <a:t>bit 0 for untaken</a:t>
            </a:r>
            <a:endParaRPr lang="en-US" altLang="en-US" dirty="0">
              <a:solidFill>
                <a:srgbClr val="00B0F0"/>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altLang="en-US" dirty="0">
                <a:latin typeface="+mn-lt"/>
                <a:ea typeface="MS PGothic" panose="020B0600070205080204" charset="-128"/>
              </a:rPr>
              <a:t>1-bit Predictor</a:t>
            </a:r>
            <a:endParaRPr lang="en-US" altLang="en-US" dirty="0">
              <a:latin typeface="+mn-lt"/>
              <a:ea typeface="MS PGothic" panose="020B0600070205080204" charset="-128"/>
            </a:endParaRPr>
          </a:p>
        </p:txBody>
      </p:sp>
      <p:sp>
        <p:nvSpPr>
          <p:cNvPr id="74756" name="Rectangle 3"/>
          <p:cNvSpPr>
            <a:spLocks noChangeArrowheads="1"/>
          </p:cNvSpPr>
          <p:nvPr/>
        </p:nvSpPr>
        <p:spPr bwMode="auto">
          <a:xfrm>
            <a:off x="6026957" y="2651125"/>
            <a:ext cx="2133598" cy="16002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BTB:</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one target</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address per entry </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74757" name="Rectangle 4"/>
          <p:cNvSpPr>
            <a:spLocks noChangeArrowheads="1"/>
          </p:cNvSpPr>
          <p:nvPr/>
        </p:nvSpPr>
        <p:spPr bwMode="auto">
          <a:xfrm>
            <a:off x="235757" y="1584325"/>
            <a:ext cx="4419600" cy="3810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58" name="Rectangle 5"/>
          <p:cNvSpPr>
            <a:spLocks noChangeArrowheads="1"/>
          </p:cNvSpPr>
          <p:nvPr/>
        </p:nvSpPr>
        <p:spPr bwMode="auto">
          <a:xfrm>
            <a:off x="4350557" y="1584325"/>
            <a:ext cx="304800" cy="3810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59" name="Line 6"/>
          <p:cNvSpPr>
            <a:spLocks noChangeShapeType="1"/>
          </p:cNvSpPr>
          <p:nvPr/>
        </p:nvSpPr>
        <p:spPr bwMode="auto">
          <a:xfrm>
            <a:off x="4502957" y="1584325"/>
            <a:ext cx="0" cy="3810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60" name="Rectangle 7"/>
          <p:cNvSpPr>
            <a:spLocks noChangeArrowheads="1"/>
          </p:cNvSpPr>
          <p:nvPr/>
        </p:nvSpPr>
        <p:spPr bwMode="auto">
          <a:xfrm>
            <a:off x="2216957" y="1584325"/>
            <a:ext cx="2133600" cy="3810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BTB index</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74761" name="AutoShape 8"/>
          <p:cNvSpPr/>
          <p:nvPr/>
        </p:nvSpPr>
        <p:spPr bwMode="auto">
          <a:xfrm rot="5400000" flipV="1">
            <a:off x="1112057" y="1241425"/>
            <a:ext cx="228600" cy="1981200"/>
          </a:xfrm>
          <a:prstGeom prst="rightBrace">
            <a:avLst>
              <a:gd name="adj1" fmla="val 72222"/>
              <a:gd name="adj2" fmla="val 50000"/>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62" name="AutoShape 9"/>
          <p:cNvSpPr/>
          <p:nvPr/>
        </p:nvSpPr>
        <p:spPr bwMode="auto">
          <a:xfrm rot="5400000" flipV="1">
            <a:off x="3169457" y="1165225"/>
            <a:ext cx="228600" cy="2133600"/>
          </a:xfrm>
          <a:prstGeom prst="rightBrace">
            <a:avLst>
              <a:gd name="adj1" fmla="val 77778"/>
              <a:gd name="adj2" fmla="val 50000"/>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63" name="Freeform 10"/>
          <p:cNvSpPr/>
          <p:nvPr/>
        </p:nvSpPr>
        <p:spPr bwMode="auto">
          <a:xfrm>
            <a:off x="3283757" y="2346325"/>
            <a:ext cx="609600" cy="1143000"/>
          </a:xfrm>
          <a:custGeom>
            <a:avLst/>
            <a:gdLst>
              <a:gd name="T0" fmla="*/ 0 w 384"/>
              <a:gd name="T1" fmla="*/ 0 h 1440"/>
              <a:gd name="T2" fmla="*/ 0 w 384"/>
              <a:gd name="T3" fmla="*/ 2147483647 h 1440"/>
              <a:gd name="T4" fmla="*/ 2147483647 w 384"/>
              <a:gd name="T5" fmla="*/ 2147483647 h 1440"/>
              <a:gd name="T6" fmla="*/ 0 60000 65536"/>
              <a:gd name="T7" fmla="*/ 0 60000 65536"/>
              <a:gd name="T8" fmla="*/ 0 60000 65536"/>
              <a:gd name="T9" fmla="*/ 0 w 384"/>
              <a:gd name="T10" fmla="*/ 0 h 1440"/>
              <a:gd name="T11" fmla="*/ 384 w 384"/>
              <a:gd name="T12" fmla="*/ 1440 h 1440"/>
            </a:gdLst>
            <a:ahLst/>
            <a:cxnLst>
              <a:cxn ang="T6">
                <a:pos x="T0" y="T1"/>
              </a:cxn>
              <a:cxn ang="T7">
                <a:pos x="T2" y="T3"/>
              </a:cxn>
              <a:cxn ang="T8">
                <a:pos x="T4" y="T5"/>
              </a:cxn>
            </a:cxnLst>
            <a:rect l="T9" t="T10" r="T11" b="T12"/>
            <a:pathLst>
              <a:path w="384" h="1440">
                <a:moveTo>
                  <a:pt x="0" y="0"/>
                </a:moveTo>
                <a:lnTo>
                  <a:pt x="0" y="1440"/>
                </a:lnTo>
                <a:lnTo>
                  <a:pt x="384" y="1440"/>
                </a:lnTo>
              </a:path>
            </a:pathLst>
          </a:custGeom>
          <a:noFill/>
          <a:ln w="19050">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64" name="Line 11"/>
          <p:cNvSpPr>
            <a:spLocks noChangeShapeType="1"/>
          </p:cNvSpPr>
          <p:nvPr/>
        </p:nvSpPr>
        <p:spPr bwMode="auto">
          <a:xfrm flipH="1">
            <a:off x="3131357" y="3032125"/>
            <a:ext cx="304800" cy="1524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65" name="Text Box 12"/>
          <p:cNvSpPr txBox="1">
            <a:spLocks noChangeArrowheads="1"/>
          </p:cNvSpPr>
          <p:nvPr/>
        </p:nvSpPr>
        <p:spPr bwMode="auto">
          <a:xfrm>
            <a:off x="2463020" y="2733675"/>
            <a:ext cx="9541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4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N-bit</a:t>
            </a:r>
            <a:endParaRPr kumimoji="0" lang="en-US" altLang="en-US" sz="24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66" name="Line 13"/>
          <p:cNvSpPr>
            <a:spLocks noChangeShapeType="1"/>
          </p:cNvSpPr>
          <p:nvPr/>
        </p:nvSpPr>
        <p:spPr bwMode="auto">
          <a:xfrm rot="5400000">
            <a:off x="6538132" y="4632325"/>
            <a:ext cx="762000"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67" name="Rectangle 14"/>
          <p:cNvSpPr>
            <a:spLocks noChangeArrowheads="1"/>
          </p:cNvSpPr>
          <p:nvPr/>
        </p:nvSpPr>
        <p:spPr bwMode="auto">
          <a:xfrm>
            <a:off x="3893357" y="2651125"/>
            <a:ext cx="1447800" cy="16002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tag</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table</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74768" name="AutoShape 15"/>
          <p:cNvSpPr>
            <a:spLocks noChangeArrowheads="1"/>
          </p:cNvSpPr>
          <p:nvPr/>
        </p:nvSpPr>
        <p:spPr bwMode="auto">
          <a:xfrm>
            <a:off x="6538132" y="5013325"/>
            <a:ext cx="1295400" cy="457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30000" noProof="0">
                <a:ln>
                  <a:noFill/>
                </a:ln>
                <a:solidFill>
                  <a:srgbClr val="000000"/>
                </a:solidFill>
                <a:effectLst/>
                <a:uLnTx/>
                <a:uFillTx/>
                <a:latin typeface="Verdana" panose="020B0604030504040204"/>
                <a:ea typeface="MS PGothic" panose="020B0600070205080204" charset="-128"/>
                <a:cs typeface="+mn-cs"/>
              </a:rPr>
              <a:t>1         0</a:t>
            </a:r>
            <a:endParaRPr kumimoji="0" lang="en-US" altLang="en-US" sz="1800" b="0" i="0" u="none" strike="noStrike" kern="1200" cap="none" spc="0" normalizeH="0" baseline="30000" noProof="0">
              <a:ln>
                <a:noFill/>
              </a:ln>
              <a:solidFill>
                <a:srgbClr val="000000"/>
              </a:solidFill>
              <a:effectLst/>
              <a:uLnTx/>
              <a:uFillTx/>
              <a:latin typeface="Verdana" panose="020B0604030504040204"/>
              <a:ea typeface="MS PGothic" panose="020B0600070205080204" charset="-128"/>
              <a:cs typeface="+mn-cs"/>
            </a:endParaRPr>
          </a:p>
        </p:txBody>
      </p:sp>
      <p:sp>
        <p:nvSpPr>
          <p:cNvPr id="74769" name="Freeform 16"/>
          <p:cNvSpPr/>
          <p:nvPr/>
        </p:nvSpPr>
        <p:spPr bwMode="auto">
          <a:xfrm>
            <a:off x="7452532" y="4632325"/>
            <a:ext cx="762000" cy="381000"/>
          </a:xfrm>
          <a:custGeom>
            <a:avLst/>
            <a:gdLst>
              <a:gd name="T0" fmla="*/ 2147483647 w 768"/>
              <a:gd name="T1" fmla="*/ 0 h 240"/>
              <a:gd name="T2" fmla="*/ 0 w 768"/>
              <a:gd name="T3" fmla="*/ 0 h 240"/>
              <a:gd name="T4" fmla="*/ 0 w 768"/>
              <a:gd name="T5" fmla="*/ 2147483647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0"/>
                </a:moveTo>
                <a:lnTo>
                  <a:pt x="0" y="0"/>
                </a:lnTo>
                <a:lnTo>
                  <a:pt x="0" y="24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70" name="Text Box 17"/>
          <p:cNvSpPr txBox="1">
            <a:spLocks noChangeArrowheads="1"/>
          </p:cNvSpPr>
          <p:nvPr/>
        </p:nvSpPr>
        <p:spPr bwMode="auto">
          <a:xfrm>
            <a:off x="8035145" y="4410075"/>
            <a:ext cx="1032655" cy="461665"/>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4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PC+4</a:t>
            </a:r>
            <a:endParaRPr kumimoji="0" lang="en-US" altLang="en-US" sz="24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74771" name="Line 18"/>
          <p:cNvSpPr>
            <a:spLocks noChangeShapeType="1"/>
          </p:cNvSpPr>
          <p:nvPr/>
        </p:nvSpPr>
        <p:spPr bwMode="auto">
          <a:xfrm>
            <a:off x="7212820" y="5470525"/>
            <a:ext cx="0" cy="6096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72" name="Text Box 19"/>
          <p:cNvSpPr txBox="1">
            <a:spLocks noChangeArrowheads="1"/>
          </p:cNvSpPr>
          <p:nvPr/>
        </p:nvSpPr>
        <p:spPr bwMode="auto">
          <a:xfrm>
            <a:off x="6704820" y="5934075"/>
            <a:ext cx="12682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4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nextPC</a:t>
            </a:r>
            <a:endParaRPr kumimoji="0" lang="en-US" altLang="en-US" sz="24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73" name="Oval 20"/>
          <p:cNvSpPr>
            <a:spLocks noChangeArrowheads="1"/>
          </p:cNvSpPr>
          <p:nvPr/>
        </p:nvSpPr>
        <p:spPr bwMode="auto">
          <a:xfrm>
            <a:off x="4274357" y="4937125"/>
            <a:ext cx="609600" cy="609600"/>
          </a:xfrm>
          <a:prstGeom prst="ellipse">
            <a:avLst/>
          </a:prstGeom>
          <a:solidFill>
            <a:schemeClr val="bg1"/>
          </a:solidFill>
          <a:ln w="19050">
            <a:solidFill>
              <a:schemeClr val="tx1"/>
            </a:solidFill>
            <a:round/>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a:t>
            </a: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74" name="Freeform 21"/>
          <p:cNvSpPr/>
          <p:nvPr/>
        </p:nvSpPr>
        <p:spPr bwMode="auto">
          <a:xfrm>
            <a:off x="1226357" y="2346325"/>
            <a:ext cx="3048000" cy="2895600"/>
          </a:xfrm>
          <a:custGeom>
            <a:avLst/>
            <a:gdLst>
              <a:gd name="T0" fmla="*/ 0 w 1920"/>
              <a:gd name="T1" fmla="*/ 0 h 2112"/>
              <a:gd name="T2" fmla="*/ 0 w 1920"/>
              <a:gd name="T3" fmla="*/ 2147483647 h 2112"/>
              <a:gd name="T4" fmla="*/ 2147483647 w 1920"/>
              <a:gd name="T5" fmla="*/ 2147483647 h 2112"/>
              <a:gd name="T6" fmla="*/ 0 60000 65536"/>
              <a:gd name="T7" fmla="*/ 0 60000 65536"/>
              <a:gd name="T8" fmla="*/ 0 60000 65536"/>
              <a:gd name="T9" fmla="*/ 0 w 1920"/>
              <a:gd name="T10" fmla="*/ 0 h 2112"/>
              <a:gd name="T11" fmla="*/ 1920 w 1920"/>
              <a:gd name="T12" fmla="*/ 2112 h 2112"/>
            </a:gdLst>
            <a:ahLst/>
            <a:cxnLst>
              <a:cxn ang="T6">
                <a:pos x="T0" y="T1"/>
              </a:cxn>
              <a:cxn ang="T7">
                <a:pos x="T2" y="T3"/>
              </a:cxn>
              <a:cxn ang="T8">
                <a:pos x="T4" y="T5"/>
              </a:cxn>
            </a:cxnLst>
            <a:rect l="T9" t="T10" r="T11" b="T12"/>
            <a:pathLst>
              <a:path w="1920" h="2112">
                <a:moveTo>
                  <a:pt x="0" y="0"/>
                </a:moveTo>
                <a:lnTo>
                  <a:pt x="0" y="2112"/>
                </a:lnTo>
                <a:lnTo>
                  <a:pt x="1920" y="2112"/>
                </a:lnTo>
              </a:path>
            </a:pathLst>
          </a:custGeom>
          <a:noFill/>
          <a:ln w="19050">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75" name="Line 22"/>
          <p:cNvSpPr>
            <a:spLocks noChangeShapeType="1"/>
          </p:cNvSpPr>
          <p:nvPr/>
        </p:nvSpPr>
        <p:spPr bwMode="auto">
          <a:xfrm>
            <a:off x="4579157" y="4251325"/>
            <a:ext cx="0" cy="6858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76" name="Line 23"/>
          <p:cNvSpPr>
            <a:spLocks noChangeShapeType="1"/>
          </p:cNvSpPr>
          <p:nvPr/>
        </p:nvSpPr>
        <p:spPr bwMode="auto">
          <a:xfrm>
            <a:off x="4883957" y="5241925"/>
            <a:ext cx="914400"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78" name="Rectangle 25"/>
          <p:cNvSpPr>
            <a:spLocks noChangeArrowheads="1"/>
          </p:cNvSpPr>
          <p:nvPr/>
        </p:nvSpPr>
        <p:spPr bwMode="auto">
          <a:xfrm>
            <a:off x="235757" y="1584325"/>
            <a:ext cx="1981200" cy="3810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tag</a:t>
            </a: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79" name="Rectangle 26"/>
          <p:cNvSpPr>
            <a:spLocks noChangeArrowheads="1"/>
          </p:cNvSpPr>
          <p:nvPr/>
        </p:nvSpPr>
        <p:spPr bwMode="auto">
          <a:xfrm>
            <a:off x="5341157" y="2651125"/>
            <a:ext cx="685800" cy="16002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BHT:</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one</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bit</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per </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entry</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p:txBody>
      </p:sp>
      <p:sp>
        <p:nvSpPr>
          <p:cNvPr id="74780" name="Freeform 27"/>
          <p:cNvSpPr/>
          <p:nvPr/>
        </p:nvSpPr>
        <p:spPr bwMode="auto">
          <a:xfrm>
            <a:off x="5798357" y="4967288"/>
            <a:ext cx="393700" cy="382587"/>
          </a:xfrm>
          <a:custGeom>
            <a:avLst/>
            <a:gdLst>
              <a:gd name="T0" fmla="*/ 2147483647 w 580"/>
              <a:gd name="T1" fmla="*/ 2147483647 h 481"/>
              <a:gd name="T2" fmla="*/ 2147483647 w 580"/>
              <a:gd name="T3" fmla="*/ 2147483647 h 481"/>
              <a:gd name="T4" fmla="*/ 2147483647 w 580"/>
              <a:gd name="T5" fmla="*/ 2147483647 h 481"/>
              <a:gd name="T6" fmla="*/ 2147483647 w 580"/>
              <a:gd name="T7" fmla="*/ 2147483647 h 481"/>
              <a:gd name="T8" fmla="*/ 0 w 580"/>
              <a:gd name="T9" fmla="*/ 2147483647 h 481"/>
              <a:gd name="T10" fmla="*/ 2147483647 w 580"/>
              <a:gd name="T11" fmla="*/ 2147483647 h 481"/>
              <a:gd name="T12" fmla="*/ 2147483647 w 580"/>
              <a:gd name="T13" fmla="*/ 2147483647 h 481"/>
              <a:gd name="T14" fmla="*/ 2147483647 w 580"/>
              <a:gd name="T15" fmla="*/ 2147483647 h 481"/>
              <a:gd name="T16" fmla="*/ 2147483647 w 580"/>
              <a:gd name="T17" fmla="*/ 2147483647 h 481"/>
              <a:gd name="T18" fmla="*/ 0 w 580"/>
              <a:gd name="T19" fmla="*/ 2147483647 h 481"/>
              <a:gd name="T20" fmla="*/ 2147483647 w 580"/>
              <a:gd name="T21" fmla="*/ 2147483647 h 481"/>
              <a:gd name="T22" fmla="*/ 2147483647 w 580"/>
              <a:gd name="T23" fmla="*/ 0 h 481"/>
              <a:gd name="T24" fmla="*/ 2147483647 w 580"/>
              <a:gd name="T25" fmla="*/ 2147483647 h 481"/>
              <a:gd name="T26" fmla="*/ 2147483647 w 580"/>
              <a:gd name="T27" fmla="*/ 2147483647 h 481"/>
              <a:gd name="T28" fmla="*/ 2147483647 w 580"/>
              <a:gd name="T29" fmla="*/ 2147483647 h 481"/>
              <a:gd name="T30" fmla="*/ 2147483647 w 580"/>
              <a:gd name="T31" fmla="*/ 2147483647 h 481"/>
              <a:gd name="T32" fmla="*/ 2147483647 w 580"/>
              <a:gd name="T33" fmla="*/ 2147483647 h 481"/>
              <a:gd name="T34" fmla="*/ 2147483647 w 580"/>
              <a:gd name="T35" fmla="*/ 2147483647 h 481"/>
              <a:gd name="T36" fmla="*/ 2147483647 w 580"/>
              <a:gd name="T37" fmla="*/ 2147483647 h 481"/>
              <a:gd name="T38" fmla="*/ 2147483647 w 580"/>
              <a:gd name="T39" fmla="*/ 2147483647 h 481"/>
              <a:gd name="T40" fmla="*/ 2147483647 w 580"/>
              <a:gd name="T41" fmla="*/ 2147483647 h 481"/>
              <a:gd name="T42" fmla="*/ 2147483647 w 580"/>
              <a:gd name="T43" fmla="*/ 2147483647 h 481"/>
              <a:gd name="T44" fmla="*/ 2147483647 w 580"/>
              <a:gd name="T45" fmla="*/ 2147483647 h 481"/>
              <a:gd name="T46" fmla="*/ 2147483647 w 580"/>
              <a:gd name="T47" fmla="*/ 2147483647 h 481"/>
              <a:gd name="T48" fmla="*/ 2147483647 w 580"/>
              <a:gd name="T49" fmla="*/ 2147483647 h 481"/>
              <a:gd name="T50" fmla="*/ 2147483647 w 580"/>
              <a:gd name="T51" fmla="*/ 2147483647 h 481"/>
              <a:gd name="T52" fmla="*/ 2147483647 w 580"/>
              <a:gd name="T53" fmla="*/ 2147483647 h 4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0"/>
              <a:gd name="T82" fmla="*/ 0 h 481"/>
              <a:gd name="T83" fmla="*/ 580 w 580"/>
              <a:gd name="T84" fmla="*/ 481 h 4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0" h="481">
                <a:moveTo>
                  <a:pt x="2" y="481"/>
                </a:moveTo>
                <a:lnTo>
                  <a:pt x="3" y="431"/>
                </a:lnTo>
                <a:lnTo>
                  <a:pt x="1" y="383"/>
                </a:lnTo>
                <a:lnTo>
                  <a:pt x="1" y="335"/>
                </a:lnTo>
                <a:lnTo>
                  <a:pt x="0" y="287"/>
                </a:lnTo>
                <a:lnTo>
                  <a:pt x="1" y="239"/>
                </a:lnTo>
                <a:lnTo>
                  <a:pt x="1" y="191"/>
                </a:lnTo>
                <a:lnTo>
                  <a:pt x="1" y="144"/>
                </a:lnTo>
                <a:lnTo>
                  <a:pt x="1" y="95"/>
                </a:lnTo>
                <a:lnTo>
                  <a:pt x="0" y="47"/>
                </a:lnTo>
                <a:lnTo>
                  <a:pt x="2" y="1"/>
                </a:lnTo>
                <a:lnTo>
                  <a:pt x="296" y="0"/>
                </a:lnTo>
                <a:lnTo>
                  <a:pt x="340" y="4"/>
                </a:lnTo>
                <a:lnTo>
                  <a:pt x="383" y="13"/>
                </a:lnTo>
                <a:lnTo>
                  <a:pt x="431" y="30"/>
                </a:lnTo>
                <a:cubicBezTo>
                  <a:pt x="448" y="38"/>
                  <a:pt x="470" y="53"/>
                  <a:pt x="484" y="63"/>
                </a:cubicBezTo>
                <a:lnTo>
                  <a:pt x="514" y="88"/>
                </a:lnTo>
                <a:cubicBezTo>
                  <a:pt x="525" y="100"/>
                  <a:pt x="540" y="117"/>
                  <a:pt x="550" y="135"/>
                </a:cubicBezTo>
                <a:cubicBezTo>
                  <a:pt x="560" y="153"/>
                  <a:pt x="569" y="178"/>
                  <a:pt x="574" y="195"/>
                </a:cubicBezTo>
                <a:lnTo>
                  <a:pt x="580" y="238"/>
                </a:lnTo>
                <a:lnTo>
                  <a:pt x="574" y="288"/>
                </a:lnTo>
                <a:cubicBezTo>
                  <a:pt x="570" y="305"/>
                  <a:pt x="564" y="322"/>
                  <a:pt x="556" y="339"/>
                </a:cubicBezTo>
                <a:cubicBezTo>
                  <a:pt x="548" y="356"/>
                  <a:pt x="540" y="371"/>
                  <a:pt x="523" y="388"/>
                </a:cubicBezTo>
                <a:cubicBezTo>
                  <a:pt x="506" y="405"/>
                  <a:pt x="473" y="428"/>
                  <a:pt x="452" y="442"/>
                </a:cubicBezTo>
                <a:cubicBezTo>
                  <a:pt x="431" y="456"/>
                  <a:pt x="416" y="464"/>
                  <a:pt x="394" y="471"/>
                </a:cubicBezTo>
                <a:cubicBezTo>
                  <a:pt x="372" y="478"/>
                  <a:pt x="385" y="479"/>
                  <a:pt x="320" y="481"/>
                </a:cubicBezTo>
                <a:lnTo>
                  <a:pt x="2" y="481"/>
                </a:lnTo>
                <a:close/>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81" name="Freeform 28"/>
          <p:cNvSpPr/>
          <p:nvPr/>
        </p:nvSpPr>
        <p:spPr bwMode="auto">
          <a:xfrm>
            <a:off x="5569757" y="4251325"/>
            <a:ext cx="228600" cy="838200"/>
          </a:xfrm>
          <a:custGeom>
            <a:avLst/>
            <a:gdLst>
              <a:gd name="T0" fmla="*/ 0 w 96"/>
              <a:gd name="T1" fmla="*/ 0 h 528"/>
              <a:gd name="T2" fmla="*/ 0 w 96"/>
              <a:gd name="T3" fmla="*/ 2147483647 h 528"/>
              <a:gd name="T4" fmla="*/ 2147483647 w 96"/>
              <a:gd name="T5" fmla="*/ 2147483647 h 528"/>
              <a:gd name="T6" fmla="*/ 0 60000 65536"/>
              <a:gd name="T7" fmla="*/ 0 60000 65536"/>
              <a:gd name="T8" fmla="*/ 0 60000 65536"/>
              <a:gd name="T9" fmla="*/ 0 w 96"/>
              <a:gd name="T10" fmla="*/ 0 h 528"/>
              <a:gd name="T11" fmla="*/ 96 w 96"/>
              <a:gd name="T12" fmla="*/ 528 h 528"/>
            </a:gdLst>
            <a:ahLst/>
            <a:cxnLst>
              <a:cxn ang="T6">
                <a:pos x="T0" y="T1"/>
              </a:cxn>
              <a:cxn ang="T7">
                <a:pos x="T2" y="T3"/>
              </a:cxn>
              <a:cxn ang="T8">
                <a:pos x="T4" y="T5"/>
              </a:cxn>
            </a:cxnLst>
            <a:rect l="T9" t="T10" r="T11" b="T12"/>
            <a:pathLst>
              <a:path w="96" h="528">
                <a:moveTo>
                  <a:pt x="0" y="0"/>
                </a:moveTo>
                <a:lnTo>
                  <a:pt x="0" y="528"/>
                </a:lnTo>
                <a:lnTo>
                  <a:pt x="96" y="528"/>
                </a:lnTo>
              </a:path>
            </a:pathLst>
          </a:custGeom>
          <a:noFill/>
          <a:ln w="19050">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82" name="Line 29"/>
          <p:cNvSpPr>
            <a:spLocks noChangeShapeType="1"/>
          </p:cNvSpPr>
          <p:nvPr/>
        </p:nvSpPr>
        <p:spPr bwMode="auto">
          <a:xfrm>
            <a:off x="6179357" y="5165725"/>
            <a:ext cx="457200"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83" name="Text Box 30"/>
          <p:cNvSpPr txBox="1">
            <a:spLocks noChangeArrowheads="1"/>
          </p:cNvSpPr>
          <p:nvPr/>
        </p:nvSpPr>
        <p:spPr bwMode="auto">
          <a:xfrm>
            <a:off x="5526895" y="4344988"/>
            <a:ext cx="10429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taken?</a:t>
            </a:r>
            <a:endParaRPr kumimoji="0" lang="en-US" altLang="en-US" sz="20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p:txBody>
      </p:sp>
      <p:sp>
        <p:nvSpPr>
          <p:cNvPr id="33" name="Text Box 17"/>
          <p:cNvSpPr txBox="1">
            <a:spLocks noChangeArrowheads="1"/>
          </p:cNvSpPr>
          <p:nvPr/>
        </p:nvSpPr>
        <p:spPr bwMode="auto">
          <a:xfrm>
            <a:off x="4709333" y="1543843"/>
            <a:ext cx="2830647" cy="461665"/>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4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Program Counter</a:t>
            </a:r>
            <a:endParaRPr kumimoji="0" lang="en-US" altLang="en-US" sz="24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34"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https://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safari.ethz.ch</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digitaltechnik</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/spring2021/lib/exe/</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fetch.php?media</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onur-digitaldesign_comparch-2021-lecture18-branch-prediction-ii-afterlecture.pdf</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altLang="en-US" dirty="0">
                <a:latin typeface="+mn-lt"/>
                <a:ea typeface="MS PGothic" panose="020B0600070205080204" charset="-128"/>
              </a:rPr>
              <a:t>1-bit Predictor</a:t>
            </a:r>
            <a:endParaRPr lang="en-US" altLang="en-US" dirty="0">
              <a:latin typeface="+mn-lt"/>
              <a:ea typeface="MS PGothic" panose="020B0600070205080204" charset="-128"/>
            </a:endParaRPr>
          </a:p>
        </p:txBody>
      </p:sp>
      <p:sp>
        <p:nvSpPr>
          <p:cNvPr id="74755" name="Slide Number Placeholder 3"/>
          <p:cNvSpPr>
            <a:spLocks noGrp="1"/>
          </p:cNvSpPr>
          <p:nvPr>
            <p:ph type="sldNum" sz="quarter" idx="11"/>
          </p:nvPr>
        </p:nvSpPr>
        <p:spPr>
          <a:xfrm>
            <a:off x="3055157" y="6762750"/>
            <a:ext cx="2895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9E3D86A-05DB-AF41-A064-A629D0DE4553}" type="slidenum">
              <a:rPr kumimoji="0" lang="en-US" altLang="en-US" sz="16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fld>
            <a:endParaRPr kumimoji="0" lang="en-US" altLang="en-US" sz="16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56" name="Rectangle 3"/>
          <p:cNvSpPr>
            <a:spLocks noChangeArrowheads="1"/>
          </p:cNvSpPr>
          <p:nvPr/>
        </p:nvSpPr>
        <p:spPr bwMode="auto">
          <a:xfrm>
            <a:off x="6026957" y="2651125"/>
            <a:ext cx="2133598" cy="16002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BTB:</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one target</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address per entry </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74757" name="Rectangle 4"/>
          <p:cNvSpPr>
            <a:spLocks noChangeArrowheads="1"/>
          </p:cNvSpPr>
          <p:nvPr/>
        </p:nvSpPr>
        <p:spPr bwMode="auto">
          <a:xfrm>
            <a:off x="235757" y="1584325"/>
            <a:ext cx="4419600" cy="3810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58" name="Rectangle 5"/>
          <p:cNvSpPr>
            <a:spLocks noChangeArrowheads="1"/>
          </p:cNvSpPr>
          <p:nvPr/>
        </p:nvSpPr>
        <p:spPr bwMode="auto">
          <a:xfrm>
            <a:off x="4350557" y="1584325"/>
            <a:ext cx="304800" cy="3810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59" name="Line 6"/>
          <p:cNvSpPr>
            <a:spLocks noChangeShapeType="1"/>
          </p:cNvSpPr>
          <p:nvPr/>
        </p:nvSpPr>
        <p:spPr bwMode="auto">
          <a:xfrm>
            <a:off x="4502957" y="1584325"/>
            <a:ext cx="0" cy="3810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60" name="Rectangle 7"/>
          <p:cNvSpPr>
            <a:spLocks noChangeArrowheads="1"/>
          </p:cNvSpPr>
          <p:nvPr/>
        </p:nvSpPr>
        <p:spPr bwMode="auto">
          <a:xfrm>
            <a:off x="2216957" y="1584325"/>
            <a:ext cx="2133600" cy="3810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BTB index</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74761" name="AutoShape 8"/>
          <p:cNvSpPr/>
          <p:nvPr/>
        </p:nvSpPr>
        <p:spPr bwMode="auto">
          <a:xfrm rot="5400000" flipV="1">
            <a:off x="1112057" y="1241425"/>
            <a:ext cx="228600" cy="1981200"/>
          </a:xfrm>
          <a:prstGeom prst="rightBrace">
            <a:avLst>
              <a:gd name="adj1" fmla="val 72222"/>
              <a:gd name="adj2" fmla="val 50000"/>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62" name="AutoShape 9"/>
          <p:cNvSpPr/>
          <p:nvPr/>
        </p:nvSpPr>
        <p:spPr bwMode="auto">
          <a:xfrm rot="5400000" flipV="1">
            <a:off x="3169457" y="1165225"/>
            <a:ext cx="228600" cy="2133600"/>
          </a:xfrm>
          <a:prstGeom prst="rightBrace">
            <a:avLst>
              <a:gd name="adj1" fmla="val 77778"/>
              <a:gd name="adj2" fmla="val 50000"/>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63" name="Freeform 10"/>
          <p:cNvSpPr/>
          <p:nvPr/>
        </p:nvSpPr>
        <p:spPr bwMode="auto">
          <a:xfrm>
            <a:off x="3283757" y="2346325"/>
            <a:ext cx="609600" cy="1143000"/>
          </a:xfrm>
          <a:custGeom>
            <a:avLst/>
            <a:gdLst>
              <a:gd name="T0" fmla="*/ 0 w 384"/>
              <a:gd name="T1" fmla="*/ 0 h 1440"/>
              <a:gd name="T2" fmla="*/ 0 w 384"/>
              <a:gd name="T3" fmla="*/ 2147483647 h 1440"/>
              <a:gd name="T4" fmla="*/ 2147483647 w 384"/>
              <a:gd name="T5" fmla="*/ 2147483647 h 1440"/>
              <a:gd name="T6" fmla="*/ 0 60000 65536"/>
              <a:gd name="T7" fmla="*/ 0 60000 65536"/>
              <a:gd name="T8" fmla="*/ 0 60000 65536"/>
              <a:gd name="T9" fmla="*/ 0 w 384"/>
              <a:gd name="T10" fmla="*/ 0 h 1440"/>
              <a:gd name="T11" fmla="*/ 384 w 384"/>
              <a:gd name="T12" fmla="*/ 1440 h 1440"/>
            </a:gdLst>
            <a:ahLst/>
            <a:cxnLst>
              <a:cxn ang="T6">
                <a:pos x="T0" y="T1"/>
              </a:cxn>
              <a:cxn ang="T7">
                <a:pos x="T2" y="T3"/>
              </a:cxn>
              <a:cxn ang="T8">
                <a:pos x="T4" y="T5"/>
              </a:cxn>
            </a:cxnLst>
            <a:rect l="T9" t="T10" r="T11" b="T12"/>
            <a:pathLst>
              <a:path w="384" h="1440">
                <a:moveTo>
                  <a:pt x="0" y="0"/>
                </a:moveTo>
                <a:lnTo>
                  <a:pt x="0" y="1440"/>
                </a:lnTo>
                <a:lnTo>
                  <a:pt x="384" y="1440"/>
                </a:lnTo>
              </a:path>
            </a:pathLst>
          </a:custGeom>
          <a:noFill/>
          <a:ln w="19050">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64" name="Line 11"/>
          <p:cNvSpPr>
            <a:spLocks noChangeShapeType="1"/>
          </p:cNvSpPr>
          <p:nvPr/>
        </p:nvSpPr>
        <p:spPr bwMode="auto">
          <a:xfrm flipH="1">
            <a:off x="3131357" y="3032125"/>
            <a:ext cx="304800" cy="1524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65" name="Text Box 12"/>
          <p:cNvSpPr txBox="1">
            <a:spLocks noChangeArrowheads="1"/>
          </p:cNvSpPr>
          <p:nvPr/>
        </p:nvSpPr>
        <p:spPr bwMode="auto">
          <a:xfrm>
            <a:off x="2463020" y="2733675"/>
            <a:ext cx="9541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4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N-bit</a:t>
            </a:r>
            <a:endParaRPr kumimoji="0" lang="en-US" altLang="en-US" sz="24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66" name="Line 13"/>
          <p:cNvSpPr>
            <a:spLocks noChangeShapeType="1"/>
          </p:cNvSpPr>
          <p:nvPr/>
        </p:nvSpPr>
        <p:spPr bwMode="auto">
          <a:xfrm rot="5400000">
            <a:off x="6538132" y="4632325"/>
            <a:ext cx="762000"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67" name="Rectangle 14"/>
          <p:cNvSpPr>
            <a:spLocks noChangeArrowheads="1"/>
          </p:cNvSpPr>
          <p:nvPr/>
        </p:nvSpPr>
        <p:spPr bwMode="auto">
          <a:xfrm>
            <a:off x="3893357" y="2651125"/>
            <a:ext cx="1447800" cy="16002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tag</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table</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74768" name="AutoShape 15"/>
          <p:cNvSpPr>
            <a:spLocks noChangeArrowheads="1"/>
          </p:cNvSpPr>
          <p:nvPr/>
        </p:nvSpPr>
        <p:spPr bwMode="auto">
          <a:xfrm>
            <a:off x="6538132" y="5013325"/>
            <a:ext cx="1295400" cy="457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30000" noProof="0">
                <a:ln>
                  <a:noFill/>
                </a:ln>
                <a:solidFill>
                  <a:srgbClr val="000000"/>
                </a:solidFill>
                <a:effectLst/>
                <a:uLnTx/>
                <a:uFillTx/>
                <a:latin typeface="Verdana" panose="020B0604030504040204"/>
                <a:ea typeface="MS PGothic" panose="020B0600070205080204" charset="-128"/>
                <a:cs typeface="+mn-cs"/>
              </a:rPr>
              <a:t>1         0</a:t>
            </a:r>
            <a:endParaRPr kumimoji="0" lang="en-US" altLang="en-US" sz="1800" b="0" i="0" u="none" strike="noStrike" kern="1200" cap="none" spc="0" normalizeH="0" baseline="30000" noProof="0">
              <a:ln>
                <a:noFill/>
              </a:ln>
              <a:solidFill>
                <a:srgbClr val="000000"/>
              </a:solidFill>
              <a:effectLst/>
              <a:uLnTx/>
              <a:uFillTx/>
              <a:latin typeface="Verdana" panose="020B0604030504040204"/>
              <a:ea typeface="MS PGothic" panose="020B0600070205080204" charset="-128"/>
              <a:cs typeface="+mn-cs"/>
            </a:endParaRPr>
          </a:p>
        </p:txBody>
      </p:sp>
      <p:sp>
        <p:nvSpPr>
          <p:cNvPr id="74769" name="Freeform 16"/>
          <p:cNvSpPr/>
          <p:nvPr/>
        </p:nvSpPr>
        <p:spPr bwMode="auto">
          <a:xfrm>
            <a:off x="7452532" y="4632325"/>
            <a:ext cx="762000" cy="381000"/>
          </a:xfrm>
          <a:custGeom>
            <a:avLst/>
            <a:gdLst>
              <a:gd name="T0" fmla="*/ 2147483647 w 768"/>
              <a:gd name="T1" fmla="*/ 0 h 240"/>
              <a:gd name="T2" fmla="*/ 0 w 768"/>
              <a:gd name="T3" fmla="*/ 0 h 240"/>
              <a:gd name="T4" fmla="*/ 0 w 768"/>
              <a:gd name="T5" fmla="*/ 2147483647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0"/>
                </a:moveTo>
                <a:lnTo>
                  <a:pt x="0" y="0"/>
                </a:lnTo>
                <a:lnTo>
                  <a:pt x="0" y="24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70" name="Text Box 17"/>
          <p:cNvSpPr txBox="1">
            <a:spLocks noChangeArrowheads="1"/>
          </p:cNvSpPr>
          <p:nvPr/>
        </p:nvSpPr>
        <p:spPr bwMode="auto">
          <a:xfrm>
            <a:off x="8035145" y="4410075"/>
            <a:ext cx="1032655" cy="461665"/>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4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PC+4</a:t>
            </a:r>
            <a:endParaRPr kumimoji="0" lang="en-US" altLang="en-US" sz="24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74771" name="Line 18"/>
          <p:cNvSpPr>
            <a:spLocks noChangeShapeType="1"/>
          </p:cNvSpPr>
          <p:nvPr/>
        </p:nvSpPr>
        <p:spPr bwMode="auto">
          <a:xfrm>
            <a:off x="7212820" y="5470525"/>
            <a:ext cx="0" cy="6096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72" name="Text Box 19"/>
          <p:cNvSpPr txBox="1">
            <a:spLocks noChangeArrowheads="1"/>
          </p:cNvSpPr>
          <p:nvPr/>
        </p:nvSpPr>
        <p:spPr bwMode="auto">
          <a:xfrm>
            <a:off x="6704820" y="5934075"/>
            <a:ext cx="12682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4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nextPC</a:t>
            </a:r>
            <a:endParaRPr kumimoji="0" lang="en-US" altLang="en-US" sz="24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73" name="Oval 20"/>
          <p:cNvSpPr>
            <a:spLocks noChangeArrowheads="1"/>
          </p:cNvSpPr>
          <p:nvPr/>
        </p:nvSpPr>
        <p:spPr bwMode="auto">
          <a:xfrm>
            <a:off x="4274357" y="4937125"/>
            <a:ext cx="609600" cy="609600"/>
          </a:xfrm>
          <a:prstGeom prst="ellipse">
            <a:avLst/>
          </a:prstGeom>
          <a:solidFill>
            <a:schemeClr val="bg1"/>
          </a:solidFill>
          <a:ln w="19050">
            <a:solidFill>
              <a:schemeClr val="tx1"/>
            </a:solidFill>
            <a:round/>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a:t>
            </a: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74" name="Freeform 21"/>
          <p:cNvSpPr/>
          <p:nvPr/>
        </p:nvSpPr>
        <p:spPr bwMode="auto">
          <a:xfrm>
            <a:off x="1226357" y="2346325"/>
            <a:ext cx="3048000" cy="2895600"/>
          </a:xfrm>
          <a:custGeom>
            <a:avLst/>
            <a:gdLst>
              <a:gd name="T0" fmla="*/ 0 w 1920"/>
              <a:gd name="T1" fmla="*/ 0 h 2112"/>
              <a:gd name="T2" fmla="*/ 0 w 1920"/>
              <a:gd name="T3" fmla="*/ 2147483647 h 2112"/>
              <a:gd name="T4" fmla="*/ 2147483647 w 1920"/>
              <a:gd name="T5" fmla="*/ 2147483647 h 2112"/>
              <a:gd name="T6" fmla="*/ 0 60000 65536"/>
              <a:gd name="T7" fmla="*/ 0 60000 65536"/>
              <a:gd name="T8" fmla="*/ 0 60000 65536"/>
              <a:gd name="T9" fmla="*/ 0 w 1920"/>
              <a:gd name="T10" fmla="*/ 0 h 2112"/>
              <a:gd name="T11" fmla="*/ 1920 w 1920"/>
              <a:gd name="T12" fmla="*/ 2112 h 2112"/>
            </a:gdLst>
            <a:ahLst/>
            <a:cxnLst>
              <a:cxn ang="T6">
                <a:pos x="T0" y="T1"/>
              </a:cxn>
              <a:cxn ang="T7">
                <a:pos x="T2" y="T3"/>
              </a:cxn>
              <a:cxn ang="T8">
                <a:pos x="T4" y="T5"/>
              </a:cxn>
            </a:cxnLst>
            <a:rect l="T9" t="T10" r="T11" b="T12"/>
            <a:pathLst>
              <a:path w="1920" h="2112">
                <a:moveTo>
                  <a:pt x="0" y="0"/>
                </a:moveTo>
                <a:lnTo>
                  <a:pt x="0" y="2112"/>
                </a:lnTo>
                <a:lnTo>
                  <a:pt x="1920" y="2112"/>
                </a:lnTo>
              </a:path>
            </a:pathLst>
          </a:custGeom>
          <a:noFill/>
          <a:ln w="19050">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75" name="Line 22"/>
          <p:cNvSpPr>
            <a:spLocks noChangeShapeType="1"/>
          </p:cNvSpPr>
          <p:nvPr/>
        </p:nvSpPr>
        <p:spPr bwMode="auto">
          <a:xfrm>
            <a:off x="4579157" y="4251325"/>
            <a:ext cx="0" cy="6858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76" name="Line 23"/>
          <p:cNvSpPr>
            <a:spLocks noChangeShapeType="1"/>
          </p:cNvSpPr>
          <p:nvPr/>
        </p:nvSpPr>
        <p:spPr bwMode="auto">
          <a:xfrm>
            <a:off x="4883957" y="5241925"/>
            <a:ext cx="914400"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78" name="Rectangle 25"/>
          <p:cNvSpPr>
            <a:spLocks noChangeArrowheads="1"/>
          </p:cNvSpPr>
          <p:nvPr/>
        </p:nvSpPr>
        <p:spPr bwMode="auto">
          <a:xfrm>
            <a:off x="235757" y="1584325"/>
            <a:ext cx="1981200" cy="3810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tag</a:t>
            </a: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79" name="Rectangle 26"/>
          <p:cNvSpPr>
            <a:spLocks noChangeArrowheads="1"/>
          </p:cNvSpPr>
          <p:nvPr/>
        </p:nvSpPr>
        <p:spPr bwMode="auto">
          <a:xfrm>
            <a:off x="5341157" y="2651125"/>
            <a:ext cx="685800" cy="1600200"/>
          </a:xfrm>
          <a:prstGeom prst="rect">
            <a:avLst/>
          </a:prstGeom>
          <a:solidFill>
            <a:schemeClr val="bg1"/>
          </a:solidFill>
          <a:ln w="19050">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BHT:</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one</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bit</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per </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entry</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p:txBody>
      </p:sp>
      <p:sp>
        <p:nvSpPr>
          <p:cNvPr id="74780" name="Freeform 27"/>
          <p:cNvSpPr/>
          <p:nvPr/>
        </p:nvSpPr>
        <p:spPr bwMode="auto">
          <a:xfrm>
            <a:off x="5798357" y="4967288"/>
            <a:ext cx="393700" cy="382587"/>
          </a:xfrm>
          <a:custGeom>
            <a:avLst/>
            <a:gdLst>
              <a:gd name="T0" fmla="*/ 2147483647 w 580"/>
              <a:gd name="T1" fmla="*/ 2147483647 h 481"/>
              <a:gd name="T2" fmla="*/ 2147483647 w 580"/>
              <a:gd name="T3" fmla="*/ 2147483647 h 481"/>
              <a:gd name="T4" fmla="*/ 2147483647 w 580"/>
              <a:gd name="T5" fmla="*/ 2147483647 h 481"/>
              <a:gd name="T6" fmla="*/ 2147483647 w 580"/>
              <a:gd name="T7" fmla="*/ 2147483647 h 481"/>
              <a:gd name="T8" fmla="*/ 0 w 580"/>
              <a:gd name="T9" fmla="*/ 2147483647 h 481"/>
              <a:gd name="T10" fmla="*/ 2147483647 w 580"/>
              <a:gd name="T11" fmla="*/ 2147483647 h 481"/>
              <a:gd name="T12" fmla="*/ 2147483647 w 580"/>
              <a:gd name="T13" fmla="*/ 2147483647 h 481"/>
              <a:gd name="T14" fmla="*/ 2147483647 w 580"/>
              <a:gd name="T15" fmla="*/ 2147483647 h 481"/>
              <a:gd name="T16" fmla="*/ 2147483647 w 580"/>
              <a:gd name="T17" fmla="*/ 2147483647 h 481"/>
              <a:gd name="T18" fmla="*/ 0 w 580"/>
              <a:gd name="T19" fmla="*/ 2147483647 h 481"/>
              <a:gd name="T20" fmla="*/ 2147483647 w 580"/>
              <a:gd name="T21" fmla="*/ 2147483647 h 481"/>
              <a:gd name="T22" fmla="*/ 2147483647 w 580"/>
              <a:gd name="T23" fmla="*/ 0 h 481"/>
              <a:gd name="T24" fmla="*/ 2147483647 w 580"/>
              <a:gd name="T25" fmla="*/ 2147483647 h 481"/>
              <a:gd name="T26" fmla="*/ 2147483647 w 580"/>
              <a:gd name="T27" fmla="*/ 2147483647 h 481"/>
              <a:gd name="T28" fmla="*/ 2147483647 w 580"/>
              <a:gd name="T29" fmla="*/ 2147483647 h 481"/>
              <a:gd name="T30" fmla="*/ 2147483647 w 580"/>
              <a:gd name="T31" fmla="*/ 2147483647 h 481"/>
              <a:gd name="T32" fmla="*/ 2147483647 w 580"/>
              <a:gd name="T33" fmla="*/ 2147483647 h 481"/>
              <a:gd name="T34" fmla="*/ 2147483647 w 580"/>
              <a:gd name="T35" fmla="*/ 2147483647 h 481"/>
              <a:gd name="T36" fmla="*/ 2147483647 w 580"/>
              <a:gd name="T37" fmla="*/ 2147483647 h 481"/>
              <a:gd name="T38" fmla="*/ 2147483647 w 580"/>
              <a:gd name="T39" fmla="*/ 2147483647 h 481"/>
              <a:gd name="T40" fmla="*/ 2147483647 w 580"/>
              <a:gd name="T41" fmla="*/ 2147483647 h 481"/>
              <a:gd name="T42" fmla="*/ 2147483647 w 580"/>
              <a:gd name="T43" fmla="*/ 2147483647 h 481"/>
              <a:gd name="T44" fmla="*/ 2147483647 w 580"/>
              <a:gd name="T45" fmla="*/ 2147483647 h 481"/>
              <a:gd name="T46" fmla="*/ 2147483647 w 580"/>
              <a:gd name="T47" fmla="*/ 2147483647 h 481"/>
              <a:gd name="T48" fmla="*/ 2147483647 w 580"/>
              <a:gd name="T49" fmla="*/ 2147483647 h 481"/>
              <a:gd name="T50" fmla="*/ 2147483647 w 580"/>
              <a:gd name="T51" fmla="*/ 2147483647 h 481"/>
              <a:gd name="T52" fmla="*/ 2147483647 w 580"/>
              <a:gd name="T53" fmla="*/ 2147483647 h 4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0"/>
              <a:gd name="T82" fmla="*/ 0 h 481"/>
              <a:gd name="T83" fmla="*/ 580 w 580"/>
              <a:gd name="T84" fmla="*/ 481 h 4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0" h="481">
                <a:moveTo>
                  <a:pt x="2" y="481"/>
                </a:moveTo>
                <a:lnTo>
                  <a:pt x="3" y="431"/>
                </a:lnTo>
                <a:lnTo>
                  <a:pt x="1" y="383"/>
                </a:lnTo>
                <a:lnTo>
                  <a:pt x="1" y="335"/>
                </a:lnTo>
                <a:lnTo>
                  <a:pt x="0" y="287"/>
                </a:lnTo>
                <a:lnTo>
                  <a:pt x="1" y="239"/>
                </a:lnTo>
                <a:lnTo>
                  <a:pt x="1" y="191"/>
                </a:lnTo>
                <a:lnTo>
                  <a:pt x="1" y="144"/>
                </a:lnTo>
                <a:lnTo>
                  <a:pt x="1" y="95"/>
                </a:lnTo>
                <a:lnTo>
                  <a:pt x="0" y="47"/>
                </a:lnTo>
                <a:lnTo>
                  <a:pt x="2" y="1"/>
                </a:lnTo>
                <a:lnTo>
                  <a:pt x="296" y="0"/>
                </a:lnTo>
                <a:lnTo>
                  <a:pt x="340" y="4"/>
                </a:lnTo>
                <a:lnTo>
                  <a:pt x="383" y="13"/>
                </a:lnTo>
                <a:lnTo>
                  <a:pt x="431" y="30"/>
                </a:lnTo>
                <a:cubicBezTo>
                  <a:pt x="448" y="38"/>
                  <a:pt x="470" y="53"/>
                  <a:pt x="484" y="63"/>
                </a:cubicBezTo>
                <a:lnTo>
                  <a:pt x="514" y="88"/>
                </a:lnTo>
                <a:cubicBezTo>
                  <a:pt x="525" y="100"/>
                  <a:pt x="540" y="117"/>
                  <a:pt x="550" y="135"/>
                </a:cubicBezTo>
                <a:cubicBezTo>
                  <a:pt x="560" y="153"/>
                  <a:pt x="569" y="178"/>
                  <a:pt x="574" y="195"/>
                </a:cubicBezTo>
                <a:lnTo>
                  <a:pt x="580" y="238"/>
                </a:lnTo>
                <a:lnTo>
                  <a:pt x="574" y="288"/>
                </a:lnTo>
                <a:cubicBezTo>
                  <a:pt x="570" y="305"/>
                  <a:pt x="564" y="322"/>
                  <a:pt x="556" y="339"/>
                </a:cubicBezTo>
                <a:cubicBezTo>
                  <a:pt x="548" y="356"/>
                  <a:pt x="540" y="371"/>
                  <a:pt x="523" y="388"/>
                </a:cubicBezTo>
                <a:cubicBezTo>
                  <a:pt x="506" y="405"/>
                  <a:pt x="473" y="428"/>
                  <a:pt x="452" y="442"/>
                </a:cubicBezTo>
                <a:cubicBezTo>
                  <a:pt x="431" y="456"/>
                  <a:pt x="416" y="464"/>
                  <a:pt x="394" y="471"/>
                </a:cubicBezTo>
                <a:cubicBezTo>
                  <a:pt x="372" y="478"/>
                  <a:pt x="385" y="479"/>
                  <a:pt x="320" y="481"/>
                </a:cubicBezTo>
                <a:lnTo>
                  <a:pt x="2" y="481"/>
                </a:lnTo>
                <a:close/>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81" name="Freeform 28"/>
          <p:cNvSpPr/>
          <p:nvPr/>
        </p:nvSpPr>
        <p:spPr bwMode="auto">
          <a:xfrm>
            <a:off x="5569757" y="4251325"/>
            <a:ext cx="228600" cy="838200"/>
          </a:xfrm>
          <a:custGeom>
            <a:avLst/>
            <a:gdLst>
              <a:gd name="T0" fmla="*/ 0 w 96"/>
              <a:gd name="T1" fmla="*/ 0 h 528"/>
              <a:gd name="T2" fmla="*/ 0 w 96"/>
              <a:gd name="T3" fmla="*/ 2147483647 h 528"/>
              <a:gd name="T4" fmla="*/ 2147483647 w 96"/>
              <a:gd name="T5" fmla="*/ 2147483647 h 528"/>
              <a:gd name="T6" fmla="*/ 0 60000 65536"/>
              <a:gd name="T7" fmla="*/ 0 60000 65536"/>
              <a:gd name="T8" fmla="*/ 0 60000 65536"/>
              <a:gd name="T9" fmla="*/ 0 w 96"/>
              <a:gd name="T10" fmla="*/ 0 h 528"/>
              <a:gd name="T11" fmla="*/ 96 w 96"/>
              <a:gd name="T12" fmla="*/ 528 h 528"/>
            </a:gdLst>
            <a:ahLst/>
            <a:cxnLst>
              <a:cxn ang="T6">
                <a:pos x="T0" y="T1"/>
              </a:cxn>
              <a:cxn ang="T7">
                <a:pos x="T2" y="T3"/>
              </a:cxn>
              <a:cxn ang="T8">
                <a:pos x="T4" y="T5"/>
              </a:cxn>
            </a:cxnLst>
            <a:rect l="T9" t="T10" r="T11" b="T12"/>
            <a:pathLst>
              <a:path w="96" h="528">
                <a:moveTo>
                  <a:pt x="0" y="0"/>
                </a:moveTo>
                <a:lnTo>
                  <a:pt x="0" y="528"/>
                </a:lnTo>
                <a:lnTo>
                  <a:pt x="96" y="528"/>
                </a:lnTo>
              </a:path>
            </a:pathLst>
          </a:custGeom>
          <a:noFill/>
          <a:ln w="19050">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82" name="Line 29"/>
          <p:cNvSpPr>
            <a:spLocks noChangeShapeType="1"/>
          </p:cNvSpPr>
          <p:nvPr/>
        </p:nvSpPr>
        <p:spPr bwMode="auto">
          <a:xfrm>
            <a:off x="6179357" y="5165725"/>
            <a:ext cx="457200"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783" name="Text Box 30"/>
          <p:cNvSpPr txBox="1">
            <a:spLocks noChangeArrowheads="1"/>
          </p:cNvSpPr>
          <p:nvPr/>
        </p:nvSpPr>
        <p:spPr bwMode="auto">
          <a:xfrm>
            <a:off x="5526895" y="4344988"/>
            <a:ext cx="10429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taken?</a:t>
            </a:r>
            <a:endParaRPr kumimoji="0" lang="en-US" altLang="en-US" sz="20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p:txBody>
      </p:sp>
      <p:sp>
        <p:nvSpPr>
          <p:cNvPr id="33" name="Text Box 17"/>
          <p:cNvSpPr txBox="1">
            <a:spLocks noChangeArrowheads="1"/>
          </p:cNvSpPr>
          <p:nvPr/>
        </p:nvSpPr>
        <p:spPr bwMode="auto">
          <a:xfrm>
            <a:off x="4709333" y="1543843"/>
            <a:ext cx="2830647" cy="461665"/>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4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Program Counter</a:t>
            </a:r>
            <a:endParaRPr kumimoji="0" lang="en-US" altLang="en-US" sz="24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34"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https://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safari.ethz.ch</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digitaltechnik</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/spring2021/lib/exe/</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fetch.php?media</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onur-digitaldesign_comparch-2021-lecture18-branch-prediction-ii-afterlecture.pdf</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35" name="Text Box 6"/>
          <p:cNvSpPr txBox="1">
            <a:spLocks noChangeArrowheads="1"/>
          </p:cNvSpPr>
          <p:nvPr/>
        </p:nvSpPr>
        <p:spPr bwMode="auto">
          <a:xfrm>
            <a:off x="3200400" y="1912203"/>
            <a:ext cx="61442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400" b="0" i="0" u="none" strike="noStrike" kern="1200" cap="none" spc="0" normalizeH="0" baseline="0" noProof="0" dirty="0">
                <a:ln>
                  <a:noFill/>
                </a:ln>
                <a:solidFill>
                  <a:srgbClr val="FFC000"/>
                </a:solidFill>
                <a:effectLst/>
                <a:uLnTx/>
                <a:uFillTx/>
                <a:latin typeface="Verdana" panose="020B0604030504040204"/>
                <a:ea typeface="MS PGothic" panose="020B0600070205080204" charset="-128"/>
                <a:cs typeface="+mn-cs"/>
              </a:rPr>
              <a:t>upate 1-bit BHT with correct outcome after each execution of a branch</a:t>
            </a:r>
            <a:endParaRPr kumimoji="0" lang="en-US" altLang="en-US" sz="2400" b="0" i="0" u="none" strike="noStrike" kern="1200" cap="none" spc="0" normalizeH="0" baseline="0" noProof="0" dirty="0">
              <a:ln>
                <a:noFill/>
              </a:ln>
              <a:solidFill>
                <a:srgbClr val="FFC000"/>
              </a:solidFill>
              <a:effectLst/>
              <a:uLnTx/>
              <a:uFillTx/>
              <a:latin typeface="Verdana" panose="020B0604030504040204"/>
              <a:ea typeface="MS PGothic" panose="020B0600070205080204" charset="-128"/>
              <a:cs typeface="+mn-cs"/>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ltLang="en-US" dirty="0">
                <a:ea typeface="MS PGothic" panose="020B0600070205080204" charset="-128"/>
              </a:rPr>
              <a:t>1-bit Predictor</a:t>
            </a:r>
            <a:endParaRPr lang="en-US" altLang="en-US" dirty="0">
              <a:ea typeface="MS PGothic" panose="020B0600070205080204" charset="-128"/>
            </a:endParaRPr>
          </a:p>
        </p:txBody>
      </p:sp>
      <p:sp>
        <p:nvSpPr>
          <p:cNvPr id="19" name="Oval 3"/>
          <p:cNvSpPr>
            <a:spLocks noChangeArrowheads="1"/>
          </p:cNvSpPr>
          <p:nvPr/>
        </p:nvSpPr>
        <p:spPr bwMode="auto">
          <a:xfrm rot="5400000">
            <a:off x="5729287" y="2576513"/>
            <a:ext cx="1457325" cy="1485900"/>
          </a:xfrm>
          <a:prstGeom prst="ellipse">
            <a:avLst/>
          </a:prstGeom>
          <a:solidFill>
            <a:srgbClr val="92D050"/>
          </a:solidFill>
          <a:ln w="19050">
            <a:solidFill>
              <a:srgbClr val="92D050"/>
            </a:solidFill>
            <a:round/>
          </a:ln>
        </p:spPr>
        <p:txBody>
          <a:bodyPr rot="10800000" vert="eaVert" wrap="none"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Verdana" panose="020B0604030504040204"/>
                <a:ea typeface="MS PGothic" panose="020B0600070205080204" charset="-128"/>
                <a:cs typeface="Calibri" panose="020F0502020204030204" charset="0"/>
              </a:rPr>
              <a:t>predict</a:t>
            </a:r>
            <a:endParaRPr kumimoji="0" lang="en-US" sz="2400" b="0" i="0" u="none" strike="noStrike" kern="0" cap="none" spc="0" normalizeH="0" baseline="0" noProof="0">
              <a:ln>
                <a:noFill/>
              </a:ln>
              <a:solidFill>
                <a:srgbClr val="000000"/>
              </a:solidFill>
              <a:effectLst/>
              <a:uLnTx/>
              <a:uFillTx/>
              <a:latin typeface="Verdana" panose="020B0604030504040204"/>
              <a:ea typeface="MS PGothic" panose="020B0600070205080204" charset="-128"/>
              <a:cs typeface="Calibri" panose="020F0502020204030204" charset="0"/>
            </a:endParaRPr>
          </a:p>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Verdana" panose="020B0604030504040204"/>
                <a:ea typeface="MS PGothic" panose="020B0600070205080204" charset="-128"/>
                <a:cs typeface="Calibri" panose="020F0502020204030204" charset="0"/>
              </a:rPr>
              <a:t>taken</a:t>
            </a:r>
            <a:endParaRPr kumimoji="0" lang="en-US" sz="2400" b="0" i="0" u="none" strike="noStrike" kern="0" cap="none" spc="0" normalizeH="0" baseline="0" noProof="0">
              <a:ln>
                <a:noFill/>
              </a:ln>
              <a:solidFill>
                <a:srgbClr val="000000"/>
              </a:solidFill>
              <a:effectLst/>
              <a:uLnTx/>
              <a:uFillTx/>
              <a:latin typeface="Verdana" panose="020B0604030504040204"/>
              <a:ea typeface="MS PGothic" panose="020B0600070205080204" charset="-128"/>
              <a:cs typeface="Calibri" panose="020F0502020204030204" charset="0"/>
            </a:endParaRPr>
          </a:p>
        </p:txBody>
      </p:sp>
      <p:sp>
        <p:nvSpPr>
          <p:cNvPr id="20" name="Oval 4"/>
          <p:cNvSpPr>
            <a:spLocks noChangeArrowheads="1"/>
          </p:cNvSpPr>
          <p:nvPr/>
        </p:nvSpPr>
        <p:spPr bwMode="auto">
          <a:xfrm rot="5400000">
            <a:off x="2033587" y="2652713"/>
            <a:ext cx="1457325" cy="1485900"/>
          </a:xfrm>
          <a:prstGeom prst="ellipse">
            <a:avLst/>
          </a:prstGeom>
          <a:solidFill>
            <a:srgbClr val="00B0F0"/>
          </a:solidFill>
          <a:ln w="19050">
            <a:solidFill>
              <a:srgbClr val="00B0F0"/>
            </a:solidFill>
            <a:round/>
          </a:ln>
        </p:spPr>
        <p:txBody>
          <a:bodyPr rot="10800000" vert="eaVert" wrap="none"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Verdana" panose="020B0604030504040204"/>
                <a:ea typeface="MS PGothic" panose="020B0600070205080204" charset="-128"/>
                <a:cs typeface="Calibri" panose="020F0502020204030204" charset="0"/>
              </a:rPr>
              <a:t>predict</a:t>
            </a:r>
            <a:endParaRPr kumimoji="0" lang="en-US" sz="2400" b="0" i="0" u="none" strike="noStrike" kern="0" cap="none" spc="0" normalizeH="0" baseline="0" noProof="0" dirty="0">
              <a:ln>
                <a:noFill/>
              </a:ln>
              <a:solidFill>
                <a:srgbClr val="000000"/>
              </a:solidFill>
              <a:effectLst/>
              <a:uLnTx/>
              <a:uFillTx/>
              <a:latin typeface="Verdana" panose="020B0604030504040204"/>
              <a:ea typeface="MS PGothic" panose="020B0600070205080204" charset="-128"/>
              <a:cs typeface="Calibri" panose="020F0502020204030204" charset="0"/>
            </a:endParaRPr>
          </a:p>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Verdana" panose="020B0604030504040204"/>
                <a:ea typeface="MS PGothic" panose="020B0600070205080204" charset="-128"/>
                <a:cs typeface="Calibri" panose="020F0502020204030204" charset="0"/>
              </a:rPr>
              <a:t>not</a:t>
            </a:r>
            <a:endParaRPr kumimoji="0" lang="en-US" sz="2400" b="0" i="0" u="none" strike="noStrike" kern="0" cap="none" spc="0" normalizeH="0" baseline="0" noProof="0" dirty="0">
              <a:ln>
                <a:noFill/>
              </a:ln>
              <a:solidFill>
                <a:srgbClr val="000000"/>
              </a:solidFill>
              <a:effectLst/>
              <a:uLnTx/>
              <a:uFillTx/>
              <a:latin typeface="Verdana" panose="020B0604030504040204"/>
              <a:ea typeface="MS PGothic" panose="020B0600070205080204" charset="-128"/>
              <a:cs typeface="Calibri" panose="020F0502020204030204" charset="0"/>
            </a:endParaRPr>
          </a:p>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Verdana" panose="020B0604030504040204"/>
                <a:ea typeface="MS PGothic" panose="020B0600070205080204" charset="-128"/>
                <a:cs typeface="Calibri" panose="020F0502020204030204" charset="0"/>
              </a:rPr>
              <a:t>taken</a:t>
            </a:r>
            <a:endParaRPr kumimoji="0" lang="en-US" sz="2400" b="0" i="0" u="none" strike="noStrike" kern="0" cap="none" spc="0" normalizeH="0" baseline="0" noProof="0" dirty="0">
              <a:ln>
                <a:noFill/>
              </a:ln>
              <a:solidFill>
                <a:srgbClr val="000000"/>
              </a:solidFill>
              <a:effectLst/>
              <a:uLnTx/>
              <a:uFillTx/>
              <a:latin typeface="Verdana" panose="020B0604030504040204"/>
              <a:ea typeface="MS PGothic" panose="020B0600070205080204" charset="-128"/>
              <a:cs typeface="Calibri" panose="020F0502020204030204" charset="0"/>
            </a:endParaRPr>
          </a:p>
        </p:txBody>
      </p:sp>
      <p:grpSp>
        <p:nvGrpSpPr>
          <p:cNvPr id="21" name="Group 5"/>
          <p:cNvGrpSpPr/>
          <p:nvPr/>
        </p:nvGrpSpPr>
        <p:grpSpPr bwMode="auto">
          <a:xfrm>
            <a:off x="2762252" y="4057646"/>
            <a:ext cx="3695700" cy="1122364"/>
            <a:chOff x="1740" y="2556"/>
            <a:chExt cx="2328" cy="707"/>
          </a:xfrm>
        </p:grpSpPr>
        <p:cxnSp>
          <p:nvCxnSpPr>
            <p:cNvPr id="75792" name="AutoShape 6"/>
            <p:cNvCxnSpPr>
              <a:cxnSpLocks noChangeShapeType="1"/>
              <a:stCxn id="19" idx="6"/>
              <a:endCxn id="20" idx="6"/>
            </p:cNvCxnSpPr>
            <p:nvPr/>
          </p:nvCxnSpPr>
          <p:spPr bwMode="auto">
            <a:xfrm rot="5400000">
              <a:off x="2880" y="1416"/>
              <a:ext cx="48" cy="2328"/>
            </a:xfrm>
            <a:prstGeom prst="curvedConnector3">
              <a:avLst>
                <a:gd name="adj1" fmla="val 387500"/>
              </a:avLst>
            </a:prstGeom>
            <a:noFill/>
            <a:ln w="38100">
              <a:solidFill>
                <a:srgbClr val="00B0F0"/>
              </a:solidFill>
              <a:round/>
              <a:tailEnd type="triangle" w="med" len="med"/>
            </a:ln>
            <a:extLst>
              <a:ext uri="{909E8E84-426E-40DD-AFC4-6F175D3DCCD1}">
                <a14:hiddenFill xmlns:a14="http://schemas.microsoft.com/office/drawing/2010/main">
                  <a:noFill/>
                </a14:hiddenFill>
              </a:ext>
            </a:extLst>
          </p:spPr>
        </p:cxnSp>
        <p:sp>
          <p:nvSpPr>
            <p:cNvPr id="23" name="Text Box 7"/>
            <p:cNvSpPr txBox="1">
              <a:spLocks noChangeArrowheads="1"/>
            </p:cNvSpPr>
            <p:nvPr/>
          </p:nvSpPr>
          <p:spPr bwMode="auto">
            <a:xfrm>
              <a:off x="2334" y="2740"/>
              <a:ext cx="1049" cy="523"/>
            </a:xfrm>
            <a:prstGeom prst="rect">
              <a:avLst/>
            </a:prstGeom>
            <a:noFill/>
            <a:ln>
              <a:noFill/>
            </a:ln>
          </p:spPr>
          <p:txBody>
            <a:bodyPr wrap="none">
              <a:spAutoFit/>
            </a:bodyPr>
            <a:lstStyle>
              <a:lvl1pPr>
                <a:defRPr sz="2400" i="1">
                  <a:solidFill>
                    <a:schemeClr val="accent1"/>
                  </a:solidFill>
                  <a:latin typeface="Comic Sans MS" panose="030F0702030302020204" charset="0"/>
                  <a:ea typeface="MS PGothic" panose="020B0600070205080204" charset="-128"/>
                </a:defRPr>
              </a:lvl1pPr>
              <a:lvl2pPr marL="742950" indent="-285750">
                <a:defRPr sz="2400" i="1">
                  <a:solidFill>
                    <a:schemeClr val="accent1"/>
                  </a:solidFill>
                  <a:latin typeface="Comic Sans MS" panose="030F0702030302020204" charset="0"/>
                  <a:ea typeface="MS PGothic" panose="020B0600070205080204" charset="-128"/>
                </a:defRPr>
              </a:lvl2pPr>
              <a:lvl3pPr marL="1143000" indent="-228600">
                <a:defRPr sz="2400" i="1">
                  <a:solidFill>
                    <a:schemeClr val="accent1"/>
                  </a:solidFill>
                  <a:latin typeface="Comic Sans MS" panose="030F0702030302020204" charset="0"/>
                  <a:ea typeface="MS PGothic" panose="020B0600070205080204" charset="-128"/>
                </a:defRPr>
              </a:lvl3pPr>
              <a:lvl4pPr marL="1600200" indent="-228600">
                <a:defRPr sz="2400" i="1">
                  <a:solidFill>
                    <a:schemeClr val="accent1"/>
                  </a:solidFill>
                  <a:latin typeface="Comic Sans MS" panose="030F0702030302020204" charset="0"/>
                  <a:ea typeface="MS PGothic" panose="020B0600070205080204" charset="-128"/>
                </a:defRPr>
              </a:lvl4pPr>
              <a:lvl5pPr marL="2057400" indent="-228600">
                <a:defRPr sz="2400" i="1">
                  <a:solidFill>
                    <a:schemeClr val="accent1"/>
                  </a:solidFill>
                  <a:latin typeface="Comic Sans MS" panose="030F0702030302020204" charset="0"/>
                  <a:ea typeface="MS PGothic" panose="020B0600070205080204" charset="-128"/>
                </a:defRPr>
              </a:lvl5pPr>
              <a:lvl6pPr marL="25146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6pPr>
              <a:lvl7pPr marL="29718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7pPr>
              <a:lvl8pPr marL="34290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8pPr>
              <a:lvl9pPr marL="38862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9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B0F0"/>
                  </a:solidFill>
                  <a:effectLst/>
                  <a:uLnTx/>
                  <a:uFillTx/>
                  <a:latin typeface="Verdana" panose="020B0604030504040204"/>
                  <a:ea typeface="MS PGothic" panose="020B0600070205080204" charset="-128"/>
                  <a:cs typeface="Calibri" panose="020F0502020204030204" charset="0"/>
                </a:rPr>
                <a:t>actually</a:t>
              </a:r>
              <a:endParaRPr kumimoji="0" lang="en-US" sz="2400" b="0" i="0" u="none" strike="noStrike" kern="0" cap="none" spc="0" normalizeH="0" baseline="0" noProof="0" dirty="0">
                <a:ln>
                  <a:noFill/>
                </a:ln>
                <a:solidFill>
                  <a:srgbClr val="00B0F0"/>
                </a:solidFill>
                <a:effectLst/>
                <a:uLnTx/>
                <a:uFillTx/>
                <a:latin typeface="Verdana" panose="020B0604030504040204"/>
                <a:ea typeface="MS PGothic" panose="020B0600070205080204" charset="-128"/>
                <a:cs typeface="Calibri" panose="020F0502020204030204" charset="0"/>
              </a:endParaRPr>
            </a:p>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B0F0"/>
                  </a:solidFill>
                  <a:effectLst/>
                  <a:uLnTx/>
                  <a:uFillTx/>
                  <a:latin typeface="Verdana" panose="020B0604030504040204"/>
                  <a:ea typeface="MS PGothic" panose="020B0600070205080204" charset="-128"/>
                  <a:cs typeface="Calibri" panose="020F0502020204030204" charset="0"/>
                </a:rPr>
                <a:t>not taken</a:t>
              </a:r>
              <a:endParaRPr kumimoji="0" lang="en-US" sz="2400" b="0" i="0" u="none" strike="noStrike" kern="0" cap="none" spc="0" normalizeH="0" baseline="0" noProof="0" dirty="0">
                <a:ln>
                  <a:noFill/>
                </a:ln>
                <a:solidFill>
                  <a:srgbClr val="00B0F0"/>
                </a:solidFill>
                <a:effectLst/>
                <a:uLnTx/>
                <a:uFillTx/>
                <a:latin typeface="Verdana" panose="020B0604030504040204"/>
                <a:ea typeface="MS PGothic" panose="020B0600070205080204" charset="-128"/>
                <a:cs typeface="Calibri" panose="020F0502020204030204" charset="0"/>
              </a:endParaRPr>
            </a:p>
          </p:txBody>
        </p:sp>
      </p:grpSp>
      <p:grpSp>
        <p:nvGrpSpPr>
          <p:cNvPr id="24" name="Group 8"/>
          <p:cNvGrpSpPr/>
          <p:nvPr/>
        </p:nvGrpSpPr>
        <p:grpSpPr bwMode="auto">
          <a:xfrm>
            <a:off x="2762252" y="1606550"/>
            <a:ext cx="3695700" cy="1050925"/>
            <a:chOff x="1740" y="1012"/>
            <a:chExt cx="2328" cy="662"/>
          </a:xfrm>
        </p:grpSpPr>
        <p:cxnSp>
          <p:nvCxnSpPr>
            <p:cNvPr id="75790" name="AutoShape 9"/>
            <p:cNvCxnSpPr>
              <a:cxnSpLocks noChangeShapeType="1"/>
              <a:stCxn id="20" idx="2"/>
              <a:endCxn id="19" idx="2"/>
            </p:cNvCxnSpPr>
            <p:nvPr/>
          </p:nvCxnSpPr>
          <p:spPr bwMode="auto">
            <a:xfrm rot="-5400000">
              <a:off x="2880" y="486"/>
              <a:ext cx="48" cy="2328"/>
            </a:xfrm>
            <a:prstGeom prst="curvedConnector3">
              <a:avLst>
                <a:gd name="adj1" fmla="val 387500"/>
              </a:avLst>
            </a:prstGeom>
            <a:noFill/>
            <a:ln w="38100">
              <a:solidFill>
                <a:srgbClr val="92D050"/>
              </a:solidFill>
              <a:round/>
              <a:tailEnd type="triangle" w="med" len="med"/>
            </a:ln>
            <a:extLst>
              <a:ext uri="{909E8E84-426E-40DD-AFC4-6F175D3DCCD1}">
                <a14:hiddenFill xmlns:a14="http://schemas.microsoft.com/office/drawing/2010/main">
                  <a:noFill/>
                </a14:hiddenFill>
              </a:ext>
            </a:extLst>
          </p:spPr>
        </p:cxnSp>
        <p:sp>
          <p:nvSpPr>
            <p:cNvPr id="26" name="Text Box 10"/>
            <p:cNvSpPr txBox="1">
              <a:spLocks noChangeArrowheads="1"/>
            </p:cNvSpPr>
            <p:nvPr/>
          </p:nvSpPr>
          <p:spPr bwMode="auto">
            <a:xfrm>
              <a:off x="2418" y="1012"/>
              <a:ext cx="872" cy="523"/>
            </a:xfrm>
            <a:prstGeom prst="rect">
              <a:avLst/>
            </a:prstGeom>
            <a:noFill/>
            <a:ln>
              <a:noFill/>
            </a:ln>
          </p:spPr>
          <p:txBody>
            <a:bodyPr wrap="none">
              <a:spAutoFit/>
            </a:bodyPr>
            <a:lstStyle>
              <a:lvl1pPr>
                <a:defRPr sz="2400" i="1">
                  <a:solidFill>
                    <a:schemeClr val="accent1"/>
                  </a:solidFill>
                  <a:latin typeface="Comic Sans MS" panose="030F0702030302020204" charset="0"/>
                  <a:ea typeface="MS PGothic" panose="020B0600070205080204" charset="-128"/>
                </a:defRPr>
              </a:lvl1pPr>
              <a:lvl2pPr marL="742950" indent="-285750">
                <a:defRPr sz="2400" i="1">
                  <a:solidFill>
                    <a:schemeClr val="accent1"/>
                  </a:solidFill>
                  <a:latin typeface="Comic Sans MS" panose="030F0702030302020204" charset="0"/>
                  <a:ea typeface="MS PGothic" panose="020B0600070205080204" charset="-128"/>
                </a:defRPr>
              </a:lvl2pPr>
              <a:lvl3pPr marL="1143000" indent="-228600">
                <a:defRPr sz="2400" i="1">
                  <a:solidFill>
                    <a:schemeClr val="accent1"/>
                  </a:solidFill>
                  <a:latin typeface="Comic Sans MS" panose="030F0702030302020204" charset="0"/>
                  <a:ea typeface="MS PGothic" panose="020B0600070205080204" charset="-128"/>
                </a:defRPr>
              </a:lvl3pPr>
              <a:lvl4pPr marL="1600200" indent="-228600">
                <a:defRPr sz="2400" i="1">
                  <a:solidFill>
                    <a:schemeClr val="accent1"/>
                  </a:solidFill>
                  <a:latin typeface="Comic Sans MS" panose="030F0702030302020204" charset="0"/>
                  <a:ea typeface="MS PGothic" panose="020B0600070205080204" charset="-128"/>
                </a:defRPr>
              </a:lvl4pPr>
              <a:lvl5pPr marL="2057400" indent="-228600">
                <a:defRPr sz="2400" i="1">
                  <a:solidFill>
                    <a:schemeClr val="accent1"/>
                  </a:solidFill>
                  <a:latin typeface="Comic Sans MS" panose="030F0702030302020204" charset="0"/>
                  <a:ea typeface="MS PGothic" panose="020B0600070205080204" charset="-128"/>
                </a:defRPr>
              </a:lvl5pPr>
              <a:lvl6pPr marL="25146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6pPr>
              <a:lvl7pPr marL="29718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7pPr>
              <a:lvl8pPr marL="34290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8pPr>
              <a:lvl9pPr marL="38862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9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92D050"/>
                  </a:solidFill>
                  <a:effectLst/>
                  <a:uLnTx/>
                  <a:uFillTx/>
                  <a:latin typeface="Verdana" panose="020B0604030504040204"/>
                  <a:ea typeface="MS PGothic" panose="020B0600070205080204" charset="-128"/>
                  <a:cs typeface="Calibri" panose="020F0502020204030204" charset="0"/>
                </a:rPr>
                <a:t>actually</a:t>
              </a:r>
              <a:endParaRPr kumimoji="0" lang="en-US" sz="2400" b="0" i="0" u="none" strike="noStrike" kern="0" cap="none" spc="0" normalizeH="0" baseline="0" noProof="0" dirty="0">
                <a:ln>
                  <a:noFill/>
                </a:ln>
                <a:solidFill>
                  <a:srgbClr val="92D050"/>
                </a:solidFill>
                <a:effectLst/>
                <a:uLnTx/>
                <a:uFillTx/>
                <a:latin typeface="Verdana" panose="020B0604030504040204"/>
                <a:ea typeface="MS PGothic" panose="020B0600070205080204" charset="-128"/>
                <a:cs typeface="Calibri" panose="020F0502020204030204" charset="0"/>
              </a:endParaRPr>
            </a:p>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92D050"/>
                  </a:solidFill>
                  <a:effectLst/>
                  <a:uLnTx/>
                  <a:uFillTx/>
                  <a:latin typeface="Verdana" panose="020B0604030504040204"/>
                  <a:ea typeface="MS PGothic" panose="020B0600070205080204" charset="-128"/>
                  <a:cs typeface="Calibri" panose="020F0502020204030204" charset="0"/>
                </a:rPr>
                <a:t>taken</a:t>
              </a:r>
              <a:endParaRPr kumimoji="0" lang="en-US" sz="2400" b="0" i="0" u="none" strike="noStrike" kern="0" cap="none" spc="0" normalizeH="0" baseline="0" noProof="0" dirty="0">
                <a:ln>
                  <a:noFill/>
                </a:ln>
                <a:solidFill>
                  <a:srgbClr val="92D050"/>
                </a:solidFill>
                <a:effectLst/>
                <a:uLnTx/>
                <a:uFillTx/>
                <a:latin typeface="Verdana" panose="020B0604030504040204"/>
                <a:ea typeface="MS PGothic" panose="020B0600070205080204" charset="-128"/>
                <a:cs typeface="Calibri" panose="020F0502020204030204" charset="0"/>
              </a:endParaRPr>
            </a:p>
          </p:txBody>
        </p:sp>
      </p:grpSp>
      <p:grpSp>
        <p:nvGrpSpPr>
          <p:cNvPr id="27" name="Group 11"/>
          <p:cNvGrpSpPr/>
          <p:nvPr/>
        </p:nvGrpSpPr>
        <p:grpSpPr bwMode="auto">
          <a:xfrm>
            <a:off x="6991352" y="2803525"/>
            <a:ext cx="2160588" cy="1030288"/>
            <a:chOff x="4404" y="1766"/>
            <a:chExt cx="1361" cy="649"/>
          </a:xfrm>
        </p:grpSpPr>
        <p:cxnSp>
          <p:nvCxnSpPr>
            <p:cNvPr id="75788" name="AutoShape 12"/>
            <p:cNvCxnSpPr>
              <a:cxnSpLocks noChangeShapeType="1"/>
              <a:stCxn id="19" idx="7"/>
              <a:endCxn id="19" idx="1"/>
            </p:cNvCxnSpPr>
            <p:nvPr/>
          </p:nvCxnSpPr>
          <p:spPr bwMode="auto">
            <a:xfrm flipV="1">
              <a:off x="4404" y="1766"/>
              <a:ext cx="1" cy="649"/>
            </a:xfrm>
            <a:prstGeom prst="curvedConnector3">
              <a:avLst>
                <a:gd name="adj1" fmla="val 46800014"/>
              </a:avLst>
            </a:prstGeom>
            <a:noFill/>
            <a:ln w="38100">
              <a:solidFill>
                <a:srgbClr val="92D050"/>
              </a:solidFill>
              <a:round/>
              <a:tailEnd type="triangle" w="med" len="med"/>
            </a:ln>
            <a:extLst>
              <a:ext uri="{909E8E84-426E-40DD-AFC4-6F175D3DCCD1}">
                <a14:hiddenFill xmlns:a14="http://schemas.microsoft.com/office/drawing/2010/main">
                  <a:noFill/>
                </a14:hiddenFill>
              </a:ext>
            </a:extLst>
          </p:spPr>
        </p:cxnSp>
        <p:sp>
          <p:nvSpPr>
            <p:cNvPr id="29" name="Text Box 13"/>
            <p:cNvSpPr txBox="1">
              <a:spLocks noChangeArrowheads="1"/>
            </p:cNvSpPr>
            <p:nvPr/>
          </p:nvSpPr>
          <p:spPr bwMode="auto">
            <a:xfrm>
              <a:off x="4893" y="1838"/>
              <a:ext cx="872" cy="523"/>
            </a:xfrm>
            <a:prstGeom prst="rect">
              <a:avLst/>
            </a:prstGeom>
            <a:noFill/>
            <a:ln>
              <a:noFill/>
            </a:ln>
          </p:spPr>
          <p:txBody>
            <a:bodyPr wrap="none">
              <a:spAutoFit/>
            </a:bodyPr>
            <a:lstStyle>
              <a:lvl1pPr>
                <a:defRPr sz="2400" i="1">
                  <a:solidFill>
                    <a:schemeClr val="accent1"/>
                  </a:solidFill>
                  <a:latin typeface="Comic Sans MS" panose="030F0702030302020204" charset="0"/>
                  <a:ea typeface="MS PGothic" panose="020B0600070205080204" charset="-128"/>
                </a:defRPr>
              </a:lvl1pPr>
              <a:lvl2pPr marL="742950" indent="-285750">
                <a:defRPr sz="2400" i="1">
                  <a:solidFill>
                    <a:schemeClr val="accent1"/>
                  </a:solidFill>
                  <a:latin typeface="Comic Sans MS" panose="030F0702030302020204" charset="0"/>
                  <a:ea typeface="MS PGothic" panose="020B0600070205080204" charset="-128"/>
                </a:defRPr>
              </a:lvl2pPr>
              <a:lvl3pPr marL="1143000" indent="-228600">
                <a:defRPr sz="2400" i="1">
                  <a:solidFill>
                    <a:schemeClr val="accent1"/>
                  </a:solidFill>
                  <a:latin typeface="Comic Sans MS" panose="030F0702030302020204" charset="0"/>
                  <a:ea typeface="MS PGothic" panose="020B0600070205080204" charset="-128"/>
                </a:defRPr>
              </a:lvl3pPr>
              <a:lvl4pPr marL="1600200" indent="-228600">
                <a:defRPr sz="2400" i="1">
                  <a:solidFill>
                    <a:schemeClr val="accent1"/>
                  </a:solidFill>
                  <a:latin typeface="Comic Sans MS" panose="030F0702030302020204" charset="0"/>
                  <a:ea typeface="MS PGothic" panose="020B0600070205080204" charset="-128"/>
                </a:defRPr>
              </a:lvl4pPr>
              <a:lvl5pPr marL="2057400" indent="-228600">
                <a:defRPr sz="2400" i="1">
                  <a:solidFill>
                    <a:schemeClr val="accent1"/>
                  </a:solidFill>
                  <a:latin typeface="Comic Sans MS" panose="030F0702030302020204" charset="0"/>
                  <a:ea typeface="MS PGothic" panose="020B0600070205080204" charset="-128"/>
                </a:defRPr>
              </a:lvl5pPr>
              <a:lvl6pPr marL="25146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6pPr>
              <a:lvl7pPr marL="29718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7pPr>
              <a:lvl8pPr marL="34290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8pPr>
              <a:lvl9pPr marL="38862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9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92D050"/>
                  </a:solidFill>
                  <a:effectLst/>
                  <a:uLnTx/>
                  <a:uFillTx/>
                  <a:latin typeface="Verdana" panose="020B0604030504040204"/>
                  <a:ea typeface="MS PGothic" panose="020B0600070205080204" charset="-128"/>
                  <a:cs typeface="Calibri" panose="020F0502020204030204" charset="0"/>
                </a:rPr>
                <a:t>actually</a:t>
              </a:r>
              <a:endParaRPr kumimoji="0" lang="en-US" sz="2400" b="0" i="0" u="none" strike="noStrike" kern="0" cap="none" spc="0" normalizeH="0" baseline="0" noProof="0" dirty="0">
                <a:ln>
                  <a:noFill/>
                </a:ln>
                <a:solidFill>
                  <a:srgbClr val="92D050"/>
                </a:solidFill>
                <a:effectLst/>
                <a:uLnTx/>
                <a:uFillTx/>
                <a:latin typeface="Verdana" panose="020B0604030504040204"/>
                <a:ea typeface="MS PGothic" panose="020B0600070205080204" charset="-128"/>
                <a:cs typeface="Calibri" panose="020F0502020204030204" charset="0"/>
              </a:endParaRPr>
            </a:p>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92D050"/>
                  </a:solidFill>
                  <a:effectLst/>
                  <a:uLnTx/>
                  <a:uFillTx/>
                  <a:latin typeface="Verdana" panose="020B0604030504040204"/>
                  <a:ea typeface="MS PGothic" panose="020B0600070205080204" charset="-128"/>
                  <a:cs typeface="Calibri" panose="020F0502020204030204" charset="0"/>
                </a:rPr>
                <a:t>taken</a:t>
              </a:r>
              <a:endParaRPr kumimoji="0" lang="en-US" sz="2400" b="0" i="0" u="none" strike="noStrike" kern="0" cap="none" spc="0" normalizeH="0" baseline="0" noProof="0" dirty="0">
                <a:ln>
                  <a:noFill/>
                </a:ln>
                <a:solidFill>
                  <a:srgbClr val="92D050"/>
                </a:solidFill>
                <a:effectLst/>
                <a:uLnTx/>
                <a:uFillTx/>
                <a:latin typeface="Verdana" panose="020B0604030504040204"/>
                <a:ea typeface="MS PGothic" panose="020B0600070205080204" charset="-128"/>
                <a:cs typeface="Calibri" panose="020F0502020204030204" charset="0"/>
              </a:endParaRPr>
            </a:p>
          </p:txBody>
        </p:sp>
      </p:grpSp>
      <p:grpSp>
        <p:nvGrpSpPr>
          <p:cNvPr id="30" name="Group 14"/>
          <p:cNvGrpSpPr/>
          <p:nvPr/>
        </p:nvGrpSpPr>
        <p:grpSpPr bwMode="auto">
          <a:xfrm>
            <a:off x="-68263" y="2879725"/>
            <a:ext cx="2297114" cy="1030288"/>
            <a:chOff x="-43" y="1814"/>
            <a:chExt cx="1447" cy="649"/>
          </a:xfrm>
        </p:grpSpPr>
        <p:cxnSp>
          <p:nvCxnSpPr>
            <p:cNvPr id="75786" name="AutoShape 15"/>
            <p:cNvCxnSpPr>
              <a:cxnSpLocks noChangeShapeType="1"/>
              <a:stCxn id="20" idx="5"/>
              <a:endCxn id="20" idx="3"/>
            </p:cNvCxnSpPr>
            <p:nvPr/>
          </p:nvCxnSpPr>
          <p:spPr bwMode="auto">
            <a:xfrm rot="10800000" flipH="1">
              <a:off x="1403" y="1814"/>
              <a:ext cx="1" cy="649"/>
            </a:xfrm>
            <a:prstGeom prst="curvedConnector3">
              <a:avLst>
                <a:gd name="adj1" fmla="val -46700014"/>
              </a:avLst>
            </a:prstGeom>
            <a:noFill/>
            <a:ln w="38100">
              <a:solidFill>
                <a:srgbClr val="00B0F0"/>
              </a:solidFill>
              <a:round/>
              <a:tailEnd type="triangle" w="med" len="med"/>
            </a:ln>
            <a:extLst>
              <a:ext uri="{909E8E84-426E-40DD-AFC4-6F175D3DCCD1}">
                <a14:hiddenFill xmlns:a14="http://schemas.microsoft.com/office/drawing/2010/main">
                  <a:noFill/>
                </a14:hiddenFill>
              </a:ext>
            </a:extLst>
          </p:spPr>
        </p:cxnSp>
        <p:sp>
          <p:nvSpPr>
            <p:cNvPr id="32" name="Text Box 16"/>
            <p:cNvSpPr txBox="1">
              <a:spLocks noChangeArrowheads="1"/>
            </p:cNvSpPr>
            <p:nvPr/>
          </p:nvSpPr>
          <p:spPr bwMode="auto">
            <a:xfrm>
              <a:off x="-43" y="1828"/>
              <a:ext cx="1049" cy="523"/>
            </a:xfrm>
            <a:prstGeom prst="rect">
              <a:avLst/>
            </a:prstGeom>
            <a:noFill/>
            <a:ln>
              <a:noFill/>
            </a:ln>
          </p:spPr>
          <p:txBody>
            <a:bodyPr wrap="none">
              <a:spAutoFit/>
            </a:bodyPr>
            <a:lstStyle>
              <a:lvl1pPr>
                <a:defRPr sz="2400" i="1">
                  <a:solidFill>
                    <a:schemeClr val="accent1"/>
                  </a:solidFill>
                  <a:latin typeface="Comic Sans MS" panose="030F0702030302020204" charset="0"/>
                  <a:ea typeface="MS PGothic" panose="020B0600070205080204" charset="-128"/>
                </a:defRPr>
              </a:lvl1pPr>
              <a:lvl2pPr marL="742950" indent="-285750">
                <a:defRPr sz="2400" i="1">
                  <a:solidFill>
                    <a:schemeClr val="accent1"/>
                  </a:solidFill>
                  <a:latin typeface="Comic Sans MS" panose="030F0702030302020204" charset="0"/>
                  <a:ea typeface="MS PGothic" panose="020B0600070205080204" charset="-128"/>
                </a:defRPr>
              </a:lvl2pPr>
              <a:lvl3pPr marL="1143000" indent="-228600">
                <a:defRPr sz="2400" i="1">
                  <a:solidFill>
                    <a:schemeClr val="accent1"/>
                  </a:solidFill>
                  <a:latin typeface="Comic Sans MS" panose="030F0702030302020204" charset="0"/>
                  <a:ea typeface="MS PGothic" panose="020B0600070205080204" charset="-128"/>
                </a:defRPr>
              </a:lvl3pPr>
              <a:lvl4pPr marL="1600200" indent="-228600">
                <a:defRPr sz="2400" i="1">
                  <a:solidFill>
                    <a:schemeClr val="accent1"/>
                  </a:solidFill>
                  <a:latin typeface="Comic Sans MS" panose="030F0702030302020204" charset="0"/>
                  <a:ea typeface="MS PGothic" panose="020B0600070205080204" charset="-128"/>
                </a:defRPr>
              </a:lvl4pPr>
              <a:lvl5pPr marL="2057400" indent="-228600">
                <a:defRPr sz="2400" i="1">
                  <a:solidFill>
                    <a:schemeClr val="accent1"/>
                  </a:solidFill>
                  <a:latin typeface="Comic Sans MS" panose="030F0702030302020204" charset="0"/>
                  <a:ea typeface="MS PGothic" panose="020B0600070205080204" charset="-128"/>
                </a:defRPr>
              </a:lvl5pPr>
              <a:lvl6pPr marL="25146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6pPr>
              <a:lvl7pPr marL="29718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7pPr>
              <a:lvl8pPr marL="34290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8pPr>
              <a:lvl9pPr marL="3886200" indent="-228600" algn="ctr" eaLnBrk="0" fontAlgn="base" hangingPunct="0">
                <a:spcBef>
                  <a:spcPct val="0"/>
                </a:spcBef>
                <a:spcAft>
                  <a:spcPct val="0"/>
                </a:spcAft>
                <a:defRPr sz="2400" i="1">
                  <a:solidFill>
                    <a:schemeClr val="accent1"/>
                  </a:solidFill>
                  <a:latin typeface="Comic Sans MS" panose="030F0702030302020204" charset="0"/>
                  <a:ea typeface="MS PGothic" panose="020B0600070205080204" charset="-128"/>
                </a:defRPr>
              </a:lvl9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B0F0"/>
                  </a:solidFill>
                  <a:effectLst/>
                  <a:uLnTx/>
                  <a:uFillTx/>
                  <a:latin typeface="Verdana" panose="020B0604030504040204"/>
                  <a:ea typeface="MS PGothic" panose="020B0600070205080204" charset="-128"/>
                  <a:cs typeface="Calibri" panose="020F0502020204030204" charset="0"/>
                </a:rPr>
                <a:t>actually</a:t>
              </a:r>
              <a:endParaRPr kumimoji="0" lang="en-US" sz="2400" b="0" i="0" u="none" strike="noStrike" kern="0" cap="none" spc="0" normalizeH="0" baseline="0" noProof="0">
                <a:ln>
                  <a:noFill/>
                </a:ln>
                <a:solidFill>
                  <a:srgbClr val="00B0F0"/>
                </a:solidFill>
                <a:effectLst/>
                <a:uLnTx/>
                <a:uFillTx/>
                <a:latin typeface="Verdana" panose="020B0604030504040204"/>
                <a:ea typeface="MS PGothic" panose="020B0600070205080204" charset="-128"/>
                <a:cs typeface="Calibri" panose="020F0502020204030204" charset="0"/>
              </a:endParaRPr>
            </a:p>
            <a:p>
              <a:pPr marL="0" marR="0" lvl="0" indent="0" algn="ctr" defTabSz="914400" rtl="0" eaLnBrk="0" fontAlgn="auto" latinLnBrk="0" hangingPunct="0">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B0F0"/>
                  </a:solidFill>
                  <a:effectLst/>
                  <a:uLnTx/>
                  <a:uFillTx/>
                  <a:latin typeface="Verdana" panose="020B0604030504040204"/>
                  <a:ea typeface="MS PGothic" panose="020B0600070205080204" charset="-128"/>
                  <a:cs typeface="Calibri" panose="020F0502020204030204" charset="0"/>
                </a:rPr>
                <a:t>not taken</a:t>
              </a:r>
              <a:endParaRPr kumimoji="0" lang="en-US" sz="2400" b="0" i="0" u="none" strike="noStrike" kern="0" cap="none" spc="0" normalizeH="0" baseline="0" noProof="0">
                <a:ln>
                  <a:noFill/>
                </a:ln>
                <a:solidFill>
                  <a:srgbClr val="00B0F0"/>
                </a:solidFill>
                <a:effectLst/>
                <a:uLnTx/>
                <a:uFillTx/>
                <a:latin typeface="Verdana" panose="020B0604030504040204"/>
                <a:ea typeface="MS PGothic" panose="020B0600070205080204" charset="-128"/>
                <a:cs typeface="Calibri" panose="020F0502020204030204" charset="0"/>
              </a:endParaRPr>
            </a:p>
          </p:txBody>
        </p:sp>
      </p:grpSp>
      <p:sp>
        <p:nvSpPr>
          <p:cNvPr id="22"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https://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safari.ethz.ch</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digitaltechnik</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/spring2021/lib/exe/</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fetch.php?media</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onur-digitaldesign_comparch-2021-lecture18-branch-prediction-ii-afterlecture.pdf</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36" name="Title 1"/>
          <p:cNvSpPr txBox="1"/>
          <p:nvPr/>
        </p:nvSpPr>
        <p:spPr bwMode="auto">
          <a:xfrm>
            <a:off x="-1" y="4953000"/>
            <a:ext cx="91519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3200" b="0" i="0" u="none" strike="noStrike" kern="0" cap="none" spc="0" normalizeH="0" baseline="0" noProof="0" dirty="0">
                <a:ln>
                  <a:noFill/>
                </a:ln>
                <a:solidFill>
                  <a:srgbClr val="000000"/>
                </a:solidFill>
                <a:effectLst/>
                <a:uLnTx/>
                <a:uFillTx/>
                <a:latin typeface="Verdana" panose="020B0604030504040204"/>
                <a:ea typeface="MS PGothic" panose="020B0600070205080204" charset="-128"/>
                <a:cs typeface="+mj-cs"/>
              </a:rPr>
              <a:t>finite state machine</a:t>
            </a:r>
            <a:endParaRPr kumimoji="0" lang="en-US" altLang="en-US" sz="3200" b="0" i="0" u="none" strike="noStrike" kern="0" cap="none" spc="0" normalizeH="0" baseline="0" noProof="0" dirty="0">
              <a:ln>
                <a:noFill/>
              </a:ln>
              <a:solidFill>
                <a:srgbClr val="000000"/>
              </a:solidFill>
              <a:effectLst/>
              <a:uLnTx/>
              <a:uFillTx/>
              <a:latin typeface="Verdana" panose="020B0604030504040204"/>
              <a:ea typeface="MS PGothic" panose="020B0600070205080204" charset="-128"/>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763000" cy="4525963"/>
          </a:xfrm>
        </p:spPr>
        <p:txBody>
          <a:bodyPr/>
          <a:lstStyle/>
          <a:p>
            <a:r>
              <a:rPr lang="en-US" altLang="en-US" dirty="0"/>
              <a:t>Example 1:                                            a loop branch that is taken nine times in a row and then is not taken once;    assume predictor initialized as untaken;</a:t>
            </a:r>
            <a:endParaRPr lang="en-US" altLang="en-US" dirty="0"/>
          </a:p>
          <a:p>
            <a:r>
              <a:rPr lang="en-US" altLang="en-US" dirty="0"/>
              <a:t>prediction accuracy using 1-bit prediction: </a:t>
            </a:r>
            <a:r>
              <a:rPr lang="en-US" altLang="en-US" dirty="0">
                <a:solidFill>
                  <a:srgbClr val="00B0F0"/>
                </a:solidFill>
              </a:rPr>
              <a:t>80%</a:t>
            </a:r>
            <a:endParaRPr lang="en-US" altLang="en-US" dirty="0">
              <a:solidFill>
                <a:srgbClr val="00B0F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r>
              <a:tr h="370840">
                <a:tc>
                  <a:txBody>
                    <a:bodyPr/>
                    <a:lstStyle/>
                    <a:p>
                      <a:r>
                        <a:rPr lang="en-US" sz="2000" dirty="0"/>
                        <a:t>update</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r>
            </a:tbl>
          </a:graphicData>
        </a:graphic>
      </p:graphicFrame>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763000" cy="4525963"/>
          </a:xfrm>
        </p:spPr>
        <p:txBody>
          <a:bodyPr/>
          <a:lstStyle/>
          <a:p>
            <a:r>
              <a:rPr lang="en-US" altLang="en-US" dirty="0"/>
              <a:t>Example 2:                                            a loop branch that is taken and then untaken, repeating 10 iterations; assume predictor initialized as untaken;</a:t>
            </a:r>
            <a:endParaRPr lang="en-US" altLang="en-US" dirty="0"/>
          </a:p>
          <a:p>
            <a:r>
              <a:rPr lang="en-US" altLang="en-US" dirty="0"/>
              <a:t>prediction accuracy using 1-bit prediction: </a:t>
            </a:r>
            <a:r>
              <a:rPr lang="en-US" altLang="en-US" dirty="0">
                <a:solidFill>
                  <a:srgbClr val="FFC000"/>
                </a:solidFill>
              </a:rPr>
              <a:t>0%</a:t>
            </a:r>
            <a:endParaRPr lang="en-US" altLang="en-US" dirty="0">
              <a:solidFill>
                <a:srgbClr val="FFC00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r>
              <a:tr h="370840">
                <a:tc>
                  <a:txBody>
                    <a:bodyPr/>
                    <a:lstStyle/>
                    <a:p>
                      <a:r>
                        <a:rPr lang="en-US" sz="2000" dirty="0"/>
                        <a:t>update</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p:cNvSpPr>
            <a:spLocks noGrp="1" noChangeArrowheads="1"/>
          </p:cNvSpPr>
          <p:nvPr>
            <p:ph type="title"/>
          </p:nvPr>
        </p:nvSpPr>
        <p:spPr/>
        <p:txBody>
          <a:bodyPr/>
          <a:lstStyle/>
          <a:p>
            <a:r>
              <a:rPr lang="en-US" altLang="en-US" dirty="0"/>
              <a:t>Amdahl’s Law: Example</a:t>
            </a:r>
            <a:r>
              <a:rPr lang="zh-CN" altLang="en-US" dirty="0"/>
              <a:t> </a:t>
            </a:r>
            <a:r>
              <a:rPr lang="en-US" altLang="zh-CN" dirty="0"/>
              <a:t>3</a:t>
            </a:r>
            <a:endParaRPr lang="en-US" altLang="en-US" dirty="0"/>
          </a:p>
        </p:txBody>
      </p:sp>
      <p:sp>
        <p:nvSpPr>
          <p:cNvPr id="187394" name="Content Placeholder 2"/>
          <p:cNvSpPr>
            <a:spLocks noGrp="1" noChangeArrowheads="1"/>
          </p:cNvSpPr>
          <p:nvPr>
            <p:ph idx="1"/>
          </p:nvPr>
        </p:nvSpPr>
        <p:spPr>
          <a:xfrm>
            <a:off x="457200" y="1600200"/>
            <a:ext cx="8915400" cy="5257800"/>
          </a:xfrm>
        </p:spPr>
        <p:txBody>
          <a:bodyPr/>
          <a:lstStyle/>
          <a:p>
            <a:pPr eaLnBrk="1" hangingPunct="1"/>
            <a:r>
              <a:rPr lang="en-US" altLang="zh-CN" dirty="0"/>
              <a:t>54 of 96 cores on average can be busy;</a:t>
            </a:r>
            <a:endParaRPr lang="en-US" altLang="zh-CN" dirty="0"/>
          </a:p>
          <a:p>
            <a:pPr eaLnBrk="1" hangingPunct="1">
              <a:buFontTx/>
              <a:buNone/>
            </a:pPr>
            <a:r>
              <a:rPr lang="en-US" altLang="zh-CN" dirty="0"/>
              <a:t>	90% of the time, use all available cores;</a:t>
            </a:r>
            <a:endParaRPr lang="en-US" altLang="zh-CN" dirty="0"/>
          </a:p>
          <a:p>
            <a:pPr eaLnBrk="1" hangingPunct="1">
              <a:buFontTx/>
              <a:buNone/>
            </a:pPr>
            <a:r>
              <a:rPr lang="en-US" altLang="zh-CN" dirty="0"/>
              <a:t>	9% of the time, use 50 cores;</a:t>
            </a:r>
            <a:endParaRPr lang="en-US" altLang="zh-CN" dirty="0"/>
          </a:p>
          <a:p>
            <a:pPr eaLnBrk="1" hangingPunct="1">
              <a:buFontTx/>
              <a:buNone/>
            </a:pPr>
            <a:r>
              <a:rPr lang="en-US" altLang="zh-CN" dirty="0"/>
              <a:t>	1% of the time, strictly serial;</a:t>
            </a:r>
            <a:endParaRPr lang="en-US" altLang="zh-CN" dirty="0"/>
          </a:p>
          <a:p>
            <a:pPr eaLnBrk="1" hangingPunct="1"/>
            <a:r>
              <a:rPr lang="en-US" altLang="zh-CN" dirty="0"/>
              <a:t>how much speedup?</a:t>
            </a:r>
            <a:endParaRPr lang="en-US" altLang="zh-CN" dirty="0"/>
          </a:p>
          <a:p>
            <a:pPr eaLnBrk="1" hangingPunct="1">
              <a:buFontTx/>
              <a:buNone/>
            </a:pPr>
            <a:r>
              <a:rPr lang="en-US" altLang="zh-CN" dirty="0"/>
              <a:t>	</a:t>
            </a:r>
            <a:endParaRPr lang="en-US" altLang="zh-CN" dirty="0"/>
          </a:p>
          <a:p>
            <a:pPr eaLnBrk="1" hangingPunct="1">
              <a:buFontTx/>
              <a:buNone/>
            </a:pPr>
            <a:r>
              <a:rPr lang="en-US" altLang="zh-CN" dirty="0"/>
              <a:t>	</a:t>
            </a:r>
            <a:endParaRPr lang="en-US" altLang="zh-CN" dirty="0"/>
          </a:p>
          <a:p>
            <a:pPr marL="0" indent="0" eaLnBrk="1" hangingPunct="1">
              <a:buNone/>
            </a:pPr>
            <a:endParaRPr lang="en-US" altLang="zh-CN" dirty="0"/>
          </a:p>
          <a:p>
            <a:pPr marL="0" indent="0" eaLnBrk="1" hangingPunct="1">
              <a:buNone/>
            </a:pPr>
            <a:endParaRPr lang="en-US" altLang="zh-CN" dirty="0"/>
          </a:p>
          <a:p>
            <a:pPr eaLnBrk="1" hangingPunct="1">
              <a:buFontTx/>
              <a:buNone/>
            </a:pPr>
            <a:r>
              <a:rPr lang="en-US" altLang="zh-CN" dirty="0"/>
              <a:t>	</a:t>
            </a:r>
            <a:endParaRPr lang="en-US" altLang="zh-CN" dirty="0"/>
          </a:p>
          <a:p>
            <a:endParaRPr lang="en-US" altLang="en-US" dirty="0"/>
          </a:p>
        </p:txBody>
      </p:sp>
      <p:pic>
        <p:nvPicPr>
          <p:cNvPr id="3" name="Picture 2"/>
          <p:cNvPicPr>
            <a:picLocks noChangeAspect="1"/>
          </p:cNvPicPr>
          <p:nvPr/>
        </p:nvPicPr>
        <p:blipFill>
          <a:blip r:embed="rId1"/>
          <a:stretch>
            <a:fillRect/>
          </a:stretch>
        </p:blipFill>
        <p:spPr>
          <a:xfrm>
            <a:off x="873144" y="4457700"/>
            <a:ext cx="7162800" cy="1943100"/>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en-US" dirty="0">
                <a:ea typeface="MS PGothic" panose="020B0600070205080204" charset="-128"/>
              </a:rPr>
              <a:t>1-bit Predictor</a:t>
            </a:r>
            <a:endParaRPr lang="en-US" altLang="en-US" dirty="0"/>
          </a:p>
        </p:txBody>
      </p:sp>
      <p:sp>
        <p:nvSpPr>
          <p:cNvPr id="302082" name="Content Placeholder 2"/>
          <p:cNvSpPr>
            <a:spLocks noGrp="1" noChangeArrowheads="1"/>
          </p:cNvSpPr>
          <p:nvPr>
            <p:ph idx="1"/>
          </p:nvPr>
        </p:nvSpPr>
        <p:spPr>
          <a:xfrm>
            <a:off x="457200" y="1600200"/>
            <a:ext cx="8839200" cy="4525963"/>
          </a:xfrm>
        </p:spPr>
        <p:txBody>
          <a:bodyPr/>
          <a:lstStyle/>
          <a:p>
            <a:r>
              <a:rPr lang="en-US" altLang="en-US" dirty="0"/>
              <a:t>Limitation:                                            predictor changes too quickly upon each single misprediction                           </a:t>
            </a:r>
            <a:r>
              <a:rPr lang="en-US" altLang="en-US" dirty="0">
                <a:solidFill>
                  <a:schemeClr val="bg1"/>
                </a:solidFill>
              </a:rPr>
              <a:t>lim</a:t>
            </a:r>
            <a:r>
              <a:rPr lang="en-US" altLang="en-US" dirty="0"/>
              <a:t> </a:t>
            </a:r>
            <a:endParaRPr lang="en-US" altLang="en-US" dirty="0"/>
          </a:p>
          <a:p>
            <a:r>
              <a:rPr lang="en-US" altLang="en-US" dirty="0"/>
              <a:t>e</a:t>
            </a:r>
            <a:r>
              <a:rPr lang="en-US" altLang="en-US" dirty="0"/>
              <a:t>ven though the branch may be mostly taken or mostly not taken</a:t>
            </a:r>
            <a:endParaRPr lang="en-US" altLang="en-US" dirty="0">
              <a:solidFill>
                <a:srgbClr val="FFC000"/>
              </a:solidFill>
            </a:endParaRPr>
          </a:p>
        </p:txBody>
      </p:sp>
      <p:graphicFrame>
        <p:nvGraphicFramePr>
          <p:cNvPr id="3"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r>
              <a:tr h="370840">
                <a:tc>
                  <a:txBody>
                    <a:bodyPr/>
                    <a:lstStyle/>
                    <a:p>
                      <a:r>
                        <a:rPr lang="en-US" sz="2000" dirty="0"/>
                        <a:t>update</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c>
                  <a:txBody>
                    <a:bodyPr/>
                    <a:lstStyle/>
                    <a:p>
                      <a:r>
                        <a:rPr lang="en-US" sz="2000" dirty="0"/>
                        <a:t>1</a:t>
                      </a:r>
                      <a:endParaRPr lang="en-US" sz="2000" dirty="0"/>
                    </a:p>
                  </a:txBody>
                  <a:tcPr/>
                </a:tc>
                <a:tc>
                  <a:txBody>
                    <a:bodyPr/>
                    <a:lstStyle/>
                    <a:p>
                      <a:r>
                        <a:rPr lang="en-US" sz="2000" dirty="0"/>
                        <a:t>0</a:t>
                      </a:r>
                      <a:endParaRPr lang="en-US" sz="20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r>
            </a:tbl>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zh-CN" dirty="0">
                <a:ea typeface="MS PGothic" panose="020B0600070205080204" charset="-128"/>
              </a:rPr>
              <a:t>2</a:t>
            </a:r>
            <a:r>
              <a:rPr lang="en-US" altLang="en-US" dirty="0">
                <a:ea typeface="MS PGothic" panose="020B0600070205080204" charset="-128"/>
              </a:rPr>
              <a:t>-bit Predictor</a:t>
            </a:r>
            <a:endParaRPr lang="en-US" altLang="en-US" dirty="0"/>
          </a:p>
        </p:txBody>
      </p:sp>
      <p:sp>
        <p:nvSpPr>
          <p:cNvPr id="302082" name="Content Placeholder 2"/>
          <p:cNvSpPr>
            <a:spLocks noGrp="1" noChangeArrowheads="1"/>
          </p:cNvSpPr>
          <p:nvPr>
            <p:ph idx="1"/>
          </p:nvPr>
        </p:nvSpPr>
        <p:spPr>
          <a:xfrm>
            <a:off x="457200" y="1600200"/>
            <a:ext cx="8686800" cy="4525963"/>
          </a:xfrm>
        </p:spPr>
        <p:txBody>
          <a:bodyPr/>
          <a:lstStyle/>
          <a:p>
            <a:r>
              <a:rPr lang="en-US" altLang="en-US" dirty="0"/>
              <a:t>Idea:                                            assign a 2-bit predictor per branch; predictor changes after it misses twice</a:t>
            </a:r>
            <a:endParaRPr lang="en-US" altLang="en-US" dirty="0"/>
          </a:p>
          <a:p>
            <a:r>
              <a:rPr lang="en-US" altLang="en-US" dirty="0"/>
              <a:t>finite state machine</a:t>
            </a:r>
            <a:endParaRPr lang="en-US" altLang="en-US" dirty="0"/>
          </a:p>
        </p:txBody>
      </p:sp>
      <p:pic>
        <p:nvPicPr>
          <p:cNvPr id="2" name="Picture 1"/>
          <p:cNvPicPr>
            <a:picLocks noChangeAspect="1"/>
          </p:cNvPicPr>
          <p:nvPr/>
        </p:nvPicPr>
        <p:blipFill>
          <a:blip r:embed="rId1"/>
          <a:stretch>
            <a:fillRect/>
          </a:stretch>
        </p:blipFill>
        <p:spPr>
          <a:xfrm>
            <a:off x="914399" y="3656320"/>
            <a:ext cx="5351103" cy="3201679"/>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noChangeArrowheads="1"/>
          </p:cNvSpPr>
          <p:nvPr>
            <p:ph type="title"/>
          </p:nvPr>
        </p:nvSpPr>
        <p:spPr/>
        <p:txBody>
          <a:bodyPr/>
          <a:lstStyle/>
          <a:p>
            <a:r>
              <a:rPr lang="en-US" altLang="zh-CN" dirty="0">
                <a:ea typeface="MS PGothic" panose="020B0600070205080204" charset="-128"/>
              </a:rPr>
              <a:t>2</a:t>
            </a:r>
            <a:r>
              <a:rPr lang="en-US" altLang="en-US" dirty="0">
                <a:ea typeface="MS PGothic" panose="020B0600070205080204" charset="-128"/>
              </a:rPr>
              <a:t>-bit Predictor</a:t>
            </a:r>
            <a:endParaRPr lang="en-US" altLang="en-US" dirty="0"/>
          </a:p>
        </p:txBody>
      </p:sp>
      <p:sp>
        <p:nvSpPr>
          <p:cNvPr id="302082" name="Content Placeholder 2"/>
          <p:cNvSpPr>
            <a:spLocks noGrp="1" noChangeArrowheads="1"/>
          </p:cNvSpPr>
          <p:nvPr>
            <p:ph idx="1"/>
          </p:nvPr>
        </p:nvSpPr>
        <p:spPr>
          <a:xfrm>
            <a:off x="457200" y="1600200"/>
            <a:ext cx="8686800" cy="4525963"/>
          </a:xfrm>
        </p:spPr>
        <p:txBody>
          <a:bodyPr/>
          <a:lstStyle/>
          <a:p>
            <a:r>
              <a:rPr lang="en-US" altLang="en-US" dirty="0"/>
              <a:t>Idea:                                            assign a 2-bit predictor per branch; predictor changes after it misses twice</a:t>
            </a:r>
            <a:endParaRPr lang="en-US" altLang="en-US" dirty="0"/>
          </a:p>
          <a:p>
            <a:r>
              <a:rPr lang="en-US" altLang="en-US" dirty="0"/>
              <a:t>finite state machine</a:t>
            </a:r>
            <a:endParaRPr lang="en-US" altLang="en-US" dirty="0"/>
          </a:p>
        </p:txBody>
      </p:sp>
      <p:pic>
        <p:nvPicPr>
          <p:cNvPr id="2" name="Picture 1"/>
          <p:cNvPicPr>
            <a:picLocks noChangeAspect="1"/>
          </p:cNvPicPr>
          <p:nvPr/>
        </p:nvPicPr>
        <p:blipFill>
          <a:blip r:embed="rId1"/>
          <a:stretch>
            <a:fillRect/>
          </a:stretch>
        </p:blipFill>
        <p:spPr>
          <a:xfrm>
            <a:off x="914399" y="3656320"/>
            <a:ext cx="5351103" cy="3201679"/>
          </a:xfrm>
          <a:prstGeom prst="rect">
            <a:avLst/>
          </a:prstGeom>
        </p:spPr>
      </p:pic>
      <p:sp>
        <p:nvSpPr>
          <p:cNvPr id="6" name="Text Box 6"/>
          <p:cNvSpPr txBox="1">
            <a:spLocks noChangeArrowheads="1"/>
          </p:cNvSpPr>
          <p:nvPr/>
        </p:nvSpPr>
        <p:spPr bwMode="auto">
          <a:xfrm>
            <a:off x="152400" y="4001869"/>
            <a:ext cx="11608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rPr>
              <a:t>strongly</a:t>
            </a:r>
            <a:endPar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rPr>
              <a:t>taken</a:t>
            </a:r>
            <a:endPar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endParaRPr>
          </a:p>
        </p:txBody>
      </p:sp>
      <p:sp>
        <p:nvSpPr>
          <p:cNvPr id="7" name="Text Box 6"/>
          <p:cNvSpPr txBox="1">
            <a:spLocks noChangeArrowheads="1"/>
          </p:cNvSpPr>
          <p:nvPr/>
        </p:nvSpPr>
        <p:spPr bwMode="auto">
          <a:xfrm>
            <a:off x="5948033" y="4001869"/>
            <a:ext cx="9861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rPr>
              <a:t>weakly</a:t>
            </a:r>
            <a:endPar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rPr>
              <a:t>taken</a:t>
            </a:r>
            <a:endPar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endParaRPr>
          </a:p>
        </p:txBody>
      </p:sp>
      <p:sp>
        <p:nvSpPr>
          <p:cNvPr id="8" name="Text Box 6"/>
          <p:cNvSpPr txBox="1">
            <a:spLocks noChangeArrowheads="1"/>
          </p:cNvSpPr>
          <p:nvPr/>
        </p:nvSpPr>
        <p:spPr bwMode="auto">
          <a:xfrm>
            <a:off x="6142253" y="5638799"/>
            <a:ext cx="11608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strongly</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untaken</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p:txBody>
      </p:sp>
      <p:sp>
        <p:nvSpPr>
          <p:cNvPr id="9" name="Text Box 6"/>
          <p:cNvSpPr txBox="1">
            <a:spLocks noChangeArrowheads="1"/>
          </p:cNvSpPr>
          <p:nvPr/>
        </p:nvSpPr>
        <p:spPr bwMode="auto">
          <a:xfrm>
            <a:off x="0" y="5638800"/>
            <a:ext cx="11608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weakly</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untaken</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794733" y="2060154"/>
            <a:ext cx="5351103" cy="3201679"/>
          </a:xfrm>
          <a:prstGeom prst="rect">
            <a:avLst/>
          </a:prstGeom>
        </p:spPr>
      </p:pic>
      <p:sp>
        <p:nvSpPr>
          <p:cNvPr id="302081" name="Title 1"/>
          <p:cNvSpPr>
            <a:spLocks noGrp="1" noChangeArrowheads="1"/>
          </p:cNvSpPr>
          <p:nvPr>
            <p:ph type="title"/>
          </p:nvPr>
        </p:nvSpPr>
        <p:spPr/>
        <p:txBody>
          <a:bodyPr/>
          <a:lstStyle/>
          <a:p>
            <a:r>
              <a:rPr lang="en-US" altLang="zh-CN" dirty="0">
                <a:ea typeface="MS PGothic" panose="020B0600070205080204" charset="-128"/>
              </a:rPr>
              <a:t>2</a:t>
            </a:r>
            <a:r>
              <a:rPr lang="en-US" altLang="en-US" dirty="0">
                <a:ea typeface="MS PGothic" panose="020B0600070205080204" charset="-128"/>
              </a:rPr>
              <a:t>-bit Predictor</a:t>
            </a:r>
            <a:endParaRPr lang="en-US" altLang="en-US" dirty="0"/>
          </a:p>
        </p:txBody>
      </p:sp>
      <p:sp>
        <p:nvSpPr>
          <p:cNvPr id="302082" name="Content Placeholder 2"/>
          <p:cNvSpPr>
            <a:spLocks noGrp="1" noChangeArrowheads="1"/>
          </p:cNvSpPr>
          <p:nvPr>
            <p:ph idx="1"/>
          </p:nvPr>
        </p:nvSpPr>
        <p:spPr>
          <a:xfrm>
            <a:off x="457200" y="1600200"/>
            <a:ext cx="8686800" cy="4525963"/>
          </a:xfrm>
        </p:spPr>
        <p:txBody>
          <a:bodyPr/>
          <a:lstStyle/>
          <a:p>
            <a:r>
              <a:rPr lang="en-US" altLang="en-US" dirty="0"/>
              <a:t>Idea:                                            assign a 2-bit predictor per branch; predictor changes after it misses twice</a:t>
            </a:r>
            <a:endParaRPr lang="en-US" altLang="en-US" dirty="0"/>
          </a:p>
          <a:p>
            <a:r>
              <a:rPr lang="en-US" altLang="en-US" dirty="0"/>
              <a:t>finite state machine</a:t>
            </a:r>
            <a:endParaRPr lang="en-US" altLang="en-US" dirty="0"/>
          </a:p>
        </p:txBody>
      </p:sp>
      <p:graphicFrame>
        <p:nvGraphicFramePr>
          <p:cNvPr id="5"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1800" dirty="0"/>
                        <a:t>10</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update</a:t>
                      </a:r>
                      <a:endParaRPr lang="en-US" sz="20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794733" y="2060154"/>
            <a:ext cx="5351103" cy="3201679"/>
          </a:xfrm>
          <a:prstGeom prst="rect">
            <a:avLst/>
          </a:prstGeom>
        </p:spPr>
      </p:pic>
      <p:sp>
        <p:nvSpPr>
          <p:cNvPr id="302081" name="Title 1"/>
          <p:cNvSpPr>
            <a:spLocks noGrp="1" noChangeArrowheads="1"/>
          </p:cNvSpPr>
          <p:nvPr>
            <p:ph type="title"/>
          </p:nvPr>
        </p:nvSpPr>
        <p:spPr/>
        <p:txBody>
          <a:bodyPr/>
          <a:lstStyle/>
          <a:p>
            <a:r>
              <a:rPr lang="en-US" altLang="zh-CN" dirty="0">
                <a:ea typeface="MS PGothic" panose="020B0600070205080204" charset="-128"/>
              </a:rPr>
              <a:t>2</a:t>
            </a:r>
            <a:r>
              <a:rPr lang="en-US" altLang="en-US" dirty="0">
                <a:ea typeface="MS PGothic" panose="020B0600070205080204" charset="-128"/>
              </a:rPr>
              <a:t>-bit Predictor</a:t>
            </a:r>
            <a:endParaRPr lang="en-US" altLang="en-US" dirty="0"/>
          </a:p>
        </p:txBody>
      </p:sp>
      <p:sp>
        <p:nvSpPr>
          <p:cNvPr id="302082" name="Content Placeholder 2"/>
          <p:cNvSpPr>
            <a:spLocks noGrp="1" noChangeArrowheads="1"/>
          </p:cNvSpPr>
          <p:nvPr>
            <p:ph idx="1"/>
          </p:nvPr>
        </p:nvSpPr>
        <p:spPr>
          <a:xfrm>
            <a:off x="457200" y="1600200"/>
            <a:ext cx="8686800" cy="4525963"/>
          </a:xfrm>
        </p:spPr>
        <p:txBody>
          <a:bodyPr/>
          <a:lstStyle/>
          <a:p>
            <a:r>
              <a:rPr lang="en-US" altLang="en-US" dirty="0"/>
              <a:t>Idea:                                            assign a 2-bit predictor per branch; predictor changes after it misses twice</a:t>
            </a:r>
            <a:endParaRPr lang="en-US" altLang="en-US" dirty="0"/>
          </a:p>
          <a:p>
            <a:r>
              <a:rPr lang="en-US" altLang="en-US" dirty="0"/>
              <a:t>finite state machine</a:t>
            </a:r>
            <a:endParaRPr lang="en-US" altLang="en-US" dirty="0"/>
          </a:p>
        </p:txBody>
      </p:sp>
      <p:graphicFrame>
        <p:nvGraphicFramePr>
          <p:cNvPr id="5"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1800" dirty="0"/>
                        <a:t>10</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update</a:t>
                      </a:r>
                      <a:endParaRPr lang="en-US" sz="20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794733" y="2060154"/>
            <a:ext cx="5351103" cy="3201679"/>
          </a:xfrm>
          <a:prstGeom prst="rect">
            <a:avLst/>
          </a:prstGeom>
        </p:spPr>
      </p:pic>
      <p:sp>
        <p:nvSpPr>
          <p:cNvPr id="302081" name="Title 1"/>
          <p:cNvSpPr>
            <a:spLocks noGrp="1" noChangeArrowheads="1"/>
          </p:cNvSpPr>
          <p:nvPr>
            <p:ph type="title"/>
          </p:nvPr>
        </p:nvSpPr>
        <p:spPr/>
        <p:txBody>
          <a:bodyPr/>
          <a:lstStyle/>
          <a:p>
            <a:r>
              <a:rPr lang="en-US" altLang="zh-CN" dirty="0">
                <a:ea typeface="MS PGothic" panose="020B0600070205080204" charset="-128"/>
              </a:rPr>
              <a:t>2</a:t>
            </a:r>
            <a:r>
              <a:rPr lang="en-US" altLang="en-US" dirty="0">
                <a:ea typeface="MS PGothic" panose="020B0600070205080204" charset="-128"/>
              </a:rPr>
              <a:t>-bit Predictor</a:t>
            </a:r>
            <a:endParaRPr lang="en-US" altLang="en-US" dirty="0"/>
          </a:p>
        </p:txBody>
      </p:sp>
      <p:sp>
        <p:nvSpPr>
          <p:cNvPr id="302082" name="Content Placeholder 2"/>
          <p:cNvSpPr>
            <a:spLocks noGrp="1" noChangeArrowheads="1"/>
          </p:cNvSpPr>
          <p:nvPr>
            <p:ph idx="1"/>
          </p:nvPr>
        </p:nvSpPr>
        <p:spPr>
          <a:xfrm>
            <a:off x="457200" y="1600200"/>
            <a:ext cx="8686800" cy="4525963"/>
          </a:xfrm>
        </p:spPr>
        <p:txBody>
          <a:bodyPr/>
          <a:lstStyle/>
          <a:p>
            <a:r>
              <a:rPr lang="en-US" altLang="en-US" dirty="0"/>
              <a:t>Idea:                                            assign a 2-bit predictor per branch; predictor changes after it misses twice</a:t>
            </a:r>
            <a:endParaRPr lang="en-US" altLang="en-US" dirty="0"/>
          </a:p>
          <a:p>
            <a:r>
              <a:rPr lang="en-US" altLang="en-US" dirty="0"/>
              <a:t>finite state machine</a:t>
            </a:r>
            <a:endParaRPr lang="en-US" altLang="en-US" dirty="0"/>
          </a:p>
        </p:txBody>
      </p:sp>
      <p:graphicFrame>
        <p:nvGraphicFramePr>
          <p:cNvPr id="5"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update</a:t>
                      </a:r>
                      <a:endParaRPr lang="en-US" sz="2000" dirty="0"/>
                    </a:p>
                  </a:txBody>
                  <a:tcPr/>
                </a:tc>
                <a:tc>
                  <a:txBody>
                    <a:bodyPr/>
                    <a:lstStyle/>
                    <a:p>
                      <a:r>
                        <a:rPr lang="en-US" sz="1800" dirty="0"/>
                        <a:t>11</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794733" y="2060154"/>
            <a:ext cx="5351103" cy="3201679"/>
          </a:xfrm>
          <a:prstGeom prst="rect">
            <a:avLst/>
          </a:prstGeom>
        </p:spPr>
      </p:pic>
      <p:sp>
        <p:nvSpPr>
          <p:cNvPr id="302081" name="Title 1"/>
          <p:cNvSpPr>
            <a:spLocks noGrp="1" noChangeArrowheads="1"/>
          </p:cNvSpPr>
          <p:nvPr>
            <p:ph type="title"/>
          </p:nvPr>
        </p:nvSpPr>
        <p:spPr/>
        <p:txBody>
          <a:bodyPr/>
          <a:lstStyle/>
          <a:p>
            <a:r>
              <a:rPr lang="en-US" altLang="zh-CN" dirty="0">
                <a:ea typeface="MS PGothic" panose="020B0600070205080204" charset="-128"/>
              </a:rPr>
              <a:t>2</a:t>
            </a:r>
            <a:r>
              <a:rPr lang="en-US" altLang="en-US" dirty="0">
                <a:ea typeface="MS PGothic" panose="020B0600070205080204" charset="-128"/>
              </a:rPr>
              <a:t>-bit Predictor</a:t>
            </a:r>
            <a:endParaRPr lang="en-US" altLang="en-US" dirty="0"/>
          </a:p>
        </p:txBody>
      </p:sp>
      <p:sp>
        <p:nvSpPr>
          <p:cNvPr id="302082" name="Content Placeholder 2"/>
          <p:cNvSpPr>
            <a:spLocks noGrp="1" noChangeArrowheads="1"/>
          </p:cNvSpPr>
          <p:nvPr>
            <p:ph idx="1"/>
          </p:nvPr>
        </p:nvSpPr>
        <p:spPr>
          <a:xfrm>
            <a:off x="457200" y="1600200"/>
            <a:ext cx="8686800" cy="4525963"/>
          </a:xfrm>
        </p:spPr>
        <p:txBody>
          <a:bodyPr/>
          <a:lstStyle/>
          <a:p>
            <a:r>
              <a:rPr lang="en-US" altLang="en-US" dirty="0"/>
              <a:t>Idea:                                            assign a 2-bit predictor per branch; predictor changes after it misses twice</a:t>
            </a:r>
            <a:endParaRPr lang="en-US" altLang="en-US" dirty="0"/>
          </a:p>
          <a:p>
            <a:r>
              <a:rPr lang="en-US" altLang="en-US" dirty="0"/>
              <a:t>finite state machine</a:t>
            </a:r>
            <a:endParaRPr lang="en-US" altLang="en-US" dirty="0"/>
          </a:p>
        </p:txBody>
      </p:sp>
      <p:graphicFrame>
        <p:nvGraphicFramePr>
          <p:cNvPr id="5"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update</a:t>
                      </a:r>
                      <a:endParaRPr lang="en-US" sz="2000" dirty="0"/>
                    </a:p>
                  </a:txBody>
                  <a:tcPr/>
                </a:tc>
                <a:tc>
                  <a:txBody>
                    <a:bodyPr/>
                    <a:lstStyle/>
                    <a:p>
                      <a:r>
                        <a:rPr lang="en-US" sz="1800" dirty="0"/>
                        <a:t>11</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794733" y="2060154"/>
            <a:ext cx="5351103" cy="3201679"/>
          </a:xfrm>
          <a:prstGeom prst="rect">
            <a:avLst/>
          </a:prstGeom>
        </p:spPr>
      </p:pic>
      <p:sp>
        <p:nvSpPr>
          <p:cNvPr id="302081" name="Title 1"/>
          <p:cNvSpPr>
            <a:spLocks noGrp="1" noChangeArrowheads="1"/>
          </p:cNvSpPr>
          <p:nvPr>
            <p:ph type="title"/>
          </p:nvPr>
        </p:nvSpPr>
        <p:spPr/>
        <p:txBody>
          <a:bodyPr/>
          <a:lstStyle/>
          <a:p>
            <a:r>
              <a:rPr lang="en-US" altLang="zh-CN" dirty="0">
                <a:ea typeface="MS PGothic" panose="020B0600070205080204" charset="-128"/>
              </a:rPr>
              <a:t>2</a:t>
            </a:r>
            <a:r>
              <a:rPr lang="en-US" altLang="en-US" dirty="0">
                <a:ea typeface="MS PGothic" panose="020B0600070205080204" charset="-128"/>
              </a:rPr>
              <a:t>-bit Predictor</a:t>
            </a:r>
            <a:endParaRPr lang="en-US" altLang="en-US" dirty="0"/>
          </a:p>
        </p:txBody>
      </p:sp>
      <p:sp>
        <p:nvSpPr>
          <p:cNvPr id="302082" name="Content Placeholder 2"/>
          <p:cNvSpPr>
            <a:spLocks noGrp="1" noChangeArrowheads="1"/>
          </p:cNvSpPr>
          <p:nvPr>
            <p:ph idx="1"/>
          </p:nvPr>
        </p:nvSpPr>
        <p:spPr>
          <a:xfrm>
            <a:off x="457200" y="1600200"/>
            <a:ext cx="8686800" cy="4525963"/>
          </a:xfrm>
        </p:spPr>
        <p:txBody>
          <a:bodyPr/>
          <a:lstStyle/>
          <a:p>
            <a:r>
              <a:rPr lang="en-US" altLang="en-US" dirty="0"/>
              <a:t>Idea:                                            assign a 2-bit predictor per branch; predictor changes after it misses twice</a:t>
            </a:r>
            <a:endParaRPr lang="en-US" altLang="en-US" dirty="0"/>
          </a:p>
          <a:p>
            <a:r>
              <a:rPr lang="en-US" altLang="en-US" dirty="0"/>
              <a:t>finite state machine</a:t>
            </a:r>
            <a:endParaRPr lang="en-US" altLang="en-US" dirty="0"/>
          </a:p>
        </p:txBody>
      </p:sp>
      <p:graphicFrame>
        <p:nvGraphicFramePr>
          <p:cNvPr id="5"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update</a:t>
                      </a:r>
                      <a:endParaRPr lang="en-US" sz="20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794733" y="2060154"/>
            <a:ext cx="5351103" cy="3201679"/>
          </a:xfrm>
          <a:prstGeom prst="rect">
            <a:avLst/>
          </a:prstGeom>
        </p:spPr>
      </p:pic>
      <p:sp>
        <p:nvSpPr>
          <p:cNvPr id="302081" name="Title 1"/>
          <p:cNvSpPr>
            <a:spLocks noGrp="1" noChangeArrowheads="1"/>
          </p:cNvSpPr>
          <p:nvPr>
            <p:ph type="title"/>
          </p:nvPr>
        </p:nvSpPr>
        <p:spPr/>
        <p:txBody>
          <a:bodyPr/>
          <a:lstStyle/>
          <a:p>
            <a:r>
              <a:rPr lang="en-US" altLang="zh-CN" dirty="0">
                <a:ea typeface="MS PGothic" panose="020B0600070205080204" charset="-128"/>
              </a:rPr>
              <a:t>2</a:t>
            </a:r>
            <a:r>
              <a:rPr lang="en-US" altLang="en-US" dirty="0">
                <a:ea typeface="MS PGothic" panose="020B0600070205080204" charset="-128"/>
              </a:rPr>
              <a:t>-bit Predictor</a:t>
            </a:r>
            <a:endParaRPr lang="en-US" altLang="en-US" dirty="0"/>
          </a:p>
        </p:txBody>
      </p:sp>
      <p:sp>
        <p:nvSpPr>
          <p:cNvPr id="302082" name="Content Placeholder 2"/>
          <p:cNvSpPr>
            <a:spLocks noGrp="1" noChangeArrowheads="1"/>
          </p:cNvSpPr>
          <p:nvPr>
            <p:ph idx="1"/>
          </p:nvPr>
        </p:nvSpPr>
        <p:spPr>
          <a:xfrm>
            <a:off x="457200" y="1600200"/>
            <a:ext cx="8686800" cy="4525963"/>
          </a:xfrm>
        </p:spPr>
        <p:txBody>
          <a:bodyPr/>
          <a:lstStyle/>
          <a:p>
            <a:r>
              <a:rPr lang="en-US" altLang="en-US" dirty="0"/>
              <a:t>Idea:                                            assign a 2-bit predictor per branch; predictor changes after it misses twice</a:t>
            </a:r>
            <a:endParaRPr lang="en-US" altLang="en-US" dirty="0"/>
          </a:p>
          <a:p>
            <a:r>
              <a:rPr lang="en-US" altLang="en-US" dirty="0"/>
              <a:t>finite state machine</a:t>
            </a:r>
            <a:endParaRPr lang="en-US" altLang="en-US" dirty="0"/>
          </a:p>
        </p:txBody>
      </p:sp>
      <p:graphicFrame>
        <p:nvGraphicFramePr>
          <p:cNvPr id="5"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update</a:t>
                      </a:r>
                      <a:endParaRPr lang="en-US" sz="20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794733" y="2060154"/>
            <a:ext cx="5351103" cy="3201679"/>
          </a:xfrm>
          <a:prstGeom prst="rect">
            <a:avLst/>
          </a:prstGeom>
        </p:spPr>
      </p:pic>
      <p:sp>
        <p:nvSpPr>
          <p:cNvPr id="302081" name="Title 1"/>
          <p:cNvSpPr>
            <a:spLocks noGrp="1" noChangeArrowheads="1"/>
          </p:cNvSpPr>
          <p:nvPr>
            <p:ph type="title"/>
          </p:nvPr>
        </p:nvSpPr>
        <p:spPr/>
        <p:txBody>
          <a:bodyPr/>
          <a:lstStyle/>
          <a:p>
            <a:r>
              <a:rPr lang="en-US" altLang="zh-CN" dirty="0">
                <a:ea typeface="MS PGothic" panose="020B0600070205080204" charset="-128"/>
              </a:rPr>
              <a:t>2</a:t>
            </a:r>
            <a:r>
              <a:rPr lang="en-US" altLang="en-US" dirty="0">
                <a:ea typeface="MS PGothic" panose="020B0600070205080204" charset="-128"/>
              </a:rPr>
              <a:t>-bit Predictor</a:t>
            </a:r>
            <a:endParaRPr lang="en-US" altLang="en-US" dirty="0"/>
          </a:p>
        </p:txBody>
      </p:sp>
      <p:sp>
        <p:nvSpPr>
          <p:cNvPr id="302082" name="Content Placeholder 2"/>
          <p:cNvSpPr>
            <a:spLocks noGrp="1" noChangeArrowheads="1"/>
          </p:cNvSpPr>
          <p:nvPr>
            <p:ph idx="1"/>
          </p:nvPr>
        </p:nvSpPr>
        <p:spPr>
          <a:xfrm>
            <a:off x="457200" y="1600200"/>
            <a:ext cx="8686800" cy="4525963"/>
          </a:xfrm>
        </p:spPr>
        <p:txBody>
          <a:bodyPr/>
          <a:lstStyle/>
          <a:p>
            <a:r>
              <a:rPr lang="en-US" altLang="en-US" dirty="0"/>
              <a:t>Idea:                                            assign a 2-bit predictor per branch; predictor changes after it misses twice</a:t>
            </a:r>
            <a:endParaRPr lang="en-US" altLang="en-US" dirty="0"/>
          </a:p>
          <a:p>
            <a:r>
              <a:rPr lang="en-US" altLang="en-US" dirty="0"/>
              <a:t>finite state machine</a:t>
            </a:r>
            <a:endParaRPr lang="en-US" altLang="en-US" dirty="0"/>
          </a:p>
        </p:txBody>
      </p:sp>
      <p:graphicFrame>
        <p:nvGraphicFramePr>
          <p:cNvPr id="5"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update</a:t>
                      </a:r>
                      <a:endParaRPr lang="en-US" sz="20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txBody>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p:cNvSpPr>
            <a:spLocks noGrp="1" noChangeArrowheads="1"/>
          </p:cNvSpPr>
          <p:nvPr>
            <p:ph type="title"/>
          </p:nvPr>
        </p:nvSpPr>
        <p:spPr/>
        <p:txBody>
          <a:bodyPr/>
          <a:lstStyle/>
          <a:p>
            <a:r>
              <a:rPr lang="en-US" altLang="en-US" dirty="0"/>
              <a:t>Amdahl’s Law: Example</a:t>
            </a:r>
            <a:r>
              <a:rPr lang="zh-CN" altLang="en-US" dirty="0"/>
              <a:t> </a:t>
            </a:r>
            <a:r>
              <a:rPr lang="en-US" altLang="zh-CN" dirty="0"/>
              <a:t>3</a:t>
            </a:r>
            <a:endParaRPr lang="en-US" altLang="en-US" dirty="0"/>
          </a:p>
        </p:txBody>
      </p:sp>
      <p:sp>
        <p:nvSpPr>
          <p:cNvPr id="187394" name="Content Placeholder 2"/>
          <p:cNvSpPr>
            <a:spLocks noGrp="1" noChangeArrowheads="1"/>
          </p:cNvSpPr>
          <p:nvPr>
            <p:ph idx="1"/>
          </p:nvPr>
        </p:nvSpPr>
        <p:spPr>
          <a:xfrm>
            <a:off x="457200" y="1600200"/>
            <a:ext cx="8915400" cy="5257800"/>
          </a:xfrm>
        </p:spPr>
        <p:txBody>
          <a:bodyPr/>
          <a:lstStyle/>
          <a:p>
            <a:pPr eaLnBrk="1" hangingPunct="1"/>
            <a:r>
              <a:rPr lang="en-US" altLang="zh-CN" dirty="0"/>
              <a:t>54 of 96 cores on average can be busy;</a:t>
            </a:r>
            <a:endParaRPr lang="en-US" altLang="zh-CN" dirty="0"/>
          </a:p>
          <a:p>
            <a:pPr eaLnBrk="1" hangingPunct="1">
              <a:buFontTx/>
              <a:buNone/>
            </a:pPr>
            <a:r>
              <a:rPr lang="en-US" altLang="zh-CN" dirty="0"/>
              <a:t>	90% of the time, use all available cores;</a:t>
            </a:r>
            <a:endParaRPr lang="en-US" altLang="zh-CN" dirty="0"/>
          </a:p>
          <a:p>
            <a:pPr eaLnBrk="1" hangingPunct="1">
              <a:buFontTx/>
              <a:buNone/>
            </a:pPr>
            <a:r>
              <a:rPr lang="en-US" altLang="zh-CN" dirty="0"/>
              <a:t>	9% of the time, use 50 cores;</a:t>
            </a:r>
            <a:endParaRPr lang="en-US" altLang="zh-CN" dirty="0"/>
          </a:p>
          <a:p>
            <a:pPr eaLnBrk="1" hangingPunct="1">
              <a:buFontTx/>
              <a:buNone/>
            </a:pPr>
            <a:r>
              <a:rPr lang="en-US" altLang="zh-CN" dirty="0"/>
              <a:t>	1% of the time, strictly serial;</a:t>
            </a:r>
            <a:endParaRPr lang="en-US" altLang="zh-CN" dirty="0"/>
          </a:p>
          <a:p>
            <a:pPr eaLnBrk="1" hangingPunct="1"/>
            <a:r>
              <a:rPr lang="en-US" altLang="zh-CN" dirty="0"/>
              <a:t>how to compare with the 24-core proc that can use all 99% of the time?</a:t>
            </a:r>
            <a:endParaRPr lang="en-US" altLang="zh-CN" dirty="0"/>
          </a:p>
          <a:p>
            <a:pPr eaLnBrk="1" hangingPunct="1">
              <a:buFontTx/>
              <a:buNone/>
            </a:pPr>
            <a:r>
              <a:rPr lang="en-US" altLang="zh-CN" dirty="0"/>
              <a:t>	</a:t>
            </a:r>
            <a:endParaRPr lang="en-US" altLang="zh-CN" dirty="0"/>
          </a:p>
          <a:p>
            <a:pPr eaLnBrk="1" hangingPunct="1">
              <a:buFontTx/>
              <a:buNone/>
            </a:pPr>
            <a:r>
              <a:rPr lang="en-US" altLang="zh-CN" dirty="0"/>
              <a:t>	</a:t>
            </a:r>
            <a:endParaRPr lang="en-US" altLang="zh-CN" dirty="0"/>
          </a:p>
          <a:p>
            <a:pPr marL="0" indent="0" eaLnBrk="1" hangingPunct="1">
              <a:buNone/>
            </a:pPr>
            <a:endParaRPr lang="en-US" altLang="zh-CN" dirty="0"/>
          </a:p>
          <a:p>
            <a:pPr marL="0" indent="0" eaLnBrk="1" hangingPunct="1">
              <a:buNone/>
            </a:pPr>
            <a:endParaRPr lang="en-US" altLang="zh-CN" dirty="0"/>
          </a:p>
          <a:p>
            <a:pPr eaLnBrk="1" hangingPunct="1">
              <a:buFontTx/>
              <a:buNone/>
            </a:pPr>
            <a:r>
              <a:rPr lang="en-US" altLang="zh-CN" dirty="0"/>
              <a:t>	</a:t>
            </a:r>
            <a:endParaRPr lang="en-US" altLang="zh-CN" dirty="0"/>
          </a:p>
          <a:p>
            <a:endParaRPr lang="en-US" altLang="en-US" dirty="0"/>
          </a:p>
        </p:txBody>
      </p:sp>
      <p:pic>
        <p:nvPicPr>
          <p:cNvPr id="2" name="Picture 1"/>
          <p:cNvPicPr>
            <a:picLocks noChangeAspect="1"/>
          </p:cNvPicPr>
          <p:nvPr/>
        </p:nvPicPr>
        <p:blipFill>
          <a:blip r:embed="rId1"/>
          <a:stretch>
            <a:fillRect/>
          </a:stretch>
        </p:blipFill>
        <p:spPr>
          <a:xfrm>
            <a:off x="873144" y="4940300"/>
            <a:ext cx="4394200" cy="1917700"/>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794733" y="2060154"/>
            <a:ext cx="5351103" cy="3201679"/>
          </a:xfrm>
          <a:prstGeom prst="rect">
            <a:avLst/>
          </a:prstGeom>
        </p:spPr>
      </p:pic>
      <p:sp>
        <p:nvSpPr>
          <p:cNvPr id="302081" name="Title 1"/>
          <p:cNvSpPr>
            <a:spLocks noGrp="1" noChangeArrowheads="1"/>
          </p:cNvSpPr>
          <p:nvPr>
            <p:ph type="title"/>
          </p:nvPr>
        </p:nvSpPr>
        <p:spPr/>
        <p:txBody>
          <a:bodyPr/>
          <a:lstStyle/>
          <a:p>
            <a:r>
              <a:rPr lang="en-US" altLang="zh-CN" dirty="0">
                <a:ea typeface="MS PGothic" panose="020B0600070205080204" charset="-128"/>
              </a:rPr>
              <a:t>2</a:t>
            </a:r>
            <a:r>
              <a:rPr lang="en-US" altLang="en-US" dirty="0">
                <a:ea typeface="MS PGothic" panose="020B0600070205080204" charset="-128"/>
              </a:rPr>
              <a:t>-bit Predictor</a:t>
            </a:r>
            <a:endParaRPr lang="en-US" altLang="en-US" dirty="0"/>
          </a:p>
        </p:txBody>
      </p:sp>
      <p:sp>
        <p:nvSpPr>
          <p:cNvPr id="302082" name="Content Placeholder 2"/>
          <p:cNvSpPr>
            <a:spLocks noGrp="1" noChangeArrowheads="1"/>
          </p:cNvSpPr>
          <p:nvPr>
            <p:ph idx="1"/>
          </p:nvPr>
        </p:nvSpPr>
        <p:spPr>
          <a:xfrm>
            <a:off x="457200" y="1600200"/>
            <a:ext cx="8686800" cy="4525963"/>
          </a:xfrm>
        </p:spPr>
        <p:txBody>
          <a:bodyPr/>
          <a:lstStyle/>
          <a:p>
            <a:r>
              <a:rPr lang="en-US" altLang="en-US" dirty="0"/>
              <a:t>Idea:                                            assign a 2-bit predictor per branch; predictor changes after it misses twice</a:t>
            </a:r>
            <a:endParaRPr lang="en-US" altLang="en-US" dirty="0"/>
          </a:p>
          <a:p>
            <a:r>
              <a:rPr lang="en-US" altLang="en-US" dirty="0"/>
              <a:t>finite state machine</a:t>
            </a:r>
            <a:endParaRPr lang="en-US" altLang="en-US" dirty="0"/>
          </a:p>
        </p:txBody>
      </p:sp>
      <p:graphicFrame>
        <p:nvGraphicFramePr>
          <p:cNvPr id="6"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r>
              <a:tr h="370840">
                <a:tc>
                  <a:txBody>
                    <a:bodyPr/>
                    <a:lstStyle/>
                    <a:p>
                      <a:r>
                        <a:rPr lang="en-US" sz="2000" dirty="0"/>
                        <a:t>update</a:t>
                      </a:r>
                      <a:endParaRPr lang="en-US" sz="20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r>
            </a:tbl>
          </a:graphicData>
        </a:graphic>
      </p:graphicFrame>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794733" y="2060154"/>
            <a:ext cx="5351103" cy="3201679"/>
          </a:xfrm>
          <a:prstGeom prst="rect">
            <a:avLst/>
          </a:prstGeom>
        </p:spPr>
      </p:pic>
      <p:sp>
        <p:nvSpPr>
          <p:cNvPr id="302081" name="Title 1"/>
          <p:cNvSpPr>
            <a:spLocks noGrp="1" noChangeArrowheads="1"/>
          </p:cNvSpPr>
          <p:nvPr>
            <p:ph type="title"/>
          </p:nvPr>
        </p:nvSpPr>
        <p:spPr/>
        <p:txBody>
          <a:bodyPr/>
          <a:lstStyle/>
          <a:p>
            <a:r>
              <a:rPr lang="en-US" altLang="zh-CN" dirty="0">
                <a:ea typeface="MS PGothic" panose="020B0600070205080204" charset="-128"/>
              </a:rPr>
              <a:t>2</a:t>
            </a:r>
            <a:r>
              <a:rPr lang="en-US" altLang="en-US" dirty="0">
                <a:ea typeface="MS PGothic" panose="020B0600070205080204" charset="-128"/>
              </a:rPr>
              <a:t>-bit Predictor</a:t>
            </a:r>
            <a:endParaRPr lang="en-US" altLang="en-US" dirty="0"/>
          </a:p>
        </p:txBody>
      </p:sp>
      <p:sp>
        <p:nvSpPr>
          <p:cNvPr id="302082" name="Content Placeholder 2"/>
          <p:cNvSpPr>
            <a:spLocks noGrp="1" noChangeArrowheads="1"/>
          </p:cNvSpPr>
          <p:nvPr>
            <p:ph idx="1"/>
          </p:nvPr>
        </p:nvSpPr>
        <p:spPr>
          <a:xfrm>
            <a:off x="457200" y="1600200"/>
            <a:ext cx="8686800" cy="4525963"/>
          </a:xfrm>
        </p:spPr>
        <p:txBody>
          <a:bodyPr/>
          <a:lstStyle/>
          <a:p>
            <a:r>
              <a:rPr lang="en-US" altLang="en-US" dirty="0"/>
              <a:t>Idea:                                            assign a 2-bit predictor per branch; predictor changes after it misses twice</a:t>
            </a:r>
            <a:endParaRPr lang="en-US" altLang="en-US" dirty="0"/>
          </a:p>
          <a:p>
            <a:r>
              <a:rPr lang="en-US" altLang="en-US" dirty="0"/>
              <a:t>finite state machine                             </a:t>
            </a:r>
            <a:r>
              <a:rPr lang="en-US" altLang="en-US" dirty="0">
                <a:solidFill>
                  <a:srgbClr val="92D050"/>
                </a:solidFill>
              </a:rPr>
              <a:t>50% accuracy        </a:t>
            </a:r>
            <a:endParaRPr lang="en-US" altLang="en-US" dirty="0">
              <a:solidFill>
                <a:srgbClr val="92D050"/>
              </a:solidFill>
            </a:endParaRPr>
          </a:p>
          <a:p>
            <a:endParaRPr lang="en-US" altLang="en-US" dirty="0"/>
          </a:p>
        </p:txBody>
      </p:sp>
      <p:graphicFrame>
        <p:nvGraphicFramePr>
          <p:cNvPr id="6" name="Table 3"/>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gridCol w="499041"/>
                <a:gridCol w="499041"/>
                <a:gridCol w="499041"/>
                <a:gridCol w="499041"/>
                <a:gridCol w="499041"/>
                <a:gridCol w="499041"/>
                <a:gridCol w="499041"/>
                <a:gridCol w="499041"/>
                <a:gridCol w="499041"/>
                <a:gridCol w="499041"/>
              </a:tblGrid>
              <a:tr h="370840">
                <a:tc>
                  <a:txBody>
                    <a:bodyPr/>
                    <a:lstStyle/>
                    <a:p>
                      <a:r>
                        <a:rPr lang="en-US" sz="2000" dirty="0"/>
                        <a:t>trace</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c>
                  <a:txBody>
                    <a:bodyPr/>
                    <a:lstStyle/>
                    <a:p>
                      <a:r>
                        <a:rPr lang="en-US" sz="2000" dirty="0"/>
                        <a:t>T</a:t>
                      </a:r>
                      <a:endParaRPr lang="en-US" sz="2000" dirty="0"/>
                    </a:p>
                  </a:txBody>
                  <a:tcPr/>
                </a:tc>
                <a:tc>
                  <a:txBody>
                    <a:bodyPr/>
                    <a:lstStyle/>
                    <a:p>
                      <a:r>
                        <a:rPr lang="en-US" sz="2000" dirty="0"/>
                        <a:t>N</a:t>
                      </a:r>
                      <a:endParaRPr lang="en-US" sz="2000" dirty="0"/>
                    </a:p>
                  </a:txBody>
                  <a:tcPr/>
                </a:tc>
              </a:tr>
              <a:tr h="370840">
                <a:tc>
                  <a:txBody>
                    <a:bodyPr/>
                    <a:lstStyle/>
                    <a:p>
                      <a:r>
                        <a:rPr lang="en-US" sz="2000" dirty="0"/>
                        <a:t>prior</a:t>
                      </a:r>
                      <a:endParaRPr lang="en-US" sz="20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r>
              <a:tr h="370840">
                <a:tc>
                  <a:txBody>
                    <a:bodyPr/>
                    <a:lstStyle/>
                    <a:p>
                      <a:r>
                        <a:rPr lang="en-US" sz="2000" dirty="0"/>
                        <a:t>update</a:t>
                      </a:r>
                      <a:endParaRPr lang="en-US" sz="20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c>
                  <a:txBody>
                    <a:bodyPr/>
                    <a:lstStyle/>
                    <a:p>
                      <a:r>
                        <a:rPr lang="en-US" sz="1800" dirty="0"/>
                        <a:t>11</a:t>
                      </a:r>
                      <a:endParaRPr lang="en-US" sz="1800" dirty="0"/>
                    </a:p>
                  </a:txBody>
                  <a:tcPr/>
                </a:tc>
                <a:tc>
                  <a:txBody>
                    <a:bodyPr/>
                    <a:lstStyle/>
                    <a:p>
                      <a:r>
                        <a:rPr lang="en-US" sz="1800" dirty="0"/>
                        <a:t>10</a:t>
                      </a:r>
                      <a:endParaRPr lang="en-US" sz="1800" dirty="0"/>
                    </a:p>
                  </a:txBody>
                  <a:tcPr/>
                </a:tc>
              </a:tr>
              <a:tr h="370840">
                <a:tc>
                  <a:txBody>
                    <a:bodyPr/>
                    <a:lstStyle/>
                    <a:p>
                      <a:r>
                        <a:rPr lang="en-US" sz="2000" dirty="0"/>
                        <a:t>accuracy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t>😬</a:t>
                      </a:r>
                      <a:endParaRPr lang="en-US" sz="2000" dirty="0"/>
                    </a:p>
                  </a:txBody>
                  <a:tcPr/>
                </a:tc>
              </a:tr>
            </a:tbl>
          </a:graphicData>
        </a:graphic>
      </p:graphicFrame>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solidFill>
                  <a:schemeClr val="tx1"/>
                </a:solidFill>
              </a:rPr>
            </a:br>
            <a:r>
              <a:rPr lang="en-US" altLang="zh-CN" dirty="0">
                <a:solidFill>
                  <a:schemeClr val="tx1"/>
                </a:solidFill>
              </a:rPr>
              <a:t>how to handle </a:t>
            </a:r>
            <a:r>
              <a:rPr lang="en-US" altLang="zh-CN" dirty="0"/>
              <a:t>data hazard?</a:t>
            </a:r>
            <a:endParaRPr lang="en-US" altLang="zh-CN" dirty="0"/>
          </a:p>
        </p:txBody>
      </p:sp>
      <p:sp>
        <p:nvSpPr>
          <p:cNvPr id="3" name="Content Placeholder 2"/>
          <p:cNvSpPr txBox="1"/>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fdiv.d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fadd.d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fsub.d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4" name="Content Placeholder 2"/>
          <p:cNvSpPr txBox="1"/>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f0, f2, f4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f10, f0, f8</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f12, f8, f14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 name="Line 15"/>
          <p:cNvSpPr>
            <a:spLocks noChangeShapeType="1"/>
          </p:cNvSpPr>
          <p:nvPr/>
        </p:nvSpPr>
        <p:spPr bwMode="auto">
          <a:xfrm>
            <a:off x="6629400" y="4191000"/>
            <a:ext cx="685800" cy="3048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Content Placeholder 2"/>
          <p:cNvSpPr txBox="1"/>
          <p:nvPr/>
        </p:nvSpPr>
        <p:spPr bwMode="auto">
          <a:xfrm>
            <a:off x="0" y="3122398"/>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fsub.d</a:t>
            </a: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is, however, not data-dependent</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on either </a:t>
            </a:r>
            <a:r>
              <a:rPr kumimoji="0" lang="en-US" altLang="zh-CN" sz="3200" b="0"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fdiv.d</a:t>
            </a: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or </a:t>
            </a:r>
            <a:r>
              <a:rPr kumimoji="0" lang="en-US" altLang="zh-CN" sz="3200" b="0"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fadd.d</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solidFill>
                  <a:schemeClr val="tx1"/>
                </a:solidFill>
              </a:rPr>
            </a:br>
            <a:r>
              <a:rPr lang="en-US" altLang="zh-CN" dirty="0">
                <a:solidFill>
                  <a:schemeClr val="tx1"/>
                </a:solidFill>
              </a:rPr>
              <a:t>break the rule</a:t>
            </a:r>
            <a:endParaRPr lang="en-US" altLang="zh-CN" dirty="0"/>
          </a:p>
        </p:txBody>
      </p:sp>
      <p:sp>
        <p:nvSpPr>
          <p:cNvPr id="3" name="Content Placeholder 2"/>
          <p:cNvSpPr txBox="1"/>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fdiv.d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fadd.d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fsub.d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4" name="Content Placeholder 2"/>
          <p:cNvSpPr txBox="1"/>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f0, f2, f4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f10, f0, f8</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f12, f8, f14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 name="Line 15"/>
          <p:cNvSpPr>
            <a:spLocks noChangeShapeType="1"/>
          </p:cNvSpPr>
          <p:nvPr/>
        </p:nvSpPr>
        <p:spPr bwMode="auto">
          <a:xfrm>
            <a:off x="6629400" y="4191000"/>
            <a:ext cx="685800" cy="3048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Content Placeholder 2"/>
          <p:cNvSpPr txBox="1"/>
          <p:nvPr/>
        </p:nvSpPr>
        <p:spPr bwMode="auto">
          <a:xfrm>
            <a:off x="0" y="3122398"/>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fsub.d</a:t>
            </a: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is executed while </a:t>
            </a:r>
            <a:r>
              <a:rPr kumimoji="0" lang="en-US" altLang="zh-CN" sz="3200" b="0"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fadd.d</a:t>
            </a: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waits for </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fdiv.d</a:t>
            </a: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to produce f0</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hardware reorders the instruction execution </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to reduce the stalls while maintaining </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data flow and exception behavior</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***for </a:t>
            </a:r>
            <a:r>
              <a:rPr kumimoji="0" lang="en-US" altLang="zh-CN" sz="3200" b="0"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sc</a:t>
            </a:r>
            <a:r>
              <a:rPr lang="en-US" altLang="zh-CN" kern="0" dirty="0" err="1">
                <a:solidFill>
                  <a:srgbClr val="00B0F0"/>
                </a:solidFill>
                <a:latin typeface="Verdana" panose="020B0604030504040204"/>
                <a:ea typeface="宋体" panose="02010600030101010101" pitchFamily="2" charset="-122"/>
              </a:rPr>
              <a:t>oreboarding&amp;tomasulo</a:t>
            </a:r>
            <a:r>
              <a:rPr lang="en-US" altLang="zh-CN" kern="0" dirty="0">
                <a:solidFill>
                  <a:srgbClr val="00B0F0"/>
                </a:solidFill>
                <a:latin typeface="Verdana" panose="020B0604030504040204"/>
                <a:ea typeface="宋体" panose="02010600030101010101" pitchFamily="2" charset="-122"/>
              </a:rPr>
              <a:t>, please also </a:t>
            </a:r>
            <a:endParaRPr lang="en-US" altLang="zh-CN" kern="0" dirty="0">
              <a:solidFill>
                <a:srgbClr val="00B0F0"/>
              </a:solidFill>
              <a:latin typeface="Verdana" panose="020B0604030504040204"/>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lang="en-US" altLang="zh-CN" kern="0" dirty="0">
                <a:solidFill>
                  <a:srgbClr val="00B0F0"/>
                </a:solidFill>
                <a:latin typeface="Verdana" panose="020B0604030504040204"/>
                <a:ea typeface="宋体" panose="02010600030101010101" pitchFamily="2" charset="-122"/>
              </a:rPr>
              <a:t>review related slides from other classes</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solidFill>
                  <a:schemeClr val="tx1"/>
                </a:solidFill>
              </a:rPr>
            </a:br>
            <a:r>
              <a:rPr lang="en-US" altLang="zh-CN" dirty="0">
                <a:solidFill>
                  <a:schemeClr val="tx1"/>
                </a:solidFill>
              </a:rPr>
              <a:t>dynamic scheduling</a:t>
            </a:r>
            <a:endParaRPr lang="en-US" altLang="zh-CN"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itle 1"/>
          <p:cNvSpPr>
            <a:spLocks noGrp="1" noChangeArrowheads="1"/>
          </p:cNvSpPr>
          <p:nvPr>
            <p:ph type="title"/>
          </p:nvPr>
        </p:nvSpPr>
        <p:spPr/>
        <p:txBody>
          <a:bodyPr/>
          <a:lstStyle/>
          <a:p>
            <a:r>
              <a:rPr lang="en-US" altLang="en-US"/>
              <a:t>Dynamic Scheduling</a:t>
            </a:r>
            <a:endParaRPr lang="en-US" altLang="en-US"/>
          </a:p>
        </p:txBody>
      </p:sp>
      <p:sp>
        <p:nvSpPr>
          <p:cNvPr id="3" name="Content Placeholder 2"/>
          <p:cNvSpPr>
            <a:spLocks noGrp="1"/>
          </p:cNvSpPr>
          <p:nvPr>
            <p:ph idx="1"/>
          </p:nvPr>
        </p:nvSpPr>
        <p:spPr/>
        <p:txBody>
          <a:bodyPr/>
          <a:lstStyle/>
          <a:p>
            <a:pPr>
              <a:defRPr/>
            </a:pPr>
            <a:r>
              <a:rPr lang="en-US" dirty="0"/>
              <a:t>Enable out-of-order execution (and thus out-of-order completion)</a:t>
            </a:r>
            <a:endParaRPr lang="en-US" dirty="0"/>
          </a:p>
          <a:p>
            <a:pPr>
              <a:defRPr/>
            </a:pPr>
            <a:r>
              <a:rPr lang="en-US" dirty="0"/>
              <a:t>Split ID into two stages:               </a:t>
            </a:r>
            <a:r>
              <a:rPr lang="en-US" dirty="0">
                <a:solidFill>
                  <a:srgbClr val="00B0F0"/>
                </a:solidFill>
              </a:rPr>
              <a:t>Issue</a:t>
            </a:r>
            <a:r>
              <a:rPr lang="en-US" dirty="0"/>
              <a:t>: decode instructions, check for structural hazards                          </a:t>
            </a:r>
            <a:r>
              <a:rPr lang="en-US" dirty="0">
                <a:solidFill>
                  <a:srgbClr val="00B0F0"/>
                </a:solidFill>
              </a:rPr>
              <a:t>Read operands</a:t>
            </a:r>
            <a:r>
              <a:rPr lang="en-US" dirty="0"/>
              <a:t>: wait until no data hazards, then read operands</a:t>
            </a:r>
            <a:endParaRPr lang="en-US" dirty="0"/>
          </a:p>
          <a:p>
            <a:pPr marL="0" indent="0">
              <a:buFontTx/>
              <a:buNone/>
              <a:defRPr/>
            </a:pPr>
            <a:endParaRPr lang="en-US" sz="2000" dirty="0"/>
          </a:p>
          <a:p>
            <a:pPr marL="0" indent="0">
              <a:buFontTx/>
              <a:buNone/>
              <a:defRPr/>
            </a:pPr>
            <a:r>
              <a:rPr lang="en-US" dirty="0">
                <a:solidFill>
                  <a:srgbClr val="00B050"/>
                </a:solidFill>
              </a:rPr>
              <a:t>IF</a:t>
            </a:r>
            <a:r>
              <a:rPr lang="en-US" dirty="0">
                <a:solidFill>
                  <a:srgbClr val="00B0F0"/>
                </a:solidFill>
              </a:rPr>
              <a:t>  Issue  Read-Operands  </a:t>
            </a:r>
            <a:r>
              <a:rPr lang="en-US" dirty="0">
                <a:solidFill>
                  <a:srgbClr val="00B050"/>
                </a:solidFill>
              </a:rPr>
              <a:t>EX  MEM  WB</a:t>
            </a:r>
            <a:endParaRPr lang="en-US" dirty="0">
              <a:solidFill>
                <a:srgbClr val="00B050"/>
              </a:solidFil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itle 1"/>
          <p:cNvSpPr>
            <a:spLocks noGrp="1" noChangeArrowheads="1"/>
          </p:cNvSpPr>
          <p:nvPr>
            <p:ph type="title"/>
          </p:nvPr>
        </p:nvSpPr>
        <p:spPr/>
        <p:txBody>
          <a:bodyPr/>
          <a:lstStyle/>
          <a:p>
            <a:r>
              <a:rPr lang="en-US" altLang="en-US"/>
              <a:t>Dynamic Scheduling</a:t>
            </a:r>
            <a:endParaRPr lang="en-US" altLang="en-US"/>
          </a:p>
        </p:txBody>
      </p:sp>
      <p:sp>
        <p:nvSpPr>
          <p:cNvPr id="155650" name="Content Placeholder 2"/>
          <p:cNvSpPr>
            <a:spLocks noGrp="1" noChangeArrowheads="1"/>
          </p:cNvSpPr>
          <p:nvPr>
            <p:ph idx="1"/>
          </p:nvPr>
        </p:nvSpPr>
        <p:spPr>
          <a:xfrm>
            <a:off x="457200" y="1600200"/>
            <a:ext cx="8839200" cy="4525963"/>
          </a:xfrm>
        </p:spPr>
        <p:txBody>
          <a:bodyPr/>
          <a:lstStyle/>
          <a:p>
            <a:r>
              <a:rPr lang="en-US" altLang="en-US" dirty="0"/>
              <a:t>Issue from IF: in order</a:t>
            </a:r>
            <a:endParaRPr lang="en-US" altLang="en-US" dirty="0"/>
          </a:p>
          <a:p>
            <a:r>
              <a:rPr lang="en-US" altLang="en-US" dirty="0"/>
              <a:t>Read operands to EX: out of order when there are sufficient resources and no data dependences</a:t>
            </a:r>
            <a:endParaRPr lang="en-US" altLang="en-US" dirty="0"/>
          </a:p>
          <a:p>
            <a:r>
              <a:rPr lang="en-US" altLang="en-US" dirty="0">
                <a:solidFill>
                  <a:srgbClr val="00B0F0"/>
                </a:solidFill>
              </a:rPr>
              <a:t>Scheduling policy</a:t>
            </a:r>
            <a:r>
              <a:rPr lang="en-US" altLang="en-US" dirty="0"/>
              <a:t>: upon stalling </a:t>
            </a:r>
            <a:r>
              <a:rPr lang="en-US" altLang="en-US" dirty="0" err="1"/>
              <a:t>instr</a:t>
            </a:r>
            <a:r>
              <a:rPr lang="en-US" altLang="en-US" dirty="0"/>
              <a:t>, issue other instructions if they do not depend on any active or stalled instruction</a:t>
            </a:r>
            <a:endParaRPr lang="en-US" altLang="en-US" dirty="0"/>
          </a:p>
          <a:p>
            <a:endParaRPr lang="en-US" altLang="en-US"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Title 1"/>
          <p:cNvSpPr>
            <a:spLocks noGrp="1" noChangeArrowheads="1"/>
          </p:cNvSpPr>
          <p:nvPr>
            <p:ph type="title"/>
          </p:nvPr>
        </p:nvSpPr>
        <p:spPr/>
        <p:txBody>
          <a:bodyPr/>
          <a:lstStyle/>
          <a:p>
            <a:r>
              <a:rPr lang="en-US" altLang="en-US"/>
              <a:t>Dynamic Scheduling</a:t>
            </a:r>
            <a:endParaRPr lang="en-US" altLang="en-US"/>
          </a:p>
        </p:txBody>
      </p:sp>
      <p:sp>
        <p:nvSpPr>
          <p:cNvPr id="156674" name="Content Placeholder 2"/>
          <p:cNvSpPr>
            <a:spLocks noGrp="1" noChangeArrowheads="1"/>
          </p:cNvSpPr>
          <p:nvPr>
            <p:ph idx="1"/>
          </p:nvPr>
        </p:nvSpPr>
        <p:spPr>
          <a:xfrm>
            <a:off x="457200" y="1600200"/>
            <a:ext cx="8839200" cy="4525963"/>
          </a:xfrm>
        </p:spPr>
        <p:txBody>
          <a:bodyPr/>
          <a:lstStyle/>
          <a:p>
            <a:r>
              <a:rPr lang="en-US" altLang="en-US" dirty="0"/>
              <a:t>Issue from IF: in order</a:t>
            </a:r>
            <a:endParaRPr lang="en-US" altLang="en-US" dirty="0"/>
          </a:p>
          <a:p>
            <a:r>
              <a:rPr lang="en-US" altLang="en-US" dirty="0"/>
              <a:t>Read operands to EX: out of order when there are sufficient resources and no data dependences</a:t>
            </a:r>
            <a:endParaRPr lang="en-US" altLang="en-US" dirty="0"/>
          </a:p>
          <a:p>
            <a:r>
              <a:rPr lang="en-US" altLang="en-US" dirty="0">
                <a:solidFill>
                  <a:srgbClr val="00B0F0"/>
                </a:solidFill>
              </a:rPr>
              <a:t>Scheduling policy</a:t>
            </a:r>
            <a:r>
              <a:rPr lang="en-US" altLang="en-US" dirty="0"/>
              <a:t>: upon stalling </a:t>
            </a:r>
            <a:r>
              <a:rPr lang="en-US" altLang="en-US" dirty="0" err="1"/>
              <a:t>instr</a:t>
            </a:r>
            <a:r>
              <a:rPr lang="en-US" altLang="en-US" dirty="0"/>
              <a:t>, issue other instructions if they do not depend on any active or stalled instruction</a:t>
            </a:r>
            <a:endParaRPr lang="en-US" altLang="en-US" dirty="0"/>
          </a:p>
          <a:p>
            <a:r>
              <a:rPr lang="en-US" altLang="en-US" dirty="0">
                <a:solidFill>
                  <a:srgbClr val="00B0F0"/>
                </a:solidFill>
              </a:rPr>
              <a:t>How to schedule: use a centralized hazard detection and resolution unit</a:t>
            </a:r>
            <a:endParaRPr lang="en-US" altLang="en-US" dirty="0">
              <a:solidFill>
                <a:srgbClr val="00B0F0"/>
              </a:solidFill>
            </a:endParaRPr>
          </a:p>
          <a:p>
            <a:endParaRPr lang="en-US" altLang="en-US"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noChangeArrowheads="1"/>
          </p:cNvSpPr>
          <p:nvPr>
            <p:ph type="title"/>
          </p:nvPr>
        </p:nvSpPr>
        <p:spPr/>
        <p:txBody>
          <a:bodyPr/>
          <a:lstStyle/>
          <a:p>
            <a:r>
              <a:rPr lang="en-US" altLang="en-US" dirty="0"/>
              <a:t>Scoreboarding</a:t>
            </a:r>
            <a:endParaRPr lang="en-US" altLang="en-US" dirty="0"/>
          </a:p>
        </p:txBody>
      </p:sp>
      <p:sp>
        <p:nvSpPr>
          <p:cNvPr id="157698" name="Content Placeholder 2"/>
          <p:cNvSpPr>
            <a:spLocks noGrp="1" noChangeArrowheads="1"/>
          </p:cNvSpPr>
          <p:nvPr>
            <p:ph idx="1"/>
          </p:nvPr>
        </p:nvSpPr>
        <p:spPr/>
        <p:txBody>
          <a:bodyPr/>
          <a:lstStyle/>
          <a:p>
            <a:r>
              <a:rPr lang="en-US" altLang="en-US" dirty="0"/>
              <a:t>S</a:t>
            </a:r>
            <a:r>
              <a:rPr lang="en-US" altLang="en-US" dirty="0"/>
              <a:t>coreboard controls the instruction progression from one step to the next by communicating with functional units</a:t>
            </a:r>
            <a:endParaRPr lang="en-US" altLang="en-US" dirty="0"/>
          </a:p>
          <a:p>
            <a:endParaRPr lang="en-US" altLang="en-US" dirty="0"/>
          </a:p>
          <a:p>
            <a:r>
              <a:rPr lang="en-US" altLang="en-US" dirty="0"/>
              <a:t>Three parts:</a:t>
            </a:r>
            <a:r>
              <a:rPr lang="zh-CN" altLang="en-US" dirty="0"/>
              <a:t>                           </a:t>
            </a:r>
            <a:r>
              <a:rPr lang="en-US" altLang="en-US" dirty="0">
                <a:solidFill>
                  <a:srgbClr val="00B0F0"/>
                </a:solidFill>
              </a:rPr>
              <a:t>Instruction status</a:t>
            </a:r>
            <a:r>
              <a:rPr lang="zh-CN" altLang="en-US" dirty="0">
                <a:solidFill>
                  <a:srgbClr val="00B0F0"/>
                </a:solidFill>
              </a:rPr>
              <a:t>                    </a:t>
            </a:r>
            <a:r>
              <a:rPr lang="en-US" altLang="en-US" dirty="0">
                <a:solidFill>
                  <a:srgbClr val="00B0F0"/>
                </a:solidFill>
              </a:rPr>
              <a:t>Functional unit status</a:t>
            </a:r>
            <a:r>
              <a:rPr lang="zh-CN" altLang="en-US" dirty="0">
                <a:solidFill>
                  <a:srgbClr val="00B0F0"/>
                </a:solidFill>
              </a:rPr>
              <a:t>                </a:t>
            </a:r>
            <a:r>
              <a:rPr lang="en-US" altLang="en-US" dirty="0">
                <a:solidFill>
                  <a:srgbClr val="00B0F0"/>
                </a:solidFill>
              </a:rPr>
              <a:t>Register result status</a:t>
            </a:r>
            <a:endParaRPr lang="en-US" altLang="en-US" dirty="0">
              <a:solidFill>
                <a:srgbClr val="00B0F0"/>
              </a:solidFill>
            </a:endParaRPr>
          </a:p>
        </p:txBody>
      </p:sp>
      <p:pic>
        <p:nvPicPr>
          <p:cNvPr id="4" name="Picture 3"/>
          <p:cNvPicPr>
            <a:picLocks noChangeAspect="1"/>
          </p:cNvPicPr>
          <p:nvPr/>
        </p:nvPicPr>
        <p:blipFill>
          <a:blip r:embed="rId1"/>
          <a:stretch>
            <a:fillRect/>
          </a:stretch>
        </p:blipFill>
        <p:spPr>
          <a:xfrm>
            <a:off x="5336498" y="3124200"/>
            <a:ext cx="3807502" cy="3657600"/>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p:cNvSpPr>
            <a:spLocks noGrp="1" noChangeArrowheads="1"/>
          </p:cNvSpPr>
          <p:nvPr>
            <p:ph type="title"/>
          </p:nvPr>
        </p:nvSpPr>
        <p:spPr/>
        <p:txBody>
          <a:bodyPr/>
          <a:lstStyle/>
          <a:p>
            <a:r>
              <a:rPr lang="en-US" altLang="en-US"/>
              <a:t>Instruction Status</a:t>
            </a:r>
            <a:endParaRPr lang="en-US" altLang="en-US"/>
          </a:p>
        </p:txBody>
      </p:sp>
      <p:sp>
        <p:nvSpPr>
          <p:cNvPr id="158722" name="Content Placeholder 2"/>
          <p:cNvSpPr>
            <a:spLocks noGrp="1" noChangeArrowheads="1"/>
          </p:cNvSpPr>
          <p:nvPr>
            <p:ph idx="1"/>
          </p:nvPr>
        </p:nvSpPr>
        <p:spPr/>
        <p:txBody>
          <a:bodyPr/>
          <a:lstStyle/>
          <a:p>
            <a:r>
              <a:rPr lang="en-US" altLang="en-US"/>
              <a:t>I</a:t>
            </a:r>
            <a:r>
              <a:rPr lang="en-US" altLang="en-US"/>
              <a:t>ndicate which of the four steps the instruction is in</a:t>
            </a:r>
            <a:endParaRPr lang="en-US" altLang="en-US"/>
          </a:p>
          <a:p>
            <a:r>
              <a:rPr lang="en-US" altLang="en-US">
                <a:solidFill>
                  <a:srgbClr val="00B0F0"/>
                </a:solidFill>
              </a:rPr>
              <a:t>F</a:t>
            </a:r>
            <a:r>
              <a:rPr lang="en-US" altLang="en-US">
                <a:solidFill>
                  <a:srgbClr val="00B0F0"/>
                </a:solidFill>
              </a:rPr>
              <a:t>our steps: </a:t>
            </a:r>
            <a:r>
              <a:rPr lang="en-US" altLang="en-US"/>
              <a:t>issue, read operands, execution, write back</a:t>
            </a:r>
            <a:endParaRPr lang="en-US" altLang="en-US"/>
          </a:p>
          <a:p>
            <a:r>
              <a:rPr lang="en-US" altLang="en-US">
                <a:solidFill>
                  <a:srgbClr val="92D050"/>
                </a:solidFill>
              </a:rPr>
              <a:t>O</a:t>
            </a:r>
            <a:r>
              <a:rPr lang="en-US" altLang="en-US">
                <a:solidFill>
                  <a:srgbClr val="92D050"/>
                </a:solidFill>
              </a:rPr>
              <a:t>mit memory access </a:t>
            </a:r>
            <a:r>
              <a:rPr lang="en-US" altLang="en-US"/>
              <a:t>because the out-of-order focuses more on FP operations</a:t>
            </a:r>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noChangeArrowheads="1"/>
          </p:cNvSpPr>
          <p:nvPr>
            <p:ph type="title"/>
          </p:nvPr>
        </p:nvSpPr>
        <p:spPr/>
        <p:txBody>
          <a:bodyPr/>
          <a:lstStyle/>
          <a:p>
            <a:r>
              <a:rPr lang="en-US" altLang="en-US"/>
              <a:t>Functional Unit Status</a:t>
            </a:r>
            <a:endParaRPr lang="en-US" altLang="en-US"/>
          </a:p>
        </p:txBody>
      </p:sp>
      <p:sp>
        <p:nvSpPr>
          <p:cNvPr id="159746" name="Content Placeholder 2"/>
          <p:cNvSpPr>
            <a:spLocks noGrp="1" noChangeArrowheads="1"/>
          </p:cNvSpPr>
          <p:nvPr>
            <p:ph idx="1"/>
          </p:nvPr>
        </p:nvSpPr>
        <p:spPr/>
        <p:txBody>
          <a:bodyPr/>
          <a:lstStyle/>
          <a:p>
            <a:r>
              <a:rPr lang="en-US" altLang="en-US"/>
              <a:t>I</a:t>
            </a:r>
            <a:r>
              <a:rPr lang="en-US" altLang="en-US"/>
              <a:t>ndicate the state of the functional unit</a:t>
            </a:r>
            <a:endParaRPr lang="en-US" altLang="en-US"/>
          </a:p>
          <a:p>
            <a:r>
              <a:rPr lang="en-US" altLang="en-US"/>
              <a:t>N</a:t>
            </a:r>
            <a:r>
              <a:rPr lang="en-US" altLang="en-US"/>
              <a:t>ine fields per functional unit (FU)</a:t>
            </a:r>
            <a:endParaRPr lang="en-US" altLang="en-US"/>
          </a:p>
        </p:txBody>
      </p:sp>
      <p:pic>
        <p:nvPicPr>
          <p:cNvPr id="15974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909888"/>
            <a:ext cx="9144000"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p:cNvSpPr>
            <a:spLocks noGrp="1" noChangeArrowheads="1"/>
          </p:cNvSpPr>
          <p:nvPr>
            <p:ph type="title"/>
          </p:nvPr>
        </p:nvSpPr>
        <p:spPr/>
        <p:txBody>
          <a:bodyPr/>
          <a:lstStyle/>
          <a:p>
            <a:r>
              <a:rPr lang="en-US" altLang="en-US"/>
              <a:t>Register Result Status</a:t>
            </a:r>
            <a:endParaRPr lang="en-US" altLang="en-US"/>
          </a:p>
        </p:txBody>
      </p:sp>
      <p:sp>
        <p:nvSpPr>
          <p:cNvPr id="160770" name="Content Placeholder 2"/>
          <p:cNvSpPr>
            <a:spLocks noGrp="1" noChangeArrowheads="1"/>
          </p:cNvSpPr>
          <p:nvPr>
            <p:ph idx="1"/>
          </p:nvPr>
        </p:nvSpPr>
        <p:spPr/>
        <p:txBody>
          <a:bodyPr/>
          <a:lstStyle/>
          <a:p>
            <a:r>
              <a:rPr lang="en-US" altLang="en-US"/>
              <a:t>I</a:t>
            </a:r>
            <a:r>
              <a:rPr lang="en-US" altLang="en-US"/>
              <a:t>ndicate which functional unit will write each register, if an active instruction has the register as its destination</a:t>
            </a:r>
            <a:endParaRPr lang="en-US" altLang="en-US"/>
          </a:p>
          <a:p>
            <a:r>
              <a:rPr lang="en-US" altLang="en-US"/>
              <a:t>S</a:t>
            </a:r>
            <a:r>
              <a:rPr lang="en-US" altLang="en-US"/>
              <a:t>et to blank whenever no pending instructions will wirte that register</a:t>
            </a:r>
            <a:endParaRPr lang="en-US" alt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noChangeArrowheads="1"/>
          </p:cNvSpPr>
          <p:nvPr>
            <p:ph type="title"/>
          </p:nvPr>
        </p:nvSpPr>
        <p:spPr/>
        <p:txBody>
          <a:bodyPr/>
          <a:lstStyle/>
          <a:p>
            <a:r>
              <a:rPr lang="en-US" altLang="en-US" dirty="0"/>
              <a:t>Scoreboard Example</a:t>
            </a:r>
            <a:endParaRPr lang="en-US" altLang="en-US" dirty="0"/>
          </a:p>
        </p:txBody>
      </p:sp>
      <p:sp>
        <p:nvSpPr>
          <p:cNvPr id="161794" name="Content Placeholder 2"/>
          <p:cNvSpPr>
            <a:spLocks noGrp="1" noChangeArrowheads="1"/>
          </p:cNvSpPr>
          <p:nvPr>
            <p:ph idx="1"/>
          </p:nvPr>
        </p:nvSpPr>
        <p:spPr/>
        <p:txBody>
          <a:bodyPr/>
          <a:lstStyle/>
          <a:p>
            <a:endParaRPr lang="en-US" altLang="en-US"/>
          </a:p>
          <a:p>
            <a:endParaRPr lang="en-US" altLang="en-US"/>
          </a:p>
          <a:p>
            <a:endParaRPr lang="en-US" altLang="en-US"/>
          </a:p>
          <a:p>
            <a:endParaRPr lang="en-US" altLang="en-US"/>
          </a:p>
          <a:p>
            <a:endParaRPr lang="en-US" altLang="en-US"/>
          </a:p>
          <a:p>
            <a:endParaRPr lang="en-US" altLang="en-US"/>
          </a:p>
        </p:txBody>
      </p:sp>
      <p:pic>
        <p:nvPicPr>
          <p:cNvPr id="1617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6" name="Rectangle 4"/>
          <p:cNvSpPr>
            <a:spLocks noChangeArrowheads="1"/>
          </p:cNvSpPr>
          <p:nvPr/>
        </p:nvSpPr>
        <p:spPr bwMode="auto">
          <a:xfrm>
            <a:off x="0" y="4495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2</a:t>
            </a:r>
            <a:r>
              <a:rPr kumimoji="0" lang="en-US" altLang="zh-CN" sz="36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 is ready to write result</a:t>
            </a:r>
            <a:endPar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1797" name="AutoShape 5"/>
          <p:cNvSpPr>
            <a:spLocks noChangeArrowheads="1"/>
          </p:cNvSpPr>
          <p:nvPr/>
        </p:nvSpPr>
        <p:spPr bwMode="auto">
          <a:xfrm>
            <a:off x="0" y="2819400"/>
            <a:ext cx="3657600" cy="1417638"/>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1798" name="Rectangle 4"/>
          <p:cNvSpPr>
            <a:spLocks noChangeArrowheads="1"/>
          </p:cNvSpPr>
          <p:nvPr/>
        </p:nvSpPr>
        <p:spPr bwMode="auto">
          <a:xfrm>
            <a:off x="3657600" y="3000375"/>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all</a:t>
            </a:r>
            <a:r>
              <a:rPr kumimoji="0" lang="zh-CN" altLang="en-US"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instructions</a:t>
            </a:r>
            <a:r>
              <a:rPr kumimoji="0" lang="zh-CN" altLang="en-US"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in scoreboard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p:cNvSpPr>
            <a:spLocks noChangeArrowheads="1"/>
          </p:cNvSpPr>
          <p:nvPr/>
        </p:nvSpPr>
        <p:spPr bwMode="auto">
          <a:xfrm>
            <a:off x="1524000" y="4194970"/>
            <a:ext cx="66294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talled</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due to structural hazard with SUB.D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noChangeArrowheads="1"/>
          </p:cNvSpPr>
          <p:nvPr>
            <p:ph type="title"/>
          </p:nvPr>
        </p:nvSpPr>
        <p:spPr/>
        <p:txBody>
          <a:bodyPr/>
          <a:lstStyle/>
          <a:p>
            <a:r>
              <a:rPr lang="en-US" altLang="en-US" dirty="0"/>
              <a:t>Scoreboard Example</a:t>
            </a:r>
            <a:endParaRPr lang="en-US" altLang="en-US" dirty="0"/>
          </a:p>
        </p:txBody>
      </p:sp>
      <p:sp>
        <p:nvSpPr>
          <p:cNvPr id="161794" name="Content Placeholder 2"/>
          <p:cNvSpPr>
            <a:spLocks noGrp="1" noChangeArrowheads="1"/>
          </p:cNvSpPr>
          <p:nvPr>
            <p:ph idx="1"/>
          </p:nvPr>
        </p:nvSpPr>
        <p:spPr/>
        <p:txBody>
          <a:bodyPr/>
          <a:lstStyle/>
          <a:p>
            <a:endParaRPr lang="en-US" altLang="en-US"/>
          </a:p>
          <a:p>
            <a:endParaRPr lang="en-US" altLang="en-US"/>
          </a:p>
          <a:p>
            <a:endParaRPr lang="en-US" altLang="en-US"/>
          </a:p>
          <a:p>
            <a:endParaRPr lang="en-US" altLang="en-US"/>
          </a:p>
          <a:p>
            <a:endParaRPr lang="en-US" altLang="en-US"/>
          </a:p>
          <a:p>
            <a:endParaRPr lang="en-US" altLang="en-US"/>
          </a:p>
        </p:txBody>
      </p:sp>
      <p:pic>
        <p:nvPicPr>
          <p:cNvPr id="1617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03375"/>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6" name="Rectangle 4"/>
          <p:cNvSpPr>
            <a:spLocks noChangeArrowheads="1"/>
          </p:cNvSpPr>
          <p:nvPr/>
        </p:nvSpPr>
        <p:spPr bwMode="auto">
          <a:xfrm>
            <a:off x="0" y="4495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2</a:t>
            </a:r>
            <a:r>
              <a:rPr kumimoji="0" lang="en-US" altLang="zh-CN" sz="36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 is ready to write result</a:t>
            </a:r>
            <a:endPar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1797" name="AutoShape 5"/>
          <p:cNvSpPr>
            <a:spLocks noChangeArrowheads="1"/>
          </p:cNvSpPr>
          <p:nvPr/>
        </p:nvSpPr>
        <p:spPr bwMode="auto">
          <a:xfrm>
            <a:off x="0" y="2819400"/>
            <a:ext cx="3657600" cy="1417638"/>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1798" name="Rectangle 4"/>
          <p:cNvSpPr>
            <a:spLocks noChangeArrowheads="1"/>
          </p:cNvSpPr>
          <p:nvPr/>
        </p:nvSpPr>
        <p:spPr bwMode="auto">
          <a:xfrm>
            <a:off x="4419600" y="3208340"/>
            <a:ext cx="1981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F2</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cxnSp>
        <p:nvCxnSpPr>
          <p:cNvPr id="8" name="直接连接符 7"/>
          <p:cNvCxnSpPr/>
          <p:nvPr/>
        </p:nvCxnSpPr>
        <p:spPr>
          <a:xfrm>
            <a:off x="762000" y="3106738"/>
            <a:ext cx="152400" cy="158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7"/>
          <p:cNvCxnSpPr/>
          <p:nvPr/>
        </p:nvCxnSpPr>
        <p:spPr>
          <a:xfrm>
            <a:off x="1066800" y="3457575"/>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4"/>
          <p:cNvSpPr>
            <a:spLocks noChangeArrowheads="1"/>
          </p:cNvSpPr>
          <p:nvPr/>
        </p:nvSpPr>
        <p:spPr bwMode="auto">
          <a:xfrm>
            <a:off x="4419600" y="3554664"/>
            <a:ext cx="1981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F2</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Rectangle 4"/>
          <p:cNvSpPr>
            <a:spLocks noChangeArrowheads="1"/>
          </p:cNvSpPr>
          <p:nvPr/>
        </p:nvSpPr>
        <p:spPr bwMode="auto">
          <a:xfrm>
            <a:off x="4419600" y="3889376"/>
            <a:ext cx="1981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F0</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cxnSp>
        <p:nvCxnSpPr>
          <p:cNvPr id="12" name="直接连接符 7"/>
          <p:cNvCxnSpPr/>
          <p:nvPr/>
        </p:nvCxnSpPr>
        <p:spPr>
          <a:xfrm>
            <a:off x="1371600" y="3823899"/>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7"/>
          <p:cNvCxnSpPr/>
          <p:nvPr/>
        </p:nvCxnSpPr>
        <p:spPr>
          <a:xfrm>
            <a:off x="762000" y="3455987"/>
            <a:ext cx="1524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接连接符 7"/>
          <p:cNvCxnSpPr/>
          <p:nvPr/>
        </p:nvCxnSpPr>
        <p:spPr>
          <a:xfrm>
            <a:off x="1143000" y="4189412"/>
            <a:ext cx="1524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Rectangle 4"/>
          <p:cNvSpPr>
            <a:spLocks noChangeArrowheads="1"/>
          </p:cNvSpPr>
          <p:nvPr/>
        </p:nvSpPr>
        <p:spPr bwMode="auto">
          <a:xfrm>
            <a:off x="1524000" y="4194970"/>
            <a:ext cx="66294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talled</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due to structural hazard with SUB.D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p:cNvSpPr>
            <a:spLocks noGrp="1" noChangeArrowheads="1"/>
          </p:cNvSpPr>
          <p:nvPr>
            <p:ph type="title"/>
          </p:nvPr>
        </p:nvSpPr>
        <p:spPr/>
        <p:txBody>
          <a:bodyPr/>
          <a:lstStyle/>
          <a:p>
            <a:r>
              <a:rPr lang="en-US" altLang="en-US" dirty="0"/>
              <a:t>Scoreboard Example</a:t>
            </a:r>
            <a:endParaRPr lang="en-US" altLang="en-US" dirty="0"/>
          </a:p>
        </p:txBody>
      </p:sp>
      <p:sp>
        <p:nvSpPr>
          <p:cNvPr id="162819" name="Content Placeholder 2"/>
          <p:cNvSpPr>
            <a:spLocks noGrp="1" noChangeArrowheads="1"/>
          </p:cNvSpPr>
          <p:nvPr>
            <p:ph idx="1"/>
          </p:nvPr>
        </p:nvSpPr>
        <p:spPr/>
        <p:txBody>
          <a:bodyPr/>
          <a:lstStyle/>
          <a:p>
            <a:endParaRPr lang="en-US" altLang="en-US"/>
          </a:p>
          <a:p>
            <a:endParaRPr lang="en-US" altLang="en-US"/>
          </a:p>
          <a:p>
            <a:endParaRPr lang="en-US" altLang="en-US"/>
          </a:p>
          <a:p>
            <a:endParaRPr lang="en-US" altLang="en-US"/>
          </a:p>
          <a:p>
            <a:endParaRPr lang="en-US" altLang="en-US"/>
          </a:p>
          <a:p>
            <a:endParaRPr lang="en-US" altLang="en-US"/>
          </a:p>
        </p:txBody>
      </p:sp>
      <p:pic>
        <p:nvPicPr>
          <p:cNvPr id="16282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2" name="Title 1"/>
          <p:cNvSpPr>
            <a:spLocks noGrp="1" noChangeArrowheads="1"/>
          </p:cNvSpPr>
          <p:nvPr>
            <p:ph type="title"/>
          </p:nvPr>
        </p:nvSpPr>
        <p:spPr/>
        <p:txBody>
          <a:bodyPr/>
          <a:lstStyle/>
          <a:p>
            <a:r>
              <a:rPr lang="en-US" altLang="en-US"/>
              <a:t>Scoreboard Example</a:t>
            </a:r>
            <a:endParaRPr lang="en-US" altLang="en-US"/>
          </a:p>
        </p:txBody>
      </p:sp>
      <p:sp>
        <p:nvSpPr>
          <p:cNvPr id="163843" name="Content Placeholder 2"/>
          <p:cNvSpPr>
            <a:spLocks noGrp="1" noChangeArrowheads="1"/>
          </p:cNvSpPr>
          <p:nvPr>
            <p:ph idx="1"/>
          </p:nvPr>
        </p:nvSpPr>
        <p:spPr/>
        <p:txBody>
          <a:bodyPr/>
          <a:lstStyle/>
          <a:p>
            <a:endParaRPr lang="en-US" altLang="en-US"/>
          </a:p>
          <a:p>
            <a:endParaRPr lang="en-US" altLang="en-US"/>
          </a:p>
          <a:p>
            <a:endParaRPr lang="en-US" altLang="en-US"/>
          </a:p>
          <a:p>
            <a:endParaRPr lang="en-US" altLang="en-US"/>
          </a:p>
          <a:p>
            <a:endParaRPr lang="en-US" altLang="en-US"/>
          </a:p>
          <a:p>
            <a:endParaRPr lang="en-US" altLang="en-US"/>
          </a:p>
        </p:txBody>
      </p:sp>
      <p:pic>
        <p:nvPicPr>
          <p:cNvPr id="16384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stretch>
            <a:fillRect/>
          </a:stretch>
        </p:blipFill>
        <p:spPr>
          <a:xfrm>
            <a:off x="4953000" y="3174179"/>
            <a:ext cx="4191000" cy="1474021"/>
          </a:xfrm>
          <a:prstGeom prst="rect">
            <a:avLst/>
          </a:prstGeom>
          <a:effectLst>
            <a:glow rad="228600">
              <a:schemeClr val="accent1">
                <a:satMod val="175000"/>
                <a:alpha val="40000"/>
              </a:schemeClr>
            </a:glow>
          </a:effectLst>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6" name="Title 1"/>
          <p:cNvSpPr>
            <a:spLocks noGrp="1" noChangeArrowheads="1"/>
          </p:cNvSpPr>
          <p:nvPr>
            <p:ph type="title"/>
          </p:nvPr>
        </p:nvSpPr>
        <p:spPr/>
        <p:txBody>
          <a:bodyPr/>
          <a:lstStyle/>
          <a:p>
            <a:r>
              <a:rPr lang="en-US" altLang="en-US"/>
              <a:t>Scoreboard Example</a:t>
            </a:r>
            <a:endParaRPr lang="en-US" altLang="en-US"/>
          </a:p>
        </p:txBody>
      </p:sp>
      <p:sp>
        <p:nvSpPr>
          <p:cNvPr id="164867" name="Content Placeholder 2"/>
          <p:cNvSpPr>
            <a:spLocks noGrp="1" noChangeArrowheads="1"/>
          </p:cNvSpPr>
          <p:nvPr>
            <p:ph idx="1"/>
          </p:nvPr>
        </p:nvSpPr>
        <p:spPr/>
        <p:txBody>
          <a:bodyPr/>
          <a:lstStyle/>
          <a:p>
            <a:endParaRPr lang="en-US" altLang="en-US"/>
          </a:p>
          <a:p>
            <a:endParaRPr lang="en-US" altLang="en-US"/>
          </a:p>
          <a:p>
            <a:endParaRPr lang="en-US" altLang="en-US"/>
          </a:p>
          <a:p>
            <a:endParaRPr lang="en-US" altLang="en-US"/>
          </a:p>
          <a:p>
            <a:endParaRPr lang="en-US" altLang="en-US"/>
          </a:p>
          <a:p>
            <a:endParaRPr lang="en-US" altLang="en-US"/>
          </a:p>
        </p:txBody>
      </p:sp>
      <p:pic>
        <p:nvPicPr>
          <p:cNvPr id="16486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4870" name="Line 5"/>
          <p:cNvSpPr>
            <a:spLocks noChangeShapeType="1"/>
          </p:cNvSpPr>
          <p:nvPr/>
        </p:nvSpPr>
        <p:spPr bwMode="auto">
          <a:xfrm>
            <a:off x="0" y="3149600"/>
            <a:ext cx="16764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4871" name="Line 5"/>
          <p:cNvSpPr>
            <a:spLocks noChangeShapeType="1"/>
          </p:cNvSpPr>
          <p:nvPr/>
        </p:nvSpPr>
        <p:spPr bwMode="auto">
          <a:xfrm>
            <a:off x="0" y="5715000"/>
            <a:ext cx="29718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4872" name="Rectangle 4"/>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4873" name="Rectangle 4"/>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4874" name="Rectangle 4"/>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4875" name="Rectangle 4"/>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4876" name="Rectangle 4"/>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0" name="Title 1"/>
          <p:cNvSpPr>
            <a:spLocks noGrp="1" noChangeArrowheads="1"/>
          </p:cNvSpPr>
          <p:nvPr>
            <p:ph type="title"/>
          </p:nvPr>
        </p:nvSpPr>
        <p:spPr/>
        <p:txBody>
          <a:bodyPr/>
          <a:lstStyle/>
          <a:p>
            <a:r>
              <a:rPr lang="en-US" altLang="en-US"/>
              <a:t>Scoreboard Example</a:t>
            </a:r>
            <a:endParaRPr lang="en-US" altLang="en-US"/>
          </a:p>
        </p:txBody>
      </p:sp>
      <p:sp>
        <p:nvSpPr>
          <p:cNvPr id="165891" name="Content Placeholder 2"/>
          <p:cNvSpPr>
            <a:spLocks noGrp="1" noChangeArrowheads="1"/>
          </p:cNvSpPr>
          <p:nvPr>
            <p:ph idx="1"/>
          </p:nvPr>
        </p:nvSpPr>
        <p:spPr/>
        <p:txBody>
          <a:bodyPr/>
          <a:lstStyle/>
          <a:p>
            <a:endParaRPr lang="en-US" altLang="en-US"/>
          </a:p>
          <a:p>
            <a:endParaRPr lang="en-US" altLang="en-US"/>
          </a:p>
          <a:p>
            <a:endParaRPr lang="en-US" altLang="en-US"/>
          </a:p>
          <a:p>
            <a:endParaRPr lang="en-US" altLang="en-US"/>
          </a:p>
          <a:p>
            <a:endParaRPr lang="en-US" altLang="en-US"/>
          </a:p>
          <a:p>
            <a:endParaRPr lang="en-US" altLang="en-US"/>
          </a:p>
        </p:txBody>
      </p:sp>
      <p:pic>
        <p:nvPicPr>
          <p:cNvPr id="16589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5894" name="Line 5"/>
          <p:cNvSpPr>
            <a:spLocks noChangeShapeType="1"/>
          </p:cNvSpPr>
          <p:nvPr/>
        </p:nvSpPr>
        <p:spPr bwMode="auto">
          <a:xfrm>
            <a:off x="0" y="3505200"/>
            <a:ext cx="16764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895" name="Line 5"/>
          <p:cNvSpPr>
            <a:spLocks noChangeShapeType="1"/>
          </p:cNvSpPr>
          <p:nvPr/>
        </p:nvSpPr>
        <p:spPr bwMode="auto">
          <a:xfrm>
            <a:off x="0" y="6019800"/>
            <a:ext cx="29718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896" name="Rectangle 4"/>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5897" name="Rectangle 4"/>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5898" name="Rectangle 4"/>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5899" name="Rectangle 4"/>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5900" name="Rectangle 4"/>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5901" name="Rectangle 4"/>
          <p:cNvSpPr>
            <a:spLocks noChangeArrowheads="1"/>
          </p:cNvSpPr>
          <p:nvPr/>
        </p:nvSpPr>
        <p:spPr bwMode="auto">
          <a:xfrm>
            <a:off x="5486400" y="5621338"/>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F2 from 2</a:t>
            </a:r>
            <a:r>
              <a:rPr kumimoji="0" lang="en-US" altLang="zh-CN" sz="20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4" name="Title 1"/>
          <p:cNvSpPr>
            <a:spLocks noGrp="1" noChangeArrowheads="1"/>
          </p:cNvSpPr>
          <p:nvPr>
            <p:ph type="title"/>
          </p:nvPr>
        </p:nvSpPr>
        <p:spPr/>
        <p:txBody>
          <a:bodyPr/>
          <a:lstStyle/>
          <a:p>
            <a:r>
              <a:rPr lang="en-US" altLang="en-US"/>
              <a:t>Scoreboard Example</a:t>
            </a:r>
            <a:endParaRPr lang="en-US" altLang="en-US"/>
          </a:p>
        </p:txBody>
      </p:sp>
      <p:sp>
        <p:nvSpPr>
          <p:cNvPr id="166915" name="Content Placeholder 2"/>
          <p:cNvSpPr>
            <a:spLocks noGrp="1" noChangeArrowheads="1"/>
          </p:cNvSpPr>
          <p:nvPr>
            <p:ph idx="1"/>
          </p:nvPr>
        </p:nvSpPr>
        <p:spPr/>
        <p:txBody>
          <a:bodyPr/>
          <a:lstStyle/>
          <a:p>
            <a:endParaRPr lang="en-US" altLang="en-US"/>
          </a:p>
          <a:p>
            <a:endParaRPr lang="en-US" altLang="en-US"/>
          </a:p>
          <a:p>
            <a:endParaRPr lang="en-US" altLang="en-US"/>
          </a:p>
          <a:p>
            <a:endParaRPr lang="en-US" altLang="en-US"/>
          </a:p>
          <a:p>
            <a:endParaRPr lang="en-US" altLang="en-US"/>
          </a:p>
          <a:p>
            <a:endParaRPr lang="en-US" altLang="en-US"/>
          </a:p>
        </p:txBody>
      </p:sp>
      <p:pic>
        <p:nvPicPr>
          <p:cNvPr id="1669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6918" name="Line 5"/>
          <p:cNvSpPr>
            <a:spLocks noChangeShapeType="1"/>
          </p:cNvSpPr>
          <p:nvPr/>
        </p:nvSpPr>
        <p:spPr bwMode="auto">
          <a:xfrm>
            <a:off x="0" y="3886200"/>
            <a:ext cx="16764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6919" name="Line 5"/>
          <p:cNvSpPr>
            <a:spLocks noChangeShapeType="1"/>
          </p:cNvSpPr>
          <p:nvPr/>
        </p:nvSpPr>
        <p:spPr bwMode="auto">
          <a:xfrm>
            <a:off x="0" y="6569075"/>
            <a:ext cx="29718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6920" name="Rectangle 4"/>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6921" name="Rectangle 4"/>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6922" name="Rectangle 4"/>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6923" name="Rectangle 4"/>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6924" name="Rectangle 4"/>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6925" name="Rectangle 4"/>
          <p:cNvSpPr>
            <a:spLocks noChangeArrowheads="1"/>
          </p:cNvSpPr>
          <p:nvPr/>
        </p:nvSpPr>
        <p:spPr bwMode="auto">
          <a:xfrm>
            <a:off x="5486400" y="5770563"/>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F2 from 2</a:t>
            </a:r>
            <a:r>
              <a:rPr kumimoji="0" lang="en-US" altLang="zh-CN" sz="20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8" name="Title 1"/>
          <p:cNvSpPr>
            <a:spLocks noGrp="1" noChangeArrowheads="1"/>
          </p:cNvSpPr>
          <p:nvPr>
            <p:ph type="title"/>
          </p:nvPr>
        </p:nvSpPr>
        <p:spPr/>
        <p:txBody>
          <a:bodyPr/>
          <a:lstStyle/>
          <a:p>
            <a:r>
              <a:rPr lang="en-US" altLang="en-US"/>
              <a:t>Scoreboard Example</a:t>
            </a:r>
            <a:endParaRPr lang="en-US" altLang="en-US"/>
          </a:p>
        </p:txBody>
      </p:sp>
      <p:sp>
        <p:nvSpPr>
          <p:cNvPr id="167939" name="Content Placeholder 2"/>
          <p:cNvSpPr>
            <a:spLocks noGrp="1" noChangeArrowheads="1"/>
          </p:cNvSpPr>
          <p:nvPr>
            <p:ph idx="1"/>
          </p:nvPr>
        </p:nvSpPr>
        <p:spPr/>
        <p:txBody>
          <a:bodyPr/>
          <a:lstStyle/>
          <a:p>
            <a:endParaRPr lang="en-US" altLang="en-US"/>
          </a:p>
          <a:p>
            <a:endParaRPr lang="en-US" altLang="en-US"/>
          </a:p>
          <a:p>
            <a:endParaRPr lang="en-US" altLang="en-US"/>
          </a:p>
          <a:p>
            <a:endParaRPr lang="en-US" altLang="en-US"/>
          </a:p>
          <a:p>
            <a:endParaRPr lang="en-US" altLang="en-US"/>
          </a:p>
          <a:p>
            <a:endParaRPr lang="en-US" altLang="en-US"/>
          </a:p>
        </p:txBody>
      </p:sp>
      <p:pic>
        <p:nvPicPr>
          <p:cNvPr id="16794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7942" name="Line 5"/>
          <p:cNvSpPr>
            <a:spLocks noChangeShapeType="1"/>
          </p:cNvSpPr>
          <p:nvPr/>
        </p:nvSpPr>
        <p:spPr bwMode="auto">
          <a:xfrm>
            <a:off x="0" y="4191000"/>
            <a:ext cx="16764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3" name="Line 5"/>
          <p:cNvSpPr>
            <a:spLocks noChangeShapeType="1"/>
          </p:cNvSpPr>
          <p:nvPr/>
        </p:nvSpPr>
        <p:spPr bwMode="auto">
          <a:xfrm>
            <a:off x="0" y="6858000"/>
            <a:ext cx="29718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4" name="Rectangle 4"/>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7945" name="Rectangle 4"/>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7946" name="Rectangle 4"/>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7947" name="Rectangle 4"/>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7948" name="Rectangle 4"/>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7949" name="Rectangle 4"/>
          <p:cNvSpPr>
            <a:spLocks noChangeArrowheads="1"/>
          </p:cNvSpPr>
          <p:nvPr/>
        </p:nvSpPr>
        <p:spPr bwMode="auto">
          <a:xfrm>
            <a:off x="5537200" y="6000750"/>
            <a:ext cx="27432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F0 from MUL.D</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9600" b="1" i="0" u="none" strike="noStrike" kern="1200" cap="none" spc="0" normalizeH="0" baseline="0" noProof="0">
                <a:ln>
                  <a:noFill/>
                </a:ln>
                <a:solidFill>
                  <a:srgbClr val="92D050"/>
                </a:solidFill>
                <a:effectLst/>
                <a:uLnTx/>
                <a:uFillTx/>
                <a:latin typeface="Verdana" panose="020B0604030504040204" pitchFamily="34" charset="0"/>
                <a:ea typeface="宋体" panose="02010600030101010101" pitchFamily="2" charset="-122"/>
                <a:cs typeface="+mn-cs"/>
              </a:rPr>
              <a:t>THANK YOU</a:t>
            </a:r>
            <a:endParaRPr kumimoji="0" lang="en-US" altLang="zh-CN" sz="9600" b="1" i="0" u="none" strike="noStrike" kern="1200" cap="none" spc="0" normalizeH="0" baseline="0" noProof="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algn="l" eaLnBrk="1" hangingPunct="1"/>
            <a:r>
              <a:rPr lang="en-US" altLang="zh-CN" dirty="0"/>
              <a:t>Lectures 04-05</a:t>
            </a:r>
            <a:endParaRPr lang="en-US" altLang="zh-CN" dirty="0"/>
          </a:p>
        </p:txBody>
      </p:sp>
      <p:sp>
        <p:nvSpPr>
          <p:cNvPr id="44034" name="Rectangle 3"/>
          <p:cNvSpPr>
            <a:spLocks noGrp="1" noChangeArrowheads="1"/>
          </p:cNvSpPr>
          <p:nvPr>
            <p:ph type="body" idx="1"/>
          </p:nvPr>
        </p:nvSpPr>
        <p:spPr>
          <a:xfrm>
            <a:off x="0" y="1600200"/>
            <a:ext cx="9144000" cy="5257800"/>
          </a:xfrm>
        </p:spPr>
        <p:txBody>
          <a:bodyPr/>
          <a:lstStyle/>
          <a:p>
            <a:pPr eaLnBrk="1" hangingPunct="1">
              <a:buFontTx/>
              <a:buNone/>
            </a:pPr>
            <a:r>
              <a:rPr lang="en-US" altLang="zh-CN" dirty="0"/>
              <a:t>Memory Hierarchy</a:t>
            </a:r>
            <a:endParaRPr lang="en-US" altLang="zh-CN"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8" name="Title 1"/>
          <p:cNvSpPr>
            <a:spLocks noGrp="1" noChangeArrowheads="1"/>
          </p:cNvSpPr>
          <p:nvPr>
            <p:ph type="title"/>
          </p:nvPr>
        </p:nvSpPr>
        <p:spPr/>
        <p:txBody>
          <a:bodyPr/>
          <a:lstStyle/>
          <a:p>
            <a:r>
              <a:rPr lang="en-US" altLang="en-US"/>
              <a:t>Scoreboard Example</a:t>
            </a:r>
            <a:endParaRPr lang="en-US" altLang="en-US"/>
          </a:p>
        </p:txBody>
      </p:sp>
      <p:sp>
        <p:nvSpPr>
          <p:cNvPr id="167939"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pic>
        <p:nvPicPr>
          <p:cNvPr id="16794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7942" name="Line 5"/>
          <p:cNvSpPr>
            <a:spLocks noChangeShapeType="1"/>
          </p:cNvSpPr>
          <p:nvPr/>
        </p:nvSpPr>
        <p:spPr bwMode="auto">
          <a:xfrm>
            <a:off x="0" y="4191000"/>
            <a:ext cx="16764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3" name="Line 5"/>
          <p:cNvSpPr>
            <a:spLocks noChangeShapeType="1"/>
          </p:cNvSpPr>
          <p:nvPr/>
        </p:nvSpPr>
        <p:spPr bwMode="auto">
          <a:xfrm>
            <a:off x="0" y="6858000"/>
            <a:ext cx="29718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4" name="Rectangle 4"/>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7945" name="Rectangle 4"/>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7946" name="Rectangle 4"/>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7947" name="Rectangle 4"/>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7948" name="Rectangle 4"/>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7949" name="Rectangle 4"/>
          <p:cNvSpPr>
            <a:spLocks noChangeArrowheads="1"/>
          </p:cNvSpPr>
          <p:nvPr/>
        </p:nvSpPr>
        <p:spPr bwMode="auto">
          <a:xfrm>
            <a:off x="5537200" y="6000750"/>
            <a:ext cx="27432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F0 from MUL.D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5" name="Line 5"/>
          <p:cNvSpPr>
            <a:spLocks noChangeShapeType="1"/>
          </p:cNvSpPr>
          <p:nvPr/>
        </p:nvSpPr>
        <p:spPr bwMode="auto">
          <a:xfrm>
            <a:off x="8534400" y="4455339"/>
            <a:ext cx="584200" cy="0"/>
          </a:xfrm>
          <a:prstGeom prst="line">
            <a:avLst/>
          </a:prstGeom>
          <a:noFill/>
          <a:ln w="57150">
            <a:solidFill>
              <a:srgbClr val="FFC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Line 5"/>
          <p:cNvSpPr>
            <a:spLocks noChangeShapeType="1"/>
          </p:cNvSpPr>
          <p:nvPr/>
        </p:nvSpPr>
        <p:spPr bwMode="auto">
          <a:xfrm>
            <a:off x="4953000" y="4650485"/>
            <a:ext cx="1295400" cy="0"/>
          </a:xfrm>
          <a:prstGeom prst="line">
            <a:avLst/>
          </a:prstGeom>
          <a:noFill/>
          <a:ln w="57150">
            <a:solidFill>
              <a:srgbClr val="FFC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Line 5"/>
          <p:cNvSpPr>
            <a:spLocks noChangeShapeType="1"/>
          </p:cNvSpPr>
          <p:nvPr/>
        </p:nvSpPr>
        <p:spPr bwMode="auto">
          <a:xfrm>
            <a:off x="7848600" y="5997459"/>
            <a:ext cx="304800" cy="0"/>
          </a:xfrm>
          <a:prstGeom prst="line">
            <a:avLst/>
          </a:prstGeom>
          <a:noFill/>
          <a:ln w="57150">
            <a:solidFill>
              <a:srgbClr val="FFC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 name="Line 5"/>
          <p:cNvSpPr>
            <a:spLocks noChangeShapeType="1"/>
          </p:cNvSpPr>
          <p:nvPr/>
        </p:nvSpPr>
        <p:spPr bwMode="auto">
          <a:xfrm>
            <a:off x="7848600" y="6858000"/>
            <a:ext cx="304800" cy="0"/>
          </a:xfrm>
          <a:prstGeom prst="line">
            <a:avLst/>
          </a:prstGeom>
          <a:noFill/>
          <a:ln w="57150">
            <a:solidFill>
              <a:srgbClr val="FFC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Line 5"/>
          <p:cNvSpPr>
            <a:spLocks noChangeShapeType="1"/>
          </p:cNvSpPr>
          <p:nvPr/>
        </p:nvSpPr>
        <p:spPr bwMode="auto">
          <a:xfrm>
            <a:off x="8686800" y="6553200"/>
            <a:ext cx="304800" cy="0"/>
          </a:xfrm>
          <a:prstGeom prst="line">
            <a:avLst/>
          </a:prstGeom>
          <a:noFill/>
          <a:ln w="57150">
            <a:solidFill>
              <a:srgbClr val="FFC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Rectangle 4"/>
          <p:cNvSpPr>
            <a:spLocks noChangeArrowheads="1"/>
          </p:cNvSpPr>
          <p:nvPr/>
        </p:nvSpPr>
        <p:spPr bwMode="auto">
          <a:xfrm>
            <a:off x="3429000" y="5114130"/>
            <a:ext cx="49149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these No’s for ops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14488"/>
            <a:ext cx="9144000" cy="525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Title 1"/>
          <p:cNvSpPr>
            <a:spLocks noGrp="1" noChangeArrowheads="1"/>
          </p:cNvSpPr>
          <p:nvPr>
            <p:ph type="title"/>
          </p:nvPr>
        </p:nvSpPr>
        <p:spPr/>
        <p:txBody>
          <a:bodyPr/>
          <a:lstStyle/>
          <a:p>
            <a:r>
              <a:rPr lang="en-US" altLang="en-US"/>
              <a:t>Scoreboard Example</a:t>
            </a:r>
            <a:endParaRPr lang="en-US" altLang="en-US"/>
          </a:p>
        </p:txBody>
      </p:sp>
      <p:sp>
        <p:nvSpPr>
          <p:cNvPr id="168963" name="AutoShape 5"/>
          <p:cNvSpPr>
            <a:spLocks noChangeArrowheads="1"/>
          </p:cNvSpPr>
          <p:nvPr/>
        </p:nvSpPr>
        <p:spPr bwMode="auto">
          <a:xfrm>
            <a:off x="3276600" y="4648200"/>
            <a:ext cx="533400" cy="1143000"/>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8964" name="AutoShape 5"/>
          <p:cNvSpPr>
            <a:spLocks noChangeArrowheads="1"/>
          </p:cNvSpPr>
          <p:nvPr/>
        </p:nvSpPr>
        <p:spPr bwMode="auto">
          <a:xfrm>
            <a:off x="1295400" y="6248400"/>
            <a:ext cx="5410200" cy="334963"/>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20" name="Picture 19"/>
          <p:cNvPicPr>
            <a:picLocks noChangeAspect="1"/>
          </p:cNvPicPr>
          <p:nvPr/>
        </p:nvPicPr>
        <p:blipFill>
          <a:blip r:embed="rId2"/>
          <a:stretch>
            <a:fillRect/>
          </a:stretch>
        </p:blipFill>
        <p:spPr>
          <a:xfrm>
            <a:off x="3611112" y="2793988"/>
            <a:ext cx="5532888" cy="635012"/>
          </a:xfrm>
          <a:prstGeom prst="rect">
            <a:avLst/>
          </a:prstGeom>
          <a:effectLst>
            <a:glow rad="228600">
              <a:schemeClr val="accent1">
                <a:satMod val="175000"/>
                <a:alpha val="40000"/>
              </a:schemeClr>
            </a:glow>
          </a:effectLst>
        </p:spPr>
      </p:pic>
      <p:sp>
        <p:nvSpPr>
          <p:cNvPr id="168966" name="Rectangle 4"/>
          <p:cNvSpPr>
            <a:spLocks noChangeArrowheads="1"/>
          </p:cNvSpPr>
          <p:nvPr/>
        </p:nvSpPr>
        <p:spPr bwMode="auto">
          <a:xfrm>
            <a:off x="3810000" y="4256088"/>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endPar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14488"/>
            <a:ext cx="9144000" cy="525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6" name="Title 1"/>
          <p:cNvSpPr>
            <a:spLocks noGrp="1" noChangeArrowheads="1"/>
          </p:cNvSpPr>
          <p:nvPr>
            <p:ph type="title"/>
          </p:nvPr>
        </p:nvSpPr>
        <p:spPr/>
        <p:txBody>
          <a:bodyPr/>
          <a:lstStyle/>
          <a:p>
            <a:r>
              <a:rPr lang="en-US" altLang="en-US"/>
              <a:t>Scoreboard Example</a:t>
            </a:r>
            <a:endParaRPr lang="en-US" altLang="en-US"/>
          </a:p>
        </p:txBody>
      </p:sp>
      <p:sp>
        <p:nvSpPr>
          <p:cNvPr id="169987" name="AutoShape 5"/>
          <p:cNvSpPr>
            <a:spLocks noChangeArrowheads="1"/>
          </p:cNvSpPr>
          <p:nvPr/>
        </p:nvSpPr>
        <p:spPr bwMode="auto">
          <a:xfrm>
            <a:off x="3276600" y="4648200"/>
            <a:ext cx="533400" cy="1143000"/>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9988" name="AutoShape 5"/>
          <p:cNvSpPr>
            <a:spLocks noChangeArrowheads="1"/>
          </p:cNvSpPr>
          <p:nvPr/>
        </p:nvSpPr>
        <p:spPr bwMode="auto">
          <a:xfrm>
            <a:off x="0" y="4648200"/>
            <a:ext cx="685800" cy="1143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9989" name="AutoShape 5"/>
          <p:cNvSpPr>
            <a:spLocks noChangeArrowheads="1"/>
          </p:cNvSpPr>
          <p:nvPr/>
        </p:nvSpPr>
        <p:spPr bwMode="auto">
          <a:xfrm>
            <a:off x="1295400" y="6248400"/>
            <a:ext cx="5410200" cy="334963"/>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20" name="Picture 19"/>
          <p:cNvPicPr>
            <a:picLocks noChangeAspect="1"/>
          </p:cNvPicPr>
          <p:nvPr/>
        </p:nvPicPr>
        <p:blipFill>
          <a:blip r:embed="rId2"/>
          <a:stretch>
            <a:fillRect/>
          </a:stretch>
        </p:blipFill>
        <p:spPr>
          <a:xfrm>
            <a:off x="3611112" y="2793988"/>
            <a:ext cx="5532888" cy="635012"/>
          </a:xfrm>
          <a:prstGeom prst="rect">
            <a:avLst/>
          </a:prstGeom>
          <a:effectLst>
            <a:glow rad="228600">
              <a:schemeClr val="accent1">
                <a:satMod val="175000"/>
                <a:alpha val="40000"/>
              </a:schemeClr>
            </a:glow>
          </a:effectLst>
        </p:spPr>
      </p:pic>
      <p:sp>
        <p:nvSpPr>
          <p:cNvPr id="169991" name="AutoShape 5"/>
          <p:cNvSpPr>
            <a:spLocks noChangeArrowheads="1"/>
          </p:cNvSpPr>
          <p:nvPr/>
        </p:nvSpPr>
        <p:spPr bwMode="auto">
          <a:xfrm>
            <a:off x="1295400" y="6523038"/>
            <a:ext cx="5410200" cy="334962"/>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9992" name="Rectangle 4"/>
          <p:cNvSpPr>
            <a:spLocks noChangeArrowheads="1"/>
          </p:cNvSpPr>
          <p:nvPr/>
        </p:nvSpPr>
        <p:spPr bwMode="auto">
          <a:xfrm>
            <a:off x="3810000" y="4256088"/>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endPar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endParaRPr>
          </a:p>
        </p:txBody>
      </p:sp>
      <p:sp>
        <p:nvSpPr>
          <p:cNvPr id="169993" name="Rectangle 4"/>
          <p:cNvSpPr>
            <a:spLocks noChangeArrowheads="1"/>
          </p:cNvSpPr>
          <p:nvPr/>
        </p:nvSpPr>
        <p:spPr bwMode="auto">
          <a:xfrm>
            <a:off x="-76200" y="3738563"/>
            <a:ext cx="70104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check corresponding functional units</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00200"/>
            <a:ext cx="9144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0" name="Title 1"/>
          <p:cNvSpPr>
            <a:spLocks noGrp="1" noChangeArrowheads="1"/>
          </p:cNvSpPr>
          <p:nvPr>
            <p:ph type="title"/>
          </p:nvPr>
        </p:nvSpPr>
        <p:spPr/>
        <p:txBody>
          <a:bodyPr/>
          <a:lstStyle/>
          <a:p>
            <a:r>
              <a:rPr lang="en-US" altLang="en-US"/>
              <a:t>Scoreboard Example</a:t>
            </a:r>
            <a:endParaRPr lang="en-US" altLang="en-US"/>
          </a:p>
        </p:txBody>
      </p:sp>
      <p:sp>
        <p:nvSpPr>
          <p:cNvPr id="171011" name="Content Placeholder 2"/>
          <p:cNvSpPr>
            <a:spLocks noGrp="1" noChangeArrowheads="1"/>
          </p:cNvSpPr>
          <p:nvPr>
            <p:ph idx="1"/>
          </p:nvPr>
        </p:nvSpPr>
        <p:spPr/>
        <p:txBody>
          <a:bodyPr/>
          <a:lstStyle/>
          <a:p>
            <a:endParaRPr lang="en-US" altLang="en-US"/>
          </a:p>
          <a:p>
            <a:endParaRPr lang="en-US" altLang="en-US"/>
          </a:p>
          <a:p>
            <a:endParaRPr lang="en-US" altLang="en-US"/>
          </a:p>
          <a:p>
            <a:endParaRPr lang="en-US" altLang="en-US"/>
          </a:p>
          <a:p>
            <a:endParaRPr lang="en-US" altLang="en-US"/>
          </a:p>
          <a:p>
            <a:endParaRPr lang="en-US" altLang="en-US"/>
          </a:p>
        </p:txBody>
      </p:sp>
      <p:sp>
        <p:nvSpPr>
          <p:cNvPr id="171012" name="Rectangle 4"/>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MUL.D is ready to write result</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1013" name="Rectangle 4"/>
          <p:cNvSpPr>
            <a:spLocks noChangeArrowheads="1"/>
          </p:cNvSpPr>
          <p:nvPr/>
        </p:nvSpPr>
        <p:spPr bwMode="auto">
          <a:xfrm>
            <a:off x="32004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1014" name="Rectangle 4"/>
          <p:cNvSpPr>
            <a:spLocks noChangeArrowheads="1"/>
          </p:cNvSpPr>
          <p:nvPr/>
        </p:nvSpPr>
        <p:spPr bwMode="auto">
          <a:xfrm>
            <a:off x="42672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1015" name="Rectangle 4"/>
          <p:cNvSpPr>
            <a:spLocks noChangeArrowheads="1"/>
          </p:cNvSpPr>
          <p:nvPr/>
        </p:nvSpPr>
        <p:spPr bwMode="auto">
          <a:xfrm>
            <a:off x="5334000" y="3733800"/>
            <a:ext cx="24003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1016" name="Rectangle 4"/>
          <p:cNvSpPr>
            <a:spLocks noChangeArrowheads="1"/>
          </p:cNvSpPr>
          <p:nvPr/>
        </p:nvSpPr>
        <p:spPr bwMode="auto">
          <a:xfrm>
            <a:off x="5919788"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1017" name="Rectangle 4"/>
          <p:cNvSpPr>
            <a:spLocks noChangeArrowheads="1"/>
          </p:cNvSpPr>
          <p:nvPr/>
        </p:nvSpPr>
        <p:spPr bwMode="auto">
          <a:xfrm>
            <a:off x="7011988" y="3733800"/>
            <a:ext cx="21209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1018" name="Line 5"/>
          <p:cNvSpPr>
            <a:spLocks noChangeShapeType="1"/>
          </p:cNvSpPr>
          <p:nvPr/>
        </p:nvSpPr>
        <p:spPr bwMode="auto">
          <a:xfrm>
            <a:off x="-11113" y="3048000"/>
            <a:ext cx="1676401"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1019" name="Line 5"/>
          <p:cNvSpPr>
            <a:spLocks noChangeShapeType="1"/>
          </p:cNvSpPr>
          <p:nvPr/>
        </p:nvSpPr>
        <p:spPr bwMode="auto">
          <a:xfrm>
            <a:off x="-11113" y="3276600"/>
            <a:ext cx="1676401"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00200"/>
            <a:ext cx="9132888"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4" name="Title 1"/>
          <p:cNvSpPr>
            <a:spLocks noGrp="1" noChangeArrowheads="1"/>
          </p:cNvSpPr>
          <p:nvPr>
            <p:ph type="title"/>
          </p:nvPr>
        </p:nvSpPr>
        <p:spPr/>
        <p:txBody>
          <a:bodyPr/>
          <a:lstStyle/>
          <a:p>
            <a:r>
              <a:rPr lang="en-US" altLang="en-US"/>
              <a:t>Scoreboard Example</a:t>
            </a:r>
            <a:endParaRPr lang="en-US" altLang="en-US"/>
          </a:p>
        </p:txBody>
      </p:sp>
      <p:sp>
        <p:nvSpPr>
          <p:cNvPr id="172035" name="Rectangle 4"/>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DIV.D is ready to write result</a:t>
            </a:r>
            <a:endPar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2036" name="Rectangle 4"/>
          <p:cNvSpPr>
            <a:spLocks noChangeArrowheads="1"/>
          </p:cNvSpPr>
          <p:nvPr/>
        </p:nvSpPr>
        <p:spPr bwMode="auto">
          <a:xfrm>
            <a:off x="32004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2037" name="Rectangle 4"/>
          <p:cNvSpPr>
            <a:spLocks noChangeArrowheads="1"/>
          </p:cNvSpPr>
          <p:nvPr/>
        </p:nvSpPr>
        <p:spPr bwMode="auto">
          <a:xfrm>
            <a:off x="42672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2038" name="Rectangle 4"/>
          <p:cNvSpPr>
            <a:spLocks noChangeArrowheads="1"/>
          </p:cNvSpPr>
          <p:nvPr/>
        </p:nvSpPr>
        <p:spPr bwMode="auto">
          <a:xfrm>
            <a:off x="5334000" y="3733800"/>
            <a:ext cx="24003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2039" name="Rectangle 4"/>
          <p:cNvSpPr>
            <a:spLocks noChangeArrowheads="1"/>
          </p:cNvSpPr>
          <p:nvPr/>
        </p:nvSpPr>
        <p:spPr bwMode="auto">
          <a:xfrm>
            <a:off x="5919788"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2040" name="Rectangle 4"/>
          <p:cNvSpPr>
            <a:spLocks noChangeArrowheads="1"/>
          </p:cNvSpPr>
          <p:nvPr/>
        </p:nvSpPr>
        <p:spPr bwMode="auto">
          <a:xfrm>
            <a:off x="7011988" y="3733800"/>
            <a:ext cx="21209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2041" name="Line 5"/>
          <p:cNvSpPr>
            <a:spLocks noChangeShapeType="1"/>
          </p:cNvSpPr>
          <p:nvPr/>
        </p:nvSpPr>
        <p:spPr bwMode="auto">
          <a:xfrm>
            <a:off x="0" y="3505200"/>
            <a:ext cx="16764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Line 5"/>
          <p:cNvSpPr>
            <a:spLocks noChangeShapeType="1"/>
          </p:cNvSpPr>
          <p:nvPr/>
        </p:nvSpPr>
        <p:spPr bwMode="auto">
          <a:xfrm>
            <a:off x="8828088" y="5715000"/>
            <a:ext cx="304800" cy="0"/>
          </a:xfrm>
          <a:prstGeom prst="line">
            <a:avLst/>
          </a:prstGeom>
          <a:noFill/>
          <a:ln w="57150">
            <a:solidFill>
              <a:srgbClr val="FFC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Rectangle 4"/>
          <p:cNvSpPr>
            <a:spLocks noChangeArrowheads="1"/>
          </p:cNvSpPr>
          <p:nvPr/>
        </p:nvSpPr>
        <p:spPr bwMode="auto">
          <a:xfrm>
            <a:off x="4302512" y="5257801"/>
            <a:ext cx="4841488" cy="1178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F6 already read?</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09222" y="0"/>
            <a:ext cx="8325556" cy="6858000"/>
          </a:xfrm>
          <a:prstGeom prst="rect">
            <a:avLst/>
          </a:prstGeom>
        </p:spPr>
      </p:pic>
      <p:sp>
        <p:nvSpPr>
          <p:cNvPr id="2" name="Title 1"/>
          <p:cNvSpPr>
            <a:spLocks noGrp="1"/>
          </p:cNvSpPr>
          <p:nvPr>
            <p:ph type="title"/>
          </p:nvPr>
        </p:nvSpPr>
        <p:spPr/>
        <p:txBody>
          <a:bodyPr/>
          <a:lstStyle/>
          <a:p>
            <a:r>
              <a:rPr lang="en-US" dirty="0">
                <a:solidFill>
                  <a:srgbClr val="00B0F0"/>
                </a:solidFill>
              </a:rPr>
              <a:t>Tomasulo’s Algorithm</a:t>
            </a:r>
            <a:endParaRPr lang="en-US" dirty="0">
              <a:solidFill>
                <a:srgbClr val="00B0F0"/>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09222" y="0"/>
            <a:ext cx="8325556" cy="6858000"/>
          </a:xfrm>
          <a:prstGeom prst="rect">
            <a:avLst/>
          </a:prstGeom>
        </p:spPr>
      </p:pic>
      <p:sp>
        <p:nvSpPr>
          <p:cNvPr id="6" name="Content Placeholder 2"/>
          <p:cNvSpPr>
            <a:spLocks noGrp="1"/>
          </p:cNvSpPr>
          <p:nvPr>
            <p:ph idx="1"/>
          </p:nvPr>
        </p:nvSpPr>
        <p:spPr>
          <a:xfrm>
            <a:off x="0" y="0"/>
            <a:ext cx="9144000" cy="6126163"/>
          </a:xfrm>
        </p:spPr>
        <p:txBody>
          <a:bodyPr/>
          <a:lstStyle/>
          <a:p>
            <a:pPr marL="0" indent="0">
              <a:buNone/>
            </a:pPr>
            <a:r>
              <a:rPr lang="en-US" sz="2800" dirty="0">
                <a:solidFill>
                  <a:srgbClr val="00B0F0"/>
                </a:solidFill>
              </a:rPr>
              <a:t>queue </a:t>
            </a:r>
            <a:r>
              <a:rPr lang="en-US" sz="2800" dirty="0">
                <a:solidFill>
                  <a:srgbClr val="00B0F0"/>
                </a:solidFill>
              </a:rPr>
              <a:t>fetched instructions;</a:t>
            </a:r>
            <a:endParaRPr lang="en-US" sz="2800" dirty="0">
              <a:solidFill>
                <a:srgbClr val="00B0F0"/>
              </a:solidFill>
            </a:endParaRPr>
          </a:p>
          <a:p>
            <a:pPr marL="0" indent="0">
              <a:buNone/>
            </a:pPr>
            <a:r>
              <a:rPr lang="en-US" sz="2800" dirty="0">
                <a:solidFill>
                  <a:srgbClr val="00B0F0"/>
                </a:solidFill>
              </a:rPr>
              <a:t>issue an instruction if no structural hazard;</a:t>
            </a:r>
            <a:endParaRPr lang="en-US" sz="2800" dirty="0">
              <a:solidFill>
                <a:srgbClr val="00B0F0"/>
              </a:solidFill>
            </a:endParaRPr>
          </a:p>
        </p:txBody>
      </p:sp>
      <p:sp>
        <p:nvSpPr>
          <p:cNvPr id="7" name="AutoShape 5"/>
          <p:cNvSpPr>
            <a:spLocks noChangeArrowheads="1"/>
          </p:cNvSpPr>
          <p:nvPr/>
        </p:nvSpPr>
        <p:spPr bwMode="auto">
          <a:xfrm>
            <a:off x="3276600" y="1066800"/>
            <a:ext cx="990600" cy="5334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09222" y="0"/>
            <a:ext cx="8325556" cy="6858000"/>
          </a:xfrm>
          <a:prstGeom prst="rect">
            <a:avLst/>
          </a:prstGeom>
        </p:spPr>
      </p:pic>
      <p:sp>
        <p:nvSpPr>
          <p:cNvPr id="6" name="Content Placeholder 2"/>
          <p:cNvSpPr>
            <a:spLocks noGrp="1"/>
          </p:cNvSpPr>
          <p:nvPr>
            <p:ph idx="1"/>
          </p:nvPr>
        </p:nvSpPr>
        <p:spPr>
          <a:xfrm>
            <a:off x="0" y="0"/>
            <a:ext cx="9144000" cy="6126163"/>
          </a:xfrm>
        </p:spPr>
        <p:txBody>
          <a:bodyPr/>
          <a:lstStyle/>
          <a:p>
            <a:pPr marL="0" indent="0">
              <a:buNone/>
            </a:pPr>
            <a:r>
              <a:rPr lang="en-US" sz="2800" dirty="0">
                <a:solidFill>
                  <a:srgbClr val="00B0F0"/>
                </a:solidFill>
              </a:rPr>
              <a:t>queue </a:t>
            </a:r>
            <a:r>
              <a:rPr lang="en-US" sz="2800" dirty="0">
                <a:solidFill>
                  <a:srgbClr val="00B0F0"/>
                </a:solidFill>
              </a:rPr>
              <a:t>fetched instructions;</a:t>
            </a:r>
            <a:endParaRPr lang="en-US" sz="2800" dirty="0">
              <a:solidFill>
                <a:srgbClr val="00B0F0"/>
              </a:solidFill>
            </a:endParaRPr>
          </a:p>
          <a:p>
            <a:pPr marL="0" indent="0">
              <a:buNone/>
            </a:pPr>
            <a:r>
              <a:rPr lang="en-US" sz="2800" dirty="0">
                <a:solidFill>
                  <a:srgbClr val="00B0F0"/>
                </a:solidFill>
              </a:rPr>
              <a:t>issue an instruction if no </a:t>
            </a:r>
            <a:r>
              <a:rPr lang="en-US" sz="2800" dirty="0">
                <a:solidFill>
                  <a:srgbClr val="FFC000"/>
                </a:solidFill>
              </a:rPr>
              <a:t>structural hazard</a:t>
            </a:r>
            <a:r>
              <a:rPr lang="en-US" sz="2800" dirty="0">
                <a:solidFill>
                  <a:srgbClr val="00B0F0"/>
                </a:solidFill>
              </a:rPr>
              <a:t>;</a:t>
            </a:r>
            <a:endParaRPr lang="en-US" sz="2800" dirty="0">
              <a:solidFill>
                <a:srgbClr val="00B0F0"/>
              </a:solidFill>
            </a:endParaRPr>
          </a:p>
          <a:p>
            <a:pPr marL="0" indent="0">
              <a:buNone/>
            </a:pPr>
            <a:endParaRPr lang="en-US" sz="2800" dirty="0">
              <a:solidFill>
                <a:srgbClr val="00B0F0"/>
              </a:solidFill>
            </a:endParaRPr>
          </a:p>
        </p:txBody>
      </p:sp>
      <p:sp>
        <p:nvSpPr>
          <p:cNvPr id="7" name="AutoShape 5"/>
          <p:cNvSpPr>
            <a:spLocks noChangeArrowheads="1"/>
          </p:cNvSpPr>
          <p:nvPr/>
        </p:nvSpPr>
        <p:spPr bwMode="auto">
          <a:xfrm>
            <a:off x="3276600" y="1066800"/>
            <a:ext cx="990600" cy="5334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5" name="椭圆 8"/>
          <p:cNvSpPr/>
          <p:nvPr/>
        </p:nvSpPr>
        <p:spPr>
          <a:xfrm>
            <a:off x="4114800" y="2286000"/>
            <a:ext cx="1524000" cy="5334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Verdana" panose="020B0604030504040204"/>
              <a:ea typeface="宋体" panose="02010600030101010101" pitchFamily="2" charset="-122"/>
              <a:cs typeface="+mn-cs"/>
            </a:endParaRPr>
          </a:p>
        </p:txBody>
      </p:sp>
      <p:sp>
        <p:nvSpPr>
          <p:cNvPr id="8" name="椭圆 8"/>
          <p:cNvSpPr/>
          <p:nvPr/>
        </p:nvSpPr>
        <p:spPr>
          <a:xfrm>
            <a:off x="304800" y="2743200"/>
            <a:ext cx="3200400" cy="13716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Verdana" panose="020B0604030504040204"/>
              <a:ea typeface="宋体" panose="02010600030101010101" pitchFamily="2" charset="-122"/>
              <a:cs typeface="+mn-cs"/>
            </a:endParaRPr>
          </a:p>
        </p:txBody>
      </p:sp>
      <p:sp>
        <p:nvSpPr>
          <p:cNvPr id="9" name="椭圆 8"/>
          <p:cNvSpPr/>
          <p:nvPr/>
        </p:nvSpPr>
        <p:spPr>
          <a:xfrm>
            <a:off x="2667000" y="4495800"/>
            <a:ext cx="5410200" cy="150862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09222" y="0"/>
            <a:ext cx="8325556" cy="6858000"/>
          </a:xfrm>
          <a:prstGeom prst="rect">
            <a:avLst/>
          </a:prstGeom>
        </p:spPr>
      </p:pic>
      <p:sp>
        <p:nvSpPr>
          <p:cNvPr id="6" name="Content Placeholder 2"/>
          <p:cNvSpPr>
            <a:spLocks noGrp="1"/>
          </p:cNvSpPr>
          <p:nvPr>
            <p:ph idx="1"/>
          </p:nvPr>
        </p:nvSpPr>
        <p:spPr>
          <a:xfrm>
            <a:off x="0" y="1"/>
            <a:ext cx="9144000" cy="1981200"/>
          </a:xfrm>
          <a:solidFill>
            <a:schemeClr val="bg1">
              <a:alpha val="75000"/>
            </a:schemeClr>
          </a:solidFill>
        </p:spPr>
        <p:txBody>
          <a:bodyPr/>
          <a:lstStyle/>
          <a:p>
            <a:pPr marL="0" indent="0">
              <a:buNone/>
            </a:pPr>
            <a:r>
              <a:rPr lang="en-US" sz="2800" dirty="0">
                <a:solidFill>
                  <a:srgbClr val="FFC000"/>
                </a:solidFill>
              </a:rPr>
              <a:t>hold effective address related info;</a:t>
            </a:r>
            <a:endParaRPr lang="en-US" sz="2800" dirty="0">
              <a:solidFill>
                <a:srgbClr val="FFC000"/>
              </a:solidFill>
            </a:endParaRPr>
          </a:p>
          <a:p>
            <a:pPr marL="0" indent="0">
              <a:buNone/>
            </a:pPr>
            <a:r>
              <a:rPr lang="en-US" sz="2800" dirty="0">
                <a:solidFill>
                  <a:srgbClr val="FFC000"/>
                </a:solidFill>
              </a:rPr>
              <a:t>track outstanding loads that are waiting on mem;</a:t>
            </a:r>
            <a:endParaRPr lang="en-US" sz="2800" dirty="0">
              <a:solidFill>
                <a:srgbClr val="FFC000"/>
              </a:solidFill>
            </a:endParaRPr>
          </a:p>
          <a:p>
            <a:pPr marL="0" indent="0">
              <a:buNone/>
            </a:pPr>
            <a:r>
              <a:rPr lang="en-US" sz="2800" dirty="0">
                <a:solidFill>
                  <a:srgbClr val="FFC000"/>
                </a:solidFill>
              </a:rPr>
              <a:t>hold results of completed loads that are waiting for CDB (common data bus, broadcast);</a:t>
            </a:r>
            <a:endParaRPr lang="en-US" sz="2800" dirty="0">
              <a:solidFill>
                <a:srgbClr val="FFC000"/>
              </a:solidFill>
            </a:endParaRPr>
          </a:p>
          <a:p>
            <a:pPr marL="0" indent="0">
              <a:buNone/>
            </a:pPr>
            <a:endParaRPr lang="en-US" sz="2800" dirty="0">
              <a:solidFill>
                <a:srgbClr val="00B0F0"/>
              </a:solidFill>
            </a:endParaRPr>
          </a:p>
        </p:txBody>
      </p:sp>
      <p:sp>
        <p:nvSpPr>
          <p:cNvPr id="8" name="椭圆 8"/>
          <p:cNvSpPr/>
          <p:nvPr/>
        </p:nvSpPr>
        <p:spPr>
          <a:xfrm>
            <a:off x="1600200" y="2743200"/>
            <a:ext cx="1905000" cy="13716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09222" y="0"/>
            <a:ext cx="8325556" cy="6858000"/>
          </a:xfrm>
          <a:prstGeom prst="rect">
            <a:avLst/>
          </a:prstGeom>
        </p:spPr>
      </p:pic>
      <p:sp>
        <p:nvSpPr>
          <p:cNvPr id="6" name="Content Placeholder 2"/>
          <p:cNvSpPr>
            <a:spLocks noGrp="1"/>
          </p:cNvSpPr>
          <p:nvPr>
            <p:ph idx="1"/>
          </p:nvPr>
        </p:nvSpPr>
        <p:spPr>
          <a:xfrm>
            <a:off x="0" y="0"/>
            <a:ext cx="9144000" cy="2438399"/>
          </a:xfrm>
          <a:solidFill>
            <a:schemeClr val="bg1">
              <a:alpha val="75000"/>
            </a:schemeClr>
          </a:solidFill>
        </p:spPr>
        <p:txBody>
          <a:bodyPr/>
          <a:lstStyle/>
          <a:p>
            <a:pPr marL="0" indent="0">
              <a:buNone/>
            </a:pPr>
            <a:r>
              <a:rPr lang="en-US" sz="2800" dirty="0">
                <a:solidFill>
                  <a:srgbClr val="FFC000"/>
                </a:solidFill>
              </a:rPr>
              <a:t>hold effective address related info;</a:t>
            </a:r>
            <a:endParaRPr lang="en-US" sz="2800" dirty="0">
              <a:solidFill>
                <a:srgbClr val="FFC000"/>
              </a:solidFill>
            </a:endParaRPr>
          </a:p>
          <a:p>
            <a:pPr marL="0" indent="0">
              <a:buNone/>
            </a:pPr>
            <a:r>
              <a:rPr lang="en-US" sz="2800" dirty="0">
                <a:solidFill>
                  <a:srgbClr val="FFC000"/>
                </a:solidFill>
              </a:rPr>
              <a:t>hold </a:t>
            </a:r>
            <a:r>
              <a:rPr lang="en-US" sz="2800" dirty="0" err="1">
                <a:solidFill>
                  <a:srgbClr val="FFC000"/>
                </a:solidFill>
              </a:rPr>
              <a:t>dest</a:t>
            </a:r>
            <a:r>
              <a:rPr lang="en-US" sz="2800" dirty="0">
                <a:solidFill>
                  <a:srgbClr val="FFC000"/>
                </a:solidFill>
              </a:rPr>
              <a:t> mem </a:t>
            </a:r>
            <a:r>
              <a:rPr lang="en-US" sz="2800" dirty="0" err="1">
                <a:solidFill>
                  <a:srgbClr val="FFC000"/>
                </a:solidFill>
              </a:rPr>
              <a:t>addr</a:t>
            </a:r>
            <a:r>
              <a:rPr lang="en-US" sz="2800" dirty="0">
                <a:solidFill>
                  <a:srgbClr val="FFC000"/>
                </a:solidFill>
              </a:rPr>
              <a:t> of outstanding stores that are waiting for data value to store;</a:t>
            </a:r>
            <a:endParaRPr lang="en-US" sz="2800" dirty="0">
              <a:solidFill>
                <a:srgbClr val="FFC000"/>
              </a:solidFill>
            </a:endParaRPr>
          </a:p>
          <a:p>
            <a:pPr marL="0" indent="0">
              <a:buNone/>
            </a:pPr>
            <a:r>
              <a:rPr lang="en-US" sz="2800" dirty="0">
                <a:solidFill>
                  <a:srgbClr val="FFC000"/>
                </a:solidFill>
              </a:rPr>
              <a:t>hold address and value to store until memory is available;</a:t>
            </a:r>
            <a:endParaRPr lang="en-US" sz="2800" dirty="0">
              <a:solidFill>
                <a:srgbClr val="FFC000"/>
              </a:solidFill>
            </a:endParaRPr>
          </a:p>
          <a:p>
            <a:pPr marL="0" indent="0">
              <a:buNone/>
            </a:pPr>
            <a:endParaRPr lang="en-US" sz="2800" dirty="0">
              <a:solidFill>
                <a:srgbClr val="00B0F0"/>
              </a:solidFill>
            </a:endParaRPr>
          </a:p>
        </p:txBody>
      </p:sp>
      <p:sp>
        <p:nvSpPr>
          <p:cNvPr id="8" name="椭圆 8"/>
          <p:cNvSpPr/>
          <p:nvPr/>
        </p:nvSpPr>
        <p:spPr>
          <a:xfrm>
            <a:off x="228600" y="2743200"/>
            <a:ext cx="1905000" cy="13716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2"/>
          <p:cNvSpPr>
            <a:spLocks noGrp="1" noChangeArrowheads="1"/>
          </p:cNvSpPr>
          <p:nvPr>
            <p:ph type="title"/>
          </p:nvPr>
        </p:nvSpPr>
        <p:spPr/>
        <p:txBody>
          <a:bodyPr/>
          <a:lstStyle/>
          <a:p>
            <a:pPr eaLnBrk="1" hangingPunct="1"/>
            <a:r>
              <a:rPr lang="en-US" altLang="zh-CN"/>
              <a:t>Cache Performance</a:t>
            </a:r>
            <a:endParaRPr lang="en-US" altLang="zh-CN"/>
          </a:p>
        </p:txBody>
      </p:sp>
      <p:pic>
        <p:nvPicPr>
          <p:cNvPr id="242690"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52600"/>
            <a:ext cx="9144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3" y="2667000"/>
            <a:ext cx="863917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81600"/>
            <a:ext cx="91440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693" name="Rectangle 6"/>
          <p:cNvSpPr>
            <a:spLocks noGrp="1" noChangeArrowheads="1"/>
          </p:cNvSpPr>
          <p:nvPr>
            <p:ph type="body" idx="1"/>
          </p:nvPr>
        </p:nvSpPr>
        <p:spPr/>
        <p:txBody>
          <a:bodyPr/>
          <a:lstStyle/>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09222" y="0"/>
            <a:ext cx="8325556" cy="6858000"/>
          </a:xfrm>
          <a:prstGeom prst="rect">
            <a:avLst/>
          </a:prstGeom>
        </p:spPr>
      </p:pic>
      <p:sp>
        <p:nvSpPr>
          <p:cNvPr id="5" name="椭圆 8"/>
          <p:cNvSpPr/>
          <p:nvPr/>
        </p:nvSpPr>
        <p:spPr>
          <a:xfrm>
            <a:off x="2667000" y="4495800"/>
            <a:ext cx="5410200" cy="150862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Verdana" panose="020B0604030504040204"/>
              <a:ea typeface="宋体" panose="02010600030101010101" pitchFamily="2" charset="-122"/>
              <a:cs typeface="+mn-cs"/>
            </a:endParaRPr>
          </a:p>
        </p:txBody>
      </p:sp>
      <p:sp>
        <p:nvSpPr>
          <p:cNvPr id="6" name="Content Placeholder 2"/>
          <p:cNvSpPr>
            <a:spLocks noGrp="1"/>
          </p:cNvSpPr>
          <p:nvPr>
            <p:ph idx="1"/>
          </p:nvPr>
        </p:nvSpPr>
        <p:spPr>
          <a:xfrm>
            <a:off x="0" y="1"/>
            <a:ext cx="9144000" cy="1676399"/>
          </a:xfrm>
          <a:solidFill>
            <a:schemeClr val="bg1">
              <a:alpha val="75000"/>
            </a:schemeClr>
          </a:solidFill>
        </p:spPr>
        <p:txBody>
          <a:bodyPr/>
          <a:lstStyle/>
          <a:p>
            <a:pPr marL="0" indent="0">
              <a:buNone/>
            </a:pPr>
            <a:r>
              <a:rPr lang="en-US" sz="2800" dirty="0">
                <a:solidFill>
                  <a:srgbClr val="FFC000"/>
                </a:solidFill>
              </a:rPr>
              <a:t>hold operation info;</a:t>
            </a:r>
            <a:endParaRPr lang="en-US" sz="2800" dirty="0">
              <a:solidFill>
                <a:srgbClr val="FFC000"/>
              </a:solidFill>
            </a:endParaRPr>
          </a:p>
          <a:p>
            <a:pPr marL="0" indent="0">
              <a:buNone/>
            </a:pPr>
            <a:r>
              <a:rPr lang="en-US" sz="2800" dirty="0">
                <a:solidFill>
                  <a:srgbClr val="FFC000"/>
                </a:solidFill>
              </a:rPr>
              <a:t>hold actual operands;</a:t>
            </a:r>
            <a:endParaRPr lang="en-US" sz="2800" dirty="0">
              <a:solidFill>
                <a:srgbClr val="FFC000"/>
              </a:solidFill>
            </a:endParaRPr>
          </a:p>
          <a:p>
            <a:pPr marL="0" indent="0">
              <a:buNone/>
            </a:pPr>
            <a:r>
              <a:rPr lang="en-US" sz="2800" dirty="0">
                <a:solidFill>
                  <a:srgbClr val="FFC000"/>
                </a:solidFill>
              </a:rPr>
              <a:t>hold info for detecting and resolving hazards;</a:t>
            </a:r>
            <a:endParaRPr lang="en-US" sz="2800" dirty="0">
              <a:solidFill>
                <a:srgbClr val="FFC000"/>
              </a:solidFill>
            </a:endParaRPr>
          </a:p>
          <a:p>
            <a:pPr marL="0" indent="0">
              <a:buNone/>
            </a:pPr>
            <a:endParaRPr lang="en-US" sz="280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09222" y="0"/>
            <a:ext cx="8325556" cy="6858000"/>
          </a:xfrm>
          <a:prstGeom prst="rect">
            <a:avLst/>
          </a:prstGeom>
        </p:spPr>
      </p:pic>
      <p:sp>
        <p:nvSpPr>
          <p:cNvPr id="5" name="椭圆 8"/>
          <p:cNvSpPr/>
          <p:nvPr/>
        </p:nvSpPr>
        <p:spPr>
          <a:xfrm>
            <a:off x="2667000" y="5715000"/>
            <a:ext cx="5410200" cy="8228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Verdana" panose="020B0604030504040204"/>
              <a:ea typeface="宋体" panose="02010600030101010101" pitchFamily="2" charset="-122"/>
              <a:cs typeface="+mn-cs"/>
            </a:endParaRPr>
          </a:p>
        </p:txBody>
      </p:sp>
      <p:sp>
        <p:nvSpPr>
          <p:cNvPr id="6" name="Content Placeholder 2"/>
          <p:cNvSpPr>
            <a:spLocks noGrp="1"/>
          </p:cNvSpPr>
          <p:nvPr>
            <p:ph idx="1"/>
          </p:nvPr>
        </p:nvSpPr>
        <p:spPr>
          <a:xfrm>
            <a:off x="0" y="1"/>
            <a:ext cx="9372600" cy="1676399"/>
          </a:xfrm>
          <a:solidFill>
            <a:schemeClr val="bg1">
              <a:alpha val="75000"/>
            </a:schemeClr>
          </a:solidFill>
        </p:spPr>
        <p:txBody>
          <a:bodyPr/>
          <a:lstStyle/>
          <a:p>
            <a:pPr marL="0" indent="0">
              <a:buNone/>
            </a:pPr>
            <a:r>
              <a:rPr lang="en-US" sz="2800" dirty="0">
                <a:solidFill>
                  <a:srgbClr val="00B0F0"/>
                </a:solidFill>
              </a:rPr>
              <a:t>execute upon FP units and operands are available;</a:t>
            </a:r>
            <a:endParaRPr lang="en-US" sz="2800" dirty="0">
              <a:solidFill>
                <a:srgbClr val="00B0F0"/>
              </a:solidFill>
            </a:endParaRPr>
          </a:p>
          <a:p>
            <a:pPr marL="0" indent="0">
              <a:buNone/>
            </a:pPr>
            <a:r>
              <a:rPr lang="en-US" sz="2800" b="1" dirty="0">
                <a:solidFill>
                  <a:srgbClr val="00B0F0"/>
                </a:solidFill>
              </a:rPr>
              <a:t>get actual operands</a:t>
            </a:r>
            <a:r>
              <a:rPr lang="en-US" sz="2400" b="1" dirty="0">
                <a:solidFill>
                  <a:srgbClr val="00B0F0"/>
                </a:solidFill>
              </a:rPr>
              <a:t> </a:t>
            </a:r>
            <a:r>
              <a:rPr lang="en-US" sz="2800" b="1" dirty="0">
                <a:solidFill>
                  <a:srgbClr val="00B0F0"/>
                </a:solidFill>
              </a:rPr>
              <a:t>from</a:t>
            </a:r>
            <a:r>
              <a:rPr lang="en-US" sz="1600" b="1" dirty="0">
                <a:solidFill>
                  <a:srgbClr val="00B0F0"/>
                </a:solidFill>
              </a:rPr>
              <a:t> </a:t>
            </a:r>
            <a:r>
              <a:rPr lang="en-US" sz="2800" b="1" dirty="0">
                <a:solidFill>
                  <a:srgbClr val="00B0F0"/>
                </a:solidFill>
              </a:rPr>
              <a:t>reservation</a:t>
            </a:r>
            <a:r>
              <a:rPr lang="en-US" sz="1600" b="1" dirty="0">
                <a:solidFill>
                  <a:srgbClr val="00B0F0"/>
                </a:solidFill>
              </a:rPr>
              <a:t> </a:t>
            </a:r>
            <a:r>
              <a:rPr lang="en-US" sz="2800" b="1" dirty="0">
                <a:solidFill>
                  <a:srgbClr val="00B0F0"/>
                </a:solidFill>
              </a:rPr>
              <a:t>stations (instead of registers);</a:t>
            </a:r>
            <a:endParaRPr lang="en-US" sz="2800" b="1"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09222" y="0"/>
            <a:ext cx="8325556" cy="6858000"/>
          </a:xfrm>
          <a:prstGeom prst="rect">
            <a:avLst/>
          </a:prstGeom>
        </p:spPr>
      </p:pic>
      <p:sp>
        <p:nvSpPr>
          <p:cNvPr id="5" name="椭圆 8"/>
          <p:cNvSpPr/>
          <p:nvPr/>
        </p:nvSpPr>
        <p:spPr>
          <a:xfrm>
            <a:off x="228600" y="5486400"/>
            <a:ext cx="3048000" cy="10514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Verdana" panose="020B0604030504040204"/>
              <a:ea typeface="宋体" panose="02010600030101010101" pitchFamily="2" charset="-122"/>
              <a:cs typeface="+mn-cs"/>
            </a:endParaRPr>
          </a:p>
        </p:txBody>
      </p:sp>
      <p:sp>
        <p:nvSpPr>
          <p:cNvPr id="6" name="Content Placeholder 2"/>
          <p:cNvSpPr>
            <a:spLocks noGrp="1"/>
          </p:cNvSpPr>
          <p:nvPr>
            <p:ph idx="1"/>
          </p:nvPr>
        </p:nvSpPr>
        <p:spPr>
          <a:xfrm>
            <a:off x="0" y="1"/>
            <a:ext cx="9372600" cy="1051429"/>
          </a:xfrm>
          <a:solidFill>
            <a:schemeClr val="bg1">
              <a:alpha val="75000"/>
            </a:schemeClr>
          </a:solidFill>
        </p:spPr>
        <p:txBody>
          <a:bodyPr/>
          <a:lstStyle/>
          <a:p>
            <a:pPr marL="0" indent="0">
              <a:buNone/>
            </a:pPr>
            <a:r>
              <a:rPr lang="en-US" sz="2800" dirty="0">
                <a:solidFill>
                  <a:srgbClr val="00B0F0"/>
                </a:solidFill>
              </a:rPr>
              <a:t>load upon memory and address are available;</a:t>
            </a:r>
            <a:endParaRPr lang="en-US" sz="2800" dirty="0">
              <a:solidFill>
                <a:srgbClr val="00B0F0"/>
              </a:solidFill>
            </a:endParaRPr>
          </a:p>
          <a:p>
            <a:pPr marL="0" indent="0">
              <a:buNone/>
            </a:pPr>
            <a:r>
              <a:rPr lang="en-US" sz="2800" dirty="0">
                <a:solidFill>
                  <a:srgbClr val="00B0F0"/>
                </a:solidFill>
              </a:rPr>
              <a:t>store upon memory, data, address are available;</a:t>
            </a:r>
            <a:endParaRPr lang="en-US" sz="280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09222" y="0"/>
            <a:ext cx="8325556" cy="6858000"/>
          </a:xfrm>
          <a:prstGeom prst="rect">
            <a:avLst/>
          </a:prstGeom>
        </p:spPr>
      </p:pic>
      <p:sp>
        <p:nvSpPr>
          <p:cNvPr id="5" name="椭圆 8"/>
          <p:cNvSpPr/>
          <p:nvPr/>
        </p:nvSpPr>
        <p:spPr>
          <a:xfrm>
            <a:off x="228600" y="5486400"/>
            <a:ext cx="3048000" cy="10514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Verdana" panose="020B0604030504040204"/>
              <a:ea typeface="宋体" panose="02010600030101010101" pitchFamily="2" charset="-122"/>
              <a:cs typeface="+mn-cs"/>
            </a:endParaRPr>
          </a:p>
        </p:txBody>
      </p:sp>
      <p:sp>
        <p:nvSpPr>
          <p:cNvPr id="6" name="Content Placeholder 2"/>
          <p:cNvSpPr>
            <a:spLocks noGrp="1"/>
          </p:cNvSpPr>
          <p:nvPr>
            <p:ph idx="1"/>
          </p:nvPr>
        </p:nvSpPr>
        <p:spPr>
          <a:xfrm>
            <a:off x="0" y="1"/>
            <a:ext cx="9372600" cy="1051429"/>
          </a:xfrm>
          <a:solidFill>
            <a:schemeClr val="bg1">
              <a:alpha val="75000"/>
            </a:schemeClr>
          </a:solidFill>
        </p:spPr>
        <p:txBody>
          <a:bodyPr/>
          <a:lstStyle/>
          <a:p>
            <a:pPr marL="0" indent="0">
              <a:buNone/>
            </a:pPr>
            <a:r>
              <a:rPr lang="en-US" sz="2800" dirty="0">
                <a:solidFill>
                  <a:srgbClr val="00B0F0"/>
                </a:solidFill>
              </a:rPr>
              <a:t>for all load/store and FP operations</a:t>
            </a:r>
            <a:endParaRPr lang="en-US" sz="2800" dirty="0">
              <a:solidFill>
                <a:srgbClr val="00B0F0"/>
              </a:solidFill>
            </a:endParaRPr>
          </a:p>
        </p:txBody>
      </p:sp>
      <p:sp>
        <p:nvSpPr>
          <p:cNvPr id="7" name="椭圆 8"/>
          <p:cNvSpPr/>
          <p:nvPr/>
        </p:nvSpPr>
        <p:spPr>
          <a:xfrm>
            <a:off x="2667000" y="5715000"/>
            <a:ext cx="5410200" cy="8228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09222" y="0"/>
            <a:ext cx="8325556" cy="6858000"/>
          </a:xfrm>
          <a:prstGeom prst="rect">
            <a:avLst/>
          </a:prstGeom>
        </p:spPr>
      </p:pic>
      <p:sp>
        <p:nvSpPr>
          <p:cNvPr id="5" name="椭圆 8"/>
          <p:cNvSpPr/>
          <p:nvPr/>
        </p:nvSpPr>
        <p:spPr>
          <a:xfrm>
            <a:off x="4191000" y="6400800"/>
            <a:ext cx="3200400" cy="43489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Verdana" panose="020B0604030504040204"/>
              <a:ea typeface="宋体" panose="02010600030101010101" pitchFamily="2" charset="-122"/>
              <a:cs typeface="+mn-cs"/>
            </a:endParaRPr>
          </a:p>
        </p:txBody>
      </p:sp>
      <p:sp>
        <p:nvSpPr>
          <p:cNvPr id="6" name="Content Placeholder 2"/>
          <p:cNvSpPr>
            <a:spLocks noGrp="1"/>
          </p:cNvSpPr>
          <p:nvPr>
            <p:ph idx="1"/>
          </p:nvPr>
        </p:nvSpPr>
        <p:spPr>
          <a:xfrm>
            <a:off x="0" y="1"/>
            <a:ext cx="9372600" cy="1600199"/>
          </a:xfrm>
          <a:solidFill>
            <a:schemeClr val="bg1">
              <a:alpha val="75000"/>
            </a:schemeClr>
          </a:solidFill>
        </p:spPr>
        <p:txBody>
          <a:bodyPr/>
          <a:lstStyle/>
          <a:p>
            <a:pPr marL="0" indent="0">
              <a:buNone/>
            </a:pPr>
            <a:r>
              <a:rPr lang="en-US" sz="2800" dirty="0">
                <a:solidFill>
                  <a:srgbClr val="00B0F0"/>
                </a:solidFill>
              </a:rPr>
              <a:t>for all load/store and FP operations</a:t>
            </a:r>
            <a:endParaRPr lang="en-US" sz="2800" dirty="0">
              <a:solidFill>
                <a:srgbClr val="00B0F0"/>
              </a:solidFill>
            </a:endParaRPr>
          </a:p>
          <a:p>
            <a:pPr marL="0" indent="0">
              <a:buNone/>
            </a:pPr>
            <a:r>
              <a:rPr lang="en-US" sz="2800" dirty="0">
                <a:solidFill>
                  <a:srgbClr val="00B0F0"/>
                </a:solidFill>
              </a:rPr>
              <a:t>results are put on </a:t>
            </a:r>
            <a:r>
              <a:rPr lang="en-US" sz="2800" b="1" dirty="0">
                <a:solidFill>
                  <a:srgbClr val="00B0F0"/>
                </a:solidFill>
              </a:rPr>
              <a:t>CDB</a:t>
            </a:r>
            <a:r>
              <a:rPr lang="en-US" sz="2800" dirty="0">
                <a:solidFill>
                  <a:srgbClr val="00B0F0"/>
                </a:solidFill>
              </a:rPr>
              <a:t>, which </a:t>
            </a:r>
            <a:r>
              <a:rPr lang="en-US" sz="2800" b="1" dirty="0">
                <a:solidFill>
                  <a:srgbClr val="00B0F0"/>
                </a:solidFill>
              </a:rPr>
              <a:t>broadcasts</a:t>
            </a:r>
            <a:r>
              <a:rPr lang="en-US" sz="2800" dirty="0">
                <a:solidFill>
                  <a:srgbClr val="00B0F0"/>
                </a:solidFill>
              </a:rPr>
              <a:t> results to FP registers, reservation stations, store buffers</a:t>
            </a:r>
            <a:endParaRPr lang="en-US" sz="2800" dirty="0">
              <a:solidFill>
                <a:srgbClr val="00B0F0"/>
              </a:solidFill>
            </a:endParaRPr>
          </a:p>
          <a:p>
            <a:pPr marL="0" indent="0">
              <a:buNone/>
            </a:pPr>
            <a:endParaRPr lang="en-US" sz="2800" dirty="0">
              <a:solidFill>
                <a:srgbClr val="00B0F0"/>
              </a:solidFill>
            </a:endParaRPr>
          </a:p>
        </p:txBody>
      </p:sp>
      <p:sp>
        <p:nvSpPr>
          <p:cNvPr id="7" name="椭圆 8"/>
          <p:cNvSpPr/>
          <p:nvPr/>
        </p:nvSpPr>
        <p:spPr>
          <a:xfrm>
            <a:off x="4191000" y="6400800"/>
            <a:ext cx="3200400" cy="43489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Tomasulo’s Algorithm</a:t>
            </a:r>
            <a:endParaRPr lang="en-US" dirty="0"/>
          </a:p>
        </p:txBody>
      </p:sp>
      <p:sp>
        <p:nvSpPr>
          <p:cNvPr id="3" name="Content Placeholder 2"/>
          <p:cNvSpPr>
            <a:spLocks noGrp="1"/>
          </p:cNvSpPr>
          <p:nvPr>
            <p:ph idx="1"/>
          </p:nvPr>
        </p:nvSpPr>
        <p:spPr>
          <a:xfrm>
            <a:off x="457200" y="1600200"/>
            <a:ext cx="8915400" cy="4525963"/>
          </a:xfrm>
        </p:spPr>
        <p:txBody>
          <a:bodyPr/>
          <a:lstStyle/>
          <a:p>
            <a:pPr marL="0" indent="0">
              <a:buNone/>
            </a:pPr>
            <a:r>
              <a:rPr lang="en-US" dirty="0">
                <a:solidFill>
                  <a:srgbClr val="00B0F0"/>
                </a:solidFill>
              </a:rPr>
              <a:t>Two major advantages </a:t>
            </a:r>
            <a:r>
              <a:rPr lang="en-US" dirty="0"/>
              <a:t>over scoreboard:</a:t>
            </a:r>
            <a:endParaRPr lang="en-US" dirty="0"/>
          </a:p>
          <a:p>
            <a:r>
              <a:rPr lang="en-US" dirty="0"/>
              <a:t>Distribution of hazard detection logic</a:t>
            </a:r>
            <a:r>
              <a:rPr lang="en-US" dirty="0"/>
              <a:t> across load/store buffers and reservation stations</a:t>
            </a:r>
            <a:endParaRPr lang="en-US" dirty="0"/>
          </a:p>
          <a:p>
            <a:r>
              <a:rPr lang="en-US" dirty="0"/>
              <a:t>E</a:t>
            </a:r>
            <a:r>
              <a:rPr lang="en-US" dirty="0"/>
              <a:t>limination of stalls for WAW a</a:t>
            </a:r>
            <a:r>
              <a:rPr lang="en-US" dirty="0" err="1"/>
              <a:t>nd</a:t>
            </a:r>
            <a:r>
              <a:rPr lang="en-US" dirty="0"/>
              <a:t> WAR hazards through</a:t>
            </a:r>
            <a:endParaRPr lang="en-US" dirty="0"/>
          </a:p>
        </p:txBody>
      </p:sp>
      <p:sp>
        <p:nvSpPr>
          <p:cNvPr id="4" name="Title 1"/>
          <p:cNvSpPr txBox="1"/>
          <p:nvPr/>
        </p:nvSpPr>
        <p:spPr bwMode="auto">
          <a:xfrm>
            <a:off x="4287600" y="3945600"/>
            <a:ext cx="417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Register</a:t>
            </a:r>
            <a:r>
              <a:rPr kumimoji="0" lang="zh-CN" alt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 </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Renaming</a:t>
            </a: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Register</a:t>
            </a:r>
            <a:r>
              <a:rPr kumimoji="0" lang="zh-CN" alt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 </a:t>
            </a: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Renaming</a:t>
            </a:r>
            <a:endPar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p:txBody>
      </p:sp>
      <p:sp>
        <p:nvSpPr>
          <p:cNvPr id="3" name="Content Placeholder 2"/>
          <p:cNvSpPr>
            <a:spLocks noGrp="1"/>
          </p:cNvSpPr>
          <p:nvPr>
            <p:ph idx="1"/>
          </p:nvPr>
        </p:nvSpPr>
        <p:spPr>
          <a:xfrm>
            <a:off x="457200" y="1600200"/>
            <a:ext cx="8915400" cy="4525963"/>
          </a:xfrm>
        </p:spPr>
        <p:txBody>
          <a:bodyPr/>
          <a:lstStyle/>
          <a:p>
            <a:r>
              <a:rPr lang="en-US" dirty="0"/>
              <a:t>Eliminate WAW and WAR hazards</a:t>
            </a:r>
            <a:endParaRPr lang="en-US" dirty="0"/>
          </a:p>
          <a:p>
            <a:r>
              <a:rPr lang="en-US" dirty="0"/>
              <a:t>Rename related destination registers, including those with a pending read or write for an earlier instruction</a:t>
            </a:r>
            <a:endParaRPr lang="en-US" dirty="0"/>
          </a:p>
          <a:p>
            <a:r>
              <a:rPr lang="en-US" dirty="0"/>
              <a:t>Enable out-of-order write that does not affect any instructions depending on an earlier value of an operand</a:t>
            </a:r>
            <a:endParaRPr lang="en-US" dirty="0"/>
          </a:p>
          <a:p>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Renaming</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US" dirty="0">
              <a:solidFill>
                <a:srgbClr val="00B0F0"/>
              </a:solidFill>
            </a:endParaRPr>
          </a:p>
          <a:p>
            <a:pPr eaLnBrk="1" hangingPunct="1">
              <a:buFontTx/>
              <a:buNone/>
              <a:defRPr/>
            </a:pP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fdiv.d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fadd.d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fsub.d</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fmul.d</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 name="Content Placeholder 2"/>
          <p:cNvSpPr txBox="1"/>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f0, f2, f4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f0, f8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0(x1)</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f8, f10, f14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f10, f8</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RAW Hazard</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US" dirty="0">
              <a:solidFill>
                <a:srgbClr val="00B0F0"/>
              </a:solidFill>
            </a:endParaRPr>
          </a:p>
          <a:p>
            <a:pPr eaLnBrk="1" hangingPunct="1">
              <a:buFontTx/>
              <a:buNone/>
              <a:defRPr/>
            </a:pP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fdiv.d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fadd.d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fsub.d</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fmul.d</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 name="Content Placeholder 2"/>
          <p:cNvSpPr txBox="1"/>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f0, f2, f4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f0, f8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0(x1)</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f8, f10, f14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f10, f8</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6" name="Line 15"/>
          <p:cNvSpPr>
            <a:spLocks noChangeShapeType="1"/>
          </p:cNvSpPr>
          <p:nvPr/>
        </p:nvSpPr>
        <p:spPr bwMode="auto">
          <a:xfrm>
            <a:off x="2743200" y="3200400"/>
            <a:ext cx="0" cy="3810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Line 15"/>
          <p:cNvSpPr>
            <a:spLocks noChangeShapeType="1"/>
          </p:cNvSpPr>
          <p:nvPr/>
        </p:nvSpPr>
        <p:spPr bwMode="auto">
          <a:xfrm>
            <a:off x="2743201" y="2667000"/>
            <a:ext cx="609600" cy="2286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Line 15"/>
          <p:cNvSpPr>
            <a:spLocks noChangeShapeType="1"/>
          </p:cNvSpPr>
          <p:nvPr/>
        </p:nvSpPr>
        <p:spPr bwMode="auto">
          <a:xfrm>
            <a:off x="2743199" y="4419600"/>
            <a:ext cx="1553987" cy="2286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RAW Hazard</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00B0F0"/>
                </a:solidFill>
              </a:rPr>
              <a:t>Execute an instruction only when its operands are available</a:t>
            </a:r>
            <a:endParaRPr lang="en-US" altLang="zh-CN" dirty="0">
              <a:solidFill>
                <a:srgbClr val="00B0F0"/>
              </a:solidFill>
            </a:endParaRP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US" dirty="0">
              <a:solidFill>
                <a:srgbClr val="00B0F0"/>
              </a:solidFill>
            </a:endParaRPr>
          </a:p>
          <a:p>
            <a:pPr eaLnBrk="1" hangingPunct="1">
              <a:buFontTx/>
              <a:buNone/>
              <a:defRPr/>
            </a:pP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fdiv.d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fadd.d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fsub.d</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fmul.d</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 name="Content Placeholder 2"/>
          <p:cNvSpPr txBox="1"/>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f0, f2, f4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f0, f8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0(x1)</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f8, f10, f14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f10, f8</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6" name="Line 15"/>
          <p:cNvSpPr>
            <a:spLocks noChangeShapeType="1"/>
          </p:cNvSpPr>
          <p:nvPr/>
        </p:nvSpPr>
        <p:spPr bwMode="auto">
          <a:xfrm>
            <a:off x="2743200" y="3200400"/>
            <a:ext cx="0" cy="3810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Line 15"/>
          <p:cNvSpPr>
            <a:spLocks noChangeShapeType="1"/>
          </p:cNvSpPr>
          <p:nvPr/>
        </p:nvSpPr>
        <p:spPr bwMode="auto">
          <a:xfrm>
            <a:off x="2743201" y="2667000"/>
            <a:ext cx="609600" cy="2286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Line 15"/>
          <p:cNvSpPr>
            <a:spLocks noChangeShapeType="1"/>
          </p:cNvSpPr>
          <p:nvPr/>
        </p:nvSpPr>
        <p:spPr bwMode="auto">
          <a:xfrm>
            <a:off x="2743199" y="4419600"/>
            <a:ext cx="1553987" cy="2286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2"/>
          <p:cNvSpPr>
            <a:spLocks noGrp="1" noChangeArrowheads="1"/>
          </p:cNvSpPr>
          <p:nvPr>
            <p:ph type="title"/>
          </p:nvPr>
        </p:nvSpPr>
        <p:spPr/>
        <p:txBody>
          <a:bodyPr/>
          <a:lstStyle/>
          <a:p>
            <a:pPr eaLnBrk="1" hangingPunct="1"/>
            <a:r>
              <a:rPr lang="en-US" altLang="zh-CN"/>
              <a:t>Cache Performance</a:t>
            </a:r>
            <a:endParaRPr lang="en-US" altLang="zh-CN"/>
          </a:p>
        </p:txBody>
      </p:sp>
      <p:sp>
        <p:nvSpPr>
          <p:cNvPr id="243714" name="Rectangle 3"/>
          <p:cNvSpPr>
            <a:spLocks noGrp="1" noChangeArrowheads="1"/>
          </p:cNvSpPr>
          <p:nvPr>
            <p:ph type="body" idx="1"/>
          </p:nvPr>
        </p:nvSpPr>
        <p:spPr/>
        <p:txBody>
          <a:bodyPr/>
          <a:lstStyle/>
          <a:p>
            <a:pPr eaLnBrk="1" hangingPunct="1"/>
            <a:r>
              <a:rPr lang="en-US" altLang="zh-CN" b="1"/>
              <a:t>Memory stall cycles</a:t>
            </a:r>
            <a:endParaRPr lang="en-US" altLang="zh-CN"/>
          </a:p>
          <a:p>
            <a:pPr eaLnBrk="1" hangingPunct="1">
              <a:buFontTx/>
              <a:buNone/>
            </a:pPr>
            <a:r>
              <a:rPr lang="en-US" altLang="zh-CN" b="1"/>
              <a:t>	</a:t>
            </a:r>
            <a:r>
              <a:rPr lang="en-US" altLang="zh-CN"/>
              <a:t>the number of cycles during processor is stalled waiting for a mem access</a:t>
            </a:r>
            <a:endParaRPr lang="en-US" altLang="zh-CN" b="1"/>
          </a:p>
          <a:p>
            <a:pPr eaLnBrk="1" hangingPunct="1"/>
            <a:r>
              <a:rPr lang="en-US" altLang="zh-CN" b="1"/>
              <a:t>Miss rate</a:t>
            </a:r>
            <a:endParaRPr lang="en-US" altLang="zh-CN" b="1"/>
          </a:p>
          <a:p>
            <a:pPr eaLnBrk="1" hangingPunct="1">
              <a:buFontTx/>
              <a:buNone/>
            </a:pPr>
            <a:r>
              <a:rPr lang="en-US" altLang="zh-CN" b="1"/>
              <a:t>	</a:t>
            </a:r>
            <a:r>
              <a:rPr lang="en-US" altLang="zh-CN"/>
              <a:t>number of misses over number of accesses</a:t>
            </a:r>
            <a:endParaRPr lang="en-US" altLang="zh-CN" b="1"/>
          </a:p>
          <a:p>
            <a:pPr eaLnBrk="1" hangingPunct="1"/>
            <a:r>
              <a:rPr lang="en-US" altLang="zh-CN" b="1"/>
              <a:t>Miss penalty</a:t>
            </a:r>
            <a:endParaRPr lang="en-US" altLang="zh-CN" b="1"/>
          </a:p>
          <a:p>
            <a:pPr eaLnBrk="1" hangingPunct="1">
              <a:buFontTx/>
              <a:buNone/>
            </a:pPr>
            <a:r>
              <a:rPr lang="en-US" altLang="zh-CN" b="1"/>
              <a:t>	</a:t>
            </a:r>
            <a:r>
              <a:rPr lang="en-US" altLang="zh-CN"/>
              <a:t>the cost per miss (number of extra clock cycles to wait)</a:t>
            </a:r>
            <a:endParaRPr lang="en-US" altLang="zh-CN" b="1"/>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 Hazard</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US" dirty="0">
              <a:solidFill>
                <a:srgbClr val="00B0F0"/>
              </a:solidFill>
            </a:endParaRPr>
          </a:p>
          <a:p>
            <a:pPr eaLnBrk="1" hangingPunct="1">
              <a:buFontTx/>
              <a:buNone/>
              <a:defRPr/>
            </a:pP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fdiv.d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fadd.d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fsub.d</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fmul.d</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 name="Content Placeholder 2"/>
          <p:cNvSpPr txBox="1"/>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f0, f2, f4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f0, f8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0(x1)</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f8, f10, f14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f10, f8</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7" name="Freeform 6"/>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00B0F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6" name="Freeform 5"/>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00B0F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WAW Hazard</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US" dirty="0">
              <a:solidFill>
                <a:srgbClr val="00B0F0"/>
              </a:solidFill>
            </a:endParaRPr>
          </a:p>
          <a:p>
            <a:pPr eaLnBrk="1" hangingPunct="1">
              <a:buFontTx/>
              <a:buNone/>
              <a:defRPr/>
            </a:pP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fdiv.d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fadd.d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fsub.d</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fmul.d</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 name="Content Placeholder 2"/>
          <p:cNvSpPr txBox="1"/>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f0, f2, f4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f0, f8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0(x1)</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f8, f10, f14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f10, f8</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27" name="Freeform 26"/>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00B0F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WAR</a:t>
            </a:r>
            <a:r>
              <a:rPr lang="en-US" dirty="0"/>
              <a:t>/</a:t>
            </a:r>
            <a:r>
              <a:rPr lang="en-US" dirty="0">
                <a:solidFill>
                  <a:srgbClr val="FFC000"/>
                </a:solidFill>
              </a:rPr>
              <a:t>WAW</a:t>
            </a:r>
            <a:r>
              <a:rPr lang="en-US" dirty="0"/>
              <a:t> Hazard</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US" dirty="0">
              <a:solidFill>
                <a:srgbClr val="00B0F0"/>
              </a:solidFill>
            </a:endParaRPr>
          </a:p>
          <a:p>
            <a:pPr eaLnBrk="1" hangingPunct="1">
              <a:buFontTx/>
              <a:buNone/>
              <a:defRPr/>
            </a:pP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fdiv.d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fadd.d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fsub.d</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fmul.d</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 name="Content Placeholder 2"/>
          <p:cNvSpPr txBox="1"/>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f0, f2, f4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f0, f8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0(x1)</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f8, f10, f14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f10, f8</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27" name="Freeform 26"/>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Freeform 6"/>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8" name="Freeform 7"/>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7" grpId="0" animBg="1"/>
      <p:bldP spid="8"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rename registers?</a:t>
            </a:r>
            <a:endParaRPr lang="en-US" altLang="zh-CN"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rename registers?</a:t>
            </a:r>
            <a:endParaRPr lang="en-US" altLang="zh-CN" dirty="0"/>
          </a:p>
        </p:txBody>
      </p:sp>
      <p:sp>
        <p:nvSpPr>
          <p:cNvPr id="3" name="Rectangle 4"/>
          <p:cNvSpPr>
            <a:spLocks noChangeArrowheads="1"/>
          </p:cNvSpPr>
          <p:nvPr/>
        </p:nvSpPr>
        <p:spPr bwMode="auto">
          <a:xfrm>
            <a:off x="0" y="3733800"/>
            <a:ext cx="929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an extended set of physical registers is used to hold both the </a:t>
            </a:r>
            <a:r>
              <a:rPr kumimoji="0" lang="en-US" altLang="zh-CN" sz="32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architecturally visible</a:t>
            </a:r>
            <a:endParaRPr kumimoji="0" lang="en-US" altLang="zh-CN" sz="32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4" name="Rectangle 4"/>
          <p:cNvSpPr>
            <a:spLocks noChangeArrowheads="1"/>
          </p:cNvSpPr>
          <p:nvPr/>
        </p:nvSpPr>
        <p:spPr bwMode="auto">
          <a:xfrm>
            <a:off x="-1860" y="4724400"/>
            <a:ext cx="92963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registers</a:t>
            </a:r>
            <a:r>
              <a:rPr kumimoji="0" lang="en-US" altLang="zh-CN" sz="32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(x0,…x31 and f0,…f31) as well as temporary values;</a:t>
            </a:r>
            <a:endParaRPr kumimoji="0" lang="en-US" altLang="zh-CN" sz="32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rename registers?</a:t>
            </a:r>
            <a:endParaRPr lang="en-US" altLang="zh-CN" dirty="0"/>
          </a:p>
        </p:txBody>
      </p:sp>
      <p:sp>
        <p:nvSpPr>
          <p:cNvPr id="3" name="Rectangle 4"/>
          <p:cNvSpPr>
            <a:spLocks noChangeArrowheads="1"/>
          </p:cNvSpPr>
          <p:nvPr/>
        </p:nvSpPr>
        <p:spPr bwMode="auto">
          <a:xfrm>
            <a:off x="0" y="3733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if a given physical register does not appear as a source and it is not designated as arch,</a:t>
            </a:r>
            <a:endParaRPr kumimoji="0" lang="en-US" altLang="zh-CN" sz="32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4" name="Rectangle 4"/>
          <p:cNvSpPr>
            <a:spLocks noChangeArrowheads="1"/>
          </p:cNvSpPr>
          <p:nvPr/>
        </p:nvSpPr>
        <p:spPr bwMode="auto">
          <a:xfrm>
            <a:off x="-1859" y="4724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alternatively, another instruction that writes the same architectural reg commits,</a:t>
            </a:r>
            <a:endParaRPr kumimoji="0" lang="en-US" altLang="zh-CN" sz="32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5" name="Rectangle 4"/>
          <p:cNvSpPr>
            <a:spLocks noChangeArrowheads="1"/>
          </p:cNvSpPr>
          <p:nvPr/>
        </p:nvSpPr>
        <p:spPr bwMode="auto">
          <a:xfrm>
            <a:off x="0" y="5715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it may be reclaimed and reallocated;</a:t>
            </a:r>
            <a:endParaRPr kumimoji="0" lang="en-US" altLang="zh-CN" sz="32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32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WAR</a:t>
            </a:r>
            <a:r>
              <a:rPr lang="en-US" dirty="0"/>
              <a:t>/</a:t>
            </a:r>
            <a:r>
              <a:rPr lang="en-US" dirty="0">
                <a:solidFill>
                  <a:srgbClr val="FFC000"/>
                </a:solidFill>
              </a:rPr>
              <a:t>WAW</a:t>
            </a:r>
            <a:r>
              <a:rPr lang="en-US" dirty="0"/>
              <a:t> Hazard</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endParaRPr lang="en-US" altLang="zh-CN" dirty="0">
              <a:solidFill>
                <a:srgbClr val="92D050"/>
              </a:solidFill>
            </a:endParaRPr>
          </a:p>
          <a:p>
            <a:pPr>
              <a:defRPr/>
            </a:pPr>
            <a:r>
              <a:rPr lang="en-US" altLang="zh-CN" dirty="0">
                <a:solidFill>
                  <a:srgbClr val="FFC000"/>
                </a:solidFill>
              </a:rPr>
              <a:t>WAW: rename former</a:t>
            </a:r>
            <a:endParaRPr lang="en-US" altLang="zh-CN" dirty="0">
              <a:solidFill>
                <a:srgbClr val="FFC000"/>
              </a:solidFill>
            </a:endParaRP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US" dirty="0">
              <a:solidFill>
                <a:srgbClr val="00B0F0"/>
              </a:solidFill>
            </a:endParaRPr>
          </a:p>
          <a:p>
            <a:pPr eaLnBrk="1" hangingPunct="1">
              <a:buFontTx/>
              <a:buNone/>
              <a:defRPr/>
            </a:pP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fdiv.d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fadd.d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fsub.d</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fmul.d</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 name="Content Placeholder 2"/>
          <p:cNvSpPr txBox="1"/>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f0, f2, f4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f0, f8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0(x1)</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f8, f10, f14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f10, f8</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27" name="Freeform 26"/>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Freeform 6"/>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8" name="Freeform 7"/>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6" name="Horizontal Scroll 5"/>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0" name="Content Placeholder 2"/>
          <p:cNvSpPr txBox="1"/>
          <p:nvPr/>
        </p:nvSpPr>
        <p:spPr bwMode="auto">
          <a:xfrm>
            <a:off x="5945255" y="2258122"/>
            <a:ext cx="3088989" cy="106680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en-US" sz="28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guarantee   program order</a:t>
            </a:r>
            <a:endParaRPr kumimoji="0" lang="en-US" sz="28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28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WAR</a:t>
            </a:r>
            <a:r>
              <a:rPr lang="en-US" dirty="0"/>
              <a:t>/</a:t>
            </a:r>
            <a:r>
              <a:rPr lang="en-US" dirty="0">
                <a:solidFill>
                  <a:srgbClr val="FFC000"/>
                </a:solidFill>
              </a:rPr>
              <a:t>WAW</a:t>
            </a:r>
            <a:r>
              <a:rPr lang="en-US" dirty="0"/>
              <a:t> Hazard</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endParaRPr lang="en-US" altLang="zh-CN" dirty="0">
              <a:solidFill>
                <a:srgbClr val="92D050"/>
              </a:solidFill>
            </a:endParaRPr>
          </a:p>
          <a:p>
            <a:pPr>
              <a:defRPr/>
            </a:pPr>
            <a:r>
              <a:rPr lang="en-US" altLang="zh-CN" dirty="0">
                <a:solidFill>
                  <a:srgbClr val="FFC000"/>
                </a:solidFill>
              </a:rPr>
              <a:t>WAW: rename former</a:t>
            </a:r>
            <a:endParaRPr lang="en-US" altLang="zh-CN" dirty="0">
              <a:solidFill>
                <a:srgbClr val="FFC000"/>
              </a:solidFill>
            </a:endParaRP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endParaRPr lang="en-US" altLang="zh-CN" dirty="0">
              <a:solidFill>
                <a:srgbClr val="00B0F0"/>
              </a:solidFill>
            </a:endParaRP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US" dirty="0">
              <a:solidFill>
                <a:srgbClr val="00B0F0"/>
              </a:solidFill>
            </a:endParaRPr>
          </a:p>
          <a:p>
            <a:pPr eaLnBrk="1" hangingPunct="1">
              <a:buFontTx/>
              <a:buNone/>
              <a:defRPr/>
            </a:pP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fdiv.d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fadd.d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fsub.d</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fmul.d</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 name="Content Placeholder 2"/>
          <p:cNvSpPr txBox="1"/>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f0, f2, f4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f0, f8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0(x1)</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f8, f10, f14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f10, f8</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27" name="Freeform 26"/>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Freeform 6"/>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8" name="Freeform 7"/>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6" name="Horizontal Scroll 5"/>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0" name="Content Placeholder 2"/>
          <p:cNvSpPr txBox="1"/>
          <p:nvPr/>
        </p:nvSpPr>
        <p:spPr bwMode="auto">
          <a:xfrm>
            <a:off x="5945255" y="2258122"/>
            <a:ext cx="3088989" cy="106680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en-US" sz="28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guarantee   program order</a:t>
            </a:r>
            <a:endParaRPr kumimoji="0" lang="en-US" sz="28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28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WAR</a:t>
            </a:r>
            <a:r>
              <a:rPr lang="en-US" dirty="0"/>
              <a:t>/</a:t>
            </a:r>
            <a:r>
              <a:rPr lang="en-US" dirty="0">
                <a:solidFill>
                  <a:srgbClr val="FFC000"/>
                </a:solidFill>
              </a:rPr>
              <a:t>WAW</a:t>
            </a:r>
            <a:r>
              <a:rPr lang="en-US" dirty="0"/>
              <a:t> Hazard</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endParaRPr lang="en-US" altLang="zh-CN" dirty="0">
              <a:solidFill>
                <a:srgbClr val="92D050"/>
              </a:solidFill>
            </a:endParaRPr>
          </a:p>
          <a:p>
            <a:pPr>
              <a:defRPr/>
            </a:pPr>
            <a:r>
              <a:rPr lang="en-US" altLang="zh-CN" dirty="0">
                <a:solidFill>
                  <a:srgbClr val="FFC000"/>
                </a:solidFill>
              </a:rPr>
              <a:t>WAW: rename former</a:t>
            </a:r>
            <a:endParaRPr lang="en-US" altLang="zh-CN" dirty="0">
              <a:solidFill>
                <a:srgbClr val="FFC000"/>
              </a:solidFill>
            </a:endParaRP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endParaRPr lang="en-US" altLang="zh-CN" dirty="0">
              <a:solidFill>
                <a:srgbClr val="00B0F0"/>
              </a:solidFill>
            </a:endParaRP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US" dirty="0">
              <a:solidFill>
                <a:srgbClr val="00B0F0"/>
              </a:solidFill>
            </a:endParaRPr>
          </a:p>
          <a:p>
            <a:pPr eaLnBrk="1" hangingPunct="1">
              <a:buFontTx/>
              <a:buNone/>
              <a:defRPr/>
            </a:pP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fdiv.d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fadd.d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fsub.d</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fmul.d</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 name="Content Placeholder 2"/>
          <p:cNvSpPr txBox="1"/>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f0, f2, f4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f0, f8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0(x1)</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T</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f10, f14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f10, </a:t>
            </a: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T</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27" name="Freeform 26"/>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Freeform 6"/>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8" name="Freeform 7"/>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6" name="Horizontal Scroll 5"/>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0" name="Content Placeholder 2"/>
          <p:cNvSpPr txBox="1"/>
          <p:nvPr/>
        </p:nvSpPr>
        <p:spPr bwMode="auto">
          <a:xfrm>
            <a:off x="5945255" y="2258122"/>
            <a:ext cx="3088989" cy="106680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en-US" sz="28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guarantee   program order</a:t>
            </a:r>
            <a:endParaRPr kumimoji="0" lang="en-US" sz="28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28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withEffect">
                                  <p:stCondLst>
                                    <p:cond delay="0"/>
                                  </p:stCondLst>
                                  <p:childTnLst>
                                    <p:animEffect transition="out" filter="wipe(down)">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WAR</a:t>
            </a:r>
            <a:r>
              <a:rPr lang="en-US" dirty="0"/>
              <a:t>/</a:t>
            </a:r>
            <a:r>
              <a:rPr lang="en-US" dirty="0">
                <a:solidFill>
                  <a:srgbClr val="FFC000"/>
                </a:solidFill>
              </a:rPr>
              <a:t>WAW</a:t>
            </a:r>
            <a:r>
              <a:rPr lang="en-US" dirty="0"/>
              <a:t> Hazard</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endParaRPr lang="en-US" altLang="zh-CN" dirty="0">
              <a:solidFill>
                <a:srgbClr val="92D050"/>
              </a:solidFill>
            </a:endParaRPr>
          </a:p>
          <a:p>
            <a:pPr>
              <a:defRPr/>
            </a:pPr>
            <a:r>
              <a:rPr lang="en-US" altLang="zh-CN" dirty="0">
                <a:solidFill>
                  <a:srgbClr val="FFC000"/>
                </a:solidFill>
              </a:rPr>
              <a:t>WAW: rename former</a:t>
            </a:r>
            <a:endParaRPr lang="en-US" altLang="zh-CN" dirty="0">
              <a:solidFill>
                <a:srgbClr val="FFC000"/>
              </a:solidFill>
            </a:endParaRP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endParaRPr lang="en-US" altLang="zh-CN" dirty="0">
              <a:solidFill>
                <a:srgbClr val="00B0F0"/>
              </a:solidFill>
            </a:endParaRP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US" dirty="0">
              <a:solidFill>
                <a:srgbClr val="00B0F0"/>
              </a:solidFill>
            </a:endParaRPr>
          </a:p>
          <a:p>
            <a:pPr eaLnBrk="1" hangingPunct="1">
              <a:buFontTx/>
              <a:buNone/>
              <a:defRPr/>
            </a:pP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fdiv.d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fadd.d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fsub.d</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fmul.d</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 name="Content Placeholder 2"/>
          <p:cNvSpPr txBox="1"/>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f0, f2, f4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FFC000"/>
                </a:solidFill>
                <a:effectLst/>
                <a:uLnTx/>
                <a:uFillTx/>
                <a:latin typeface="Verdana" panose="020B0604030504040204"/>
                <a:ea typeface="宋体" panose="02010600030101010101" pitchFamily="2" charset="-122"/>
                <a:cs typeface="+mn-cs"/>
              </a:rPr>
              <a:t>S</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f0, f8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FFC000"/>
                </a:solidFill>
                <a:effectLst/>
                <a:uLnTx/>
                <a:uFillTx/>
                <a:latin typeface="Verdana" panose="020B0604030504040204"/>
                <a:ea typeface="宋体" panose="02010600030101010101" pitchFamily="2" charset="-122"/>
                <a:cs typeface="+mn-cs"/>
              </a:rPr>
              <a:t>S</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0(x1)</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T</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f10, f14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f10, </a:t>
            </a: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T</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27" name="Freeform 26"/>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Freeform 6"/>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6" name="Horizontal Scroll 5"/>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0" name="Content Placeholder 2"/>
          <p:cNvSpPr txBox="1"/>
          <p:nvPr/>
        </p:nvSpPr>
        <p:spPr bwMode="auto">
          <a:xfrm>
            <a:off x="5945255" y="2258122"/>
            <a:ext cx="3088989" cy="106680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en-US" sz="28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guarantee   program order</a:t>
            </a:r>
            <a:endParaRPr kumimoji="0" lang="en-US" sz="28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28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withEffect">
                                  <p:stCondLst>
                                    <p:cond delay="0"/>
                                  </p:stCondLst>
                                  <p:childTnLst>
                                    <p:animEffect transition="out" filter="wipe(down)">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2"/>
          <p:cNvSpPr>
            <a:spLocks noGrp="1" noChangeArrowheads="1"/>
          </p:cNvSpPr>
          <p:nvPr>
            <p:ph type="title"/>
          </p:nvPr>
        </p:nvSpPr>
        <p:spPr/>
        <p:txBody>
          <a:bodyPr/>
          <a:lstStyle/>
          <a:p>
            <a:pPr eaLnBrk="1" hangingPunct="1"/>
            <a:r>
              <a:rPr lang="en-US" altLang="zh-CN"/>
              <a:t>Block Placement</a:t>
            </a:r>
            <a:endParaRPr lang="en-US" altLang="zh-CN"/>
          </a:p>
        </p:txBody>
      </p:sp>
      <p:sp>
        <p:nvSpPr>
          <p:cNvPr id="244738" name="Rectangle 3"/>
          <p:cNvSpPr>
            <a:spLocks noGrp="1" noChangeArrowheads="1"/>
          </p:cNvSpPr>
          <p:nvPr>
            <p:ph type="body" idx="1"/>
          </p:nvPr>
        </p:nvSpPr>
        <p:spPr/>
        <p:txBody>
          <a:bodyPr/>
          <a:lstStyle/>
          <a:p>
            <a:pPr eaLnBrk="1" hangingPunct="1"/>
            <a:r>
              <a:rPr lang="en-US" altLang="zh-CN" b="1"/>
              <a:t>Direct Mapped</a:t>
            </a:r>
            <a:endParaRPr lang="en-US" altLang="zh-CN" b="1"/>
          </a:p>
          <a:p>
            <a:pPr eaLnBrk="1" hangingPunct="1">
              <a:buFontTx/>
              <a:buNone/>
            </a:pPr>
            <a:r>
              <a:rPr lang="en-US" altLang="zh-CN"/>
              <a:t>	only one place</a:t>
            </a:r>
            <a:endParaRPr lang="en-US" altLang="zh-CN"/>
          </a:p>
          <a:p>
            <a:pPr eaLnBrk="1" hangingPunct="1">
              <a:buFontTx/>
              <a:buNone/>
            </a:pPr>
            <a:endParaRPr lang="en-US" altLang="zh-CN"/>
          </a:p>
          <a:p>
            <a:pPr eaLnBrk="1" hangingPunct="1"/>
            <a:r>
              <a:rPr lang="en-US" altLang="zh-CN" b="1"/>
              <a:t>Fully Associative</a:t>
            </a:r>
            <a:endParaRPr lang="en-US" altLang="zh-CN" b="1"/>
          </a:p>
          <a:p>
            <a:pPr eaLnBrk="1" hangingPunct="1">
              <a:buFontTx/>
              <a:buNone/>
            </a:pPr>
            <a:r>
              <a:rPr lang="en-US" altLang="zh-CN"/>
              <a:t>	anywhere</a:t>
            </a:r>
            <a:endParaRPr lang="en-US" altLang="zh-CN"/>
          </a:p>
        </p:txBody>
      </p:sp>
      <p:pic>
        <p:nvPicPr>
          <p:cNvPr id="24473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8738" y="2819400"/>
            <a:ext cx="64865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WAR</a:t>
            </a:r>
            <a:r>
              <a:rPr lang="en-US" dirty="0"/>
              <a:t>/</a:t>
            </a:r>
            <a:r>
              <a:rPr lang="en-US" dirty="0">
                <a:solidFill>
                  <a:srgbClr val="FFC000"/>
                </a:solidFill>
              </a:rPr>
              <a:t>WAW</a:t>
            </a:r>
            <a:r>
              <a:rPr lang="en-US" dirty="0"/>
              <a:t> Hazard</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endParaRPr lang="en-US" altLang="zh-CN" dirty="0">
              <a:solidFill>
                <a:srgbClr val="92D050"/>
              </a:solidFill>
            </a:endParaRPr>
          </a:p>
          <a:p>
            <a:pPr>
              <a:defRPr/>
            </a:pPr>
            <a:r>
              <a:rPr lang="en-US" altLang="zh-CN" dirty="0">
                <a:solidFill>
                  <a:srgbClr val="FFC000"/>
                </a:solidFill>
              </a:rPr>
              <a:t>WAW: rename former</a:t>
            </a:r>
            <a:endParaRPr lang="en-US" altLang="zh-CN" dirty="0">
              <a:solidFill>
                <a:srgbClr val="FFC000"/>
              </a:solidFill>
            </a:endParaRP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endParaRPr lang="en-US" altLang="zh-CN" dirty="0">
              <a:solidFill>
                <a:srgbClr val="00B0F0"/>
              </a:solidFill>
            </a:endParaRP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US" dirty="0">
              <a:solidFill>
                <a:srgbClr val="00B0F0"/>
              </a:solidFill>
            </a:endParaRPr>
          </a:p>
          <a:p>
            <a:pPr eaLnBrk="1" hangingPunct="1">
              <a:buFontTx/>
              <a:buNone/>
              <a:defRPr/>
            </a:pP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fdiv.d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fadd.d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fsd</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fsub.d</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fmul.d</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 name="Content Placeholder 2"/>
          <p:cNvSpPr txBox="1"/>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f0, f2, f4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FFC000"/>
                </a:solidFill>
                <a:effectLst/>
                <a:uLnTx/>
                <a:uFillTx/>
                <a:latin typeface="Verdana" panose="020B0604030504040204"/>
                <a:ea typeface="宋体" panose="02010600030101010101" pitchFamily="2" charset="-122"/>
                <a:cs typeface="+mn-cs"/>
              </a:rPr>
              <a:t>S</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f0, f8 </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FFC000"/>
                </a:solidFill>
                <a:effectLst/>
                <a:uLnTx/>
                <a:uFillTx/>
                <a:latin typeface="Verdana" panose="020B0604030504040204"/>
                <a:ea typeface="宋体" panose="02010600030101010101" pitchFamily="2" charset="-122"/>
                <a:cs typeface="+mn-cs"/>
              </a:rPr>
              <a:t>S</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0(x1)</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T</a:t>
            </a: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f10, f14</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f6, f10, </a:t>
            </a: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T</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7" name="Freeform 6"/>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6" name="Horizontal Scroll 5"/>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0" name="Content Placeholder 2"/>
          <p:cNvSpPr txBox="1"/>
          <p:nvPr/>
        </p:nvSpPr>
        <p:spPr bwMode="auto">
          <a:xfrm>
            <a:off x="5945255" y="2258122"/>
            <a:ext cx="3088989" cy="106680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en-US" sz="28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guarantee   program order</a:t>
            </a:r>
            <a:endParaRPr kumimoji="0" lang="en-US" sz="28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28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withEffect">
                                  <p:stCondLst>
                                    <p:cond delay="0"/>
                                  </p:stCondLst>
                                  <p:childTnLst>
                                    <p:animEffect transition="out" filter="wipe(down)">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a:t>
            </a:r>
            <a:r>
              <a:rPr lang="en-US" altLang="zh-CN" dirty="0" err="1"/>
              <a:t>tomasulo</a:t>
            </a:r>
            <a:r>
              <a:rPr lang="en-US" altLang="zh-CN" dirty="0"/>
              <a:t>?</a:t>
            </a:r>
            <a:endParaRPr lang="en-US" altLang="zh-CN"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Tomasulo’s Algorithm</a:t>
            </a:r>
            <a:endParaRPr lang="en-US" dirty="0"/>
          </a:p>
        </p:txBody>
      </p:sp>
      <p:sp>
        <p:nvSpPr>
          <p:cNvPr id="3" name="Content Placeholder 2"/>
          <p:cNvSpPr>
            <a:spLocks noGrp="1"/>
          </p:cNvSpPr>
          <p:nvPr>
            <p:ph idx="1"/>
          </p:nvPr>
        </p:nvSpPr>
        <p:spPr>
          <a:xfrm>
            <a:off x="457200" y="1600200"/>
            <a:ext cx="8686800" cy="4525963"/>
          </a:xfrm>
        </p:spPr>
        <p:txBody>
          <a:bodyPr/>
          <a:lstStyle/>
          <a:p>
            <a:r>
              <a:rPr lang="en-US" dirty="0"/>
              <a:t>Issue</a:t>
            </a:r>
            <a:endParaRPr lang="en-US" dirty="0"/>
          </a:p>
          <a:p>
            <a:r>
              <a:rPr lang="en-US" dirty="0"/>
              <a:t>Execute</a:t>
            </a:r>
            <a:endParaRPr lang="en-US" dirty="0"/>
          </a:p>
          <a:p>
            <a:r>
              <a:rPr lang="en-US" dirty="0"/>
              <a:t>Write result</a:t>
            </a:r>
            <a:endParaRPr lang="en-US"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Tomasulo’s Algorithm</a:t>
            </a:r>
            <a:endParaRPr lang="en-US" dirty="0"/>
          </a:p>
        </p:txBody>
      </p:sp>
      <p:sp>
        <p:nvSpPr>
          <p:cNvPr id="3" name="Content Placeholder 2"/>
          <p:cNvSpPr>
            <a:spLocks noGrp="1"/>
          </p:cNvSpPr>
          <p:nvPr>
            <p:ph idx="1"/>
          </p:nvPr>
        </p:nvSpPr>
        <p:spPr>
          <a:xfrm>
            <a:off x="457200" y="1600200"/>
            <a:ext cx="8686800" cy="4525963"/>
          </a:xfrm>
        </p:spPr>
        <p:txBody>
          <a:bodyPr/>
          <a:lstStyle/>
          <a:p>
            <a:r>
              <a:rPr lang="en-US" dirty="0">
                <a:solidFill>
                  <a:srgbClr val="00B0F0"/>
                </a:solidFill>
              </a:rPr>
              <a:t>Issue/Dispatch                                  </a:t>
            </a:r>
            <a:r>
              <a:rPr lang="en-US" dirty="0"/>
              <a:t>get next instr from instr queue head upon empty reservation-station/buffer; rename registers if necessary; </a:t>
            </a:r>
            <a:endParaRPr lang="en-US" dirty="0"/>
          </a:p>
          <a:p>
            <a:r>
              <a:rPr lang="en-US" dirty="0"/>
              <a:t>Execute</a:t>
            </a:r>
            <a:endParaRPr lang="en-US" dirty="0"/>
          </a:p>
          <a:p>
            <a:r>
              <a:rPr lang="en-US" dirty="0"/>
              <a:t>Write result</a:t>
            </a:r>
            <a:endParaRPr lang="en-US"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Tomasulo’s Algorithm</a:t>
            </a:r>
            <a:endParaRPr lang="en-US" dirty="0"/>
          </a:p>
        </p:txBody>
      </p:sp>
      <p:sp>
        <p:nvSpPr>
          <p:cNvPr id="3" name="Content Placeholder 2"/>
          <p:cNvSpPr>
            <a:spLocks noGrp="1"/>
          </p:cNvSpPr>
          <p:nvPr>
            <p:ph idx="1"/>
          </p:nvPr>
        </p:nvSpPr>
        <p:spPr>
          <a:xfrm>
            <a:off x="457200" y="1600200"/>
            <a:ext cx="8839200" cy="4525963"/>
          </a:xfrm>
        </p:spPr>
        <p:txBody>
          <a:bodyPr/>
          <a:lstStyle/>
          <a:p>
            <a:r>
              <a:rPr lang="en-US" dirty="0"/>
              <a:t>Issue                                 </a:t>
            </a:r>
            <a:endParaRPr lang="en-US" dirty="0"/>
          </a:p>
          <a:p>
            <a:r>
              <a:rPr lang="en-US" dirty="0">
                <a:solidFill>
                  <a:srgbClr val="00B0F0"/>
                </a:solidFill>
              </a:rPr>
              <a:t>Execute                                              </a:t>
            </a:r>
            <a:r>
              <a:rPr lang="en-US" dirty="0"/>
              <a:t>when all operands are available, execute the operation at functional unit; no instr is allowed to execute until a branch that preceds the instruction in program order has completed;</a:t>
            </a:r>
            <a:endParaRPr lang="en-US" dirty="0">
              <a:solidFill>
                <a:srgbClr val="00B0F0"/>
              </a:solidFill>
            </a:endParaRPr>
          </a:p>
          <a:p>
            <a:r>
              <a:rPr lang="en-US" dirty="0"/>
              <a:t>Write result</a:t>
            </a:r>
            <a:endParaRPr lang="en-US"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Tomasulo’s Algorithm</a:t>
            </a:r>
            <a:endParaRPr lang="en-US" dirty="0"/>
          </a:p>
        </p:txBody>
      </p:sp>
      <p:sp>
        <p:nvSpPr>
          <p:cNvPr id="3" name="Content Placeholder 2"/>
          <p:cNvSpPr>
            <a:spLocks noGrp="1"/>
          </p:cNvSpPr>
          <p:nvPr>
            <p:ph idx="1"/>
          </p:nvPr>
        </p:nvSpPr>
        <p:spPr>
          <a:xfrm>
            <a:off x="457200" y="1600200"/>
            <a:ext cx="8839200" cy="4525963"/>
          </a:xfrm>
        </p:spPr>
        <p:txBody>
          <a:bodyPr/>
          <a:lstStyle/>
          <a:p>
            <a:r>
              <a:rPr lang="en-US" dirty="0"/>
              <a:t>Issue                                 </a:t>
            </a:r>
            <a:endParaRPr lang="en-US" dirty="0"/>
          </a:p>
          <a:p>
            <a:r>
              <a:rPr lang="en-US" dirty="0"/>
              <a:t>Execute</a:t>
            </a:r>
            <a:endParaRPr lang="en-US" dirty="0"/>
          </a:p>
          <a:p>
            <a:r>
              <a:rPr lang="en-US" dirty="0">
                <a:solidFill>
                  <a:srgbClr val="00B0F0"/>
                </a:solidFill>
              </a:rPr>
              <a:t>Write result                                       </a:t>
            </a:r>
            <a:r>
              <a:rPr lang="en-US" dirty="0"/>
              <a:t>when the result is available, write it on CDB, which broadcasts it to registers, reservation stations, and store buffers;</a:t>
            </a:r>
            <a:r>
              <a:rPr lang="zh-CN" altLang="en-US" dirty="0"/>
              <a:t> </a:t>
            </a:r>
            <a:r>
              <a:rPr lang="en-US" altLang="zh-CN" dirty="0">
                <a:solidFill>
                  <a:srgbClr val="00B0F0"/>
                </a:solidFill>
              </a:rPr>
              <a:t>one cycle of latency between source and result because the matching of a result and its use cannot be done until the end of the Write Result stage;</a:t>
            </a:r>
            <a:r>
              <a:rPr lang="en-US" dirty="0">
                <a:solidFill>
                  <a:srgbClr val="00B0F0"/>
                </a:solidFill>
              </a:rPr>
              <a:t> </a:t>
            </a:r>
            <a:endParaRPr lang="en-US" dirty="0">
              <a:solidFill>
                <a:srgbClr val="00B0F0"/>
              </a:solidFil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Reservation Station Status</a:t>
            </a:r>
            <a:endParaRPr lang="en-US" dirty="0"/>
          </a:p>
        </p:txBody>
      </p:sp>
      <p:sp>
        <p:nvSpPr>
          <p:cNvPr id="3" name="Content Placeholder 2"/>
          <p:cNvSpPr>
            <a:spLocks noGrp="1"/>
          </p:cNvSpPr>
          <p:nvPr>
            <p:ph idx="1"/>
          </p:nvPr>
        </p:nvSpPr>
        <p:spPr/>
        <p:txBody>
          <a:bodyPr/>
          <a:lstStyle/>
          <a:p>
            <a:r>
              <a:rPr lang="en-US" dirty="0"/>
              <a:t>S</a:t>
            </a:r>
            <a:r>
              <a:rPr lang="en-US" dirty="0"/>
              <a:t>even fields:</a:t>
            </a:r>
            <a:endParaRPr lang="en-US" dirty="0"/>
          </a:p>
        </p:txBody>
      </p:sp>
      <p:pic>
        <p:nvPicPr>
          <p:cNvPr id="4" name="Picture 3"/>
          <p:cNvPicPr>
            <a:picLocks noChangeAspect="1"/>
          </p:cNvPicPr>
          <p:nvPr/>
        </p:nvPicPr>
        <p:blipFill>
          <a:blip r:embed="rId1"/>
          <a:stretch>
            <a:fillRect/>
          </a:stretch>
        </p:blipFill>
        <p:spPr>
          <a:xfrm>
            <a:off x="0" y="2186949"/>
            <a:ext cx="9144000" cy="4671051"/>
          </a:xfrm>
          <a:prstGeom prst="rect">
            <a:avLst/>
          </a:prstGeom>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Reservation Station Status</a:t>
            </a:r>
            <a:endParaRPr lang="en-US" dirty="0"/>
          </a:p>
        </p:txBody>
      </p:sp>
      <p:sp>
        <p:nvSpPr>
          <p:cNvPr id="3" name="Content Placeholder 2"/>
          <p:cNvSpPr>
            <a:spLocks noGrp="1"/>
          </p:cNvSpPr>
          <p:nvPr>
            <p:ph idx="1"/>
          </p:nvPr>
        </p:nvSpPr>
        <p:spPr/>
        <p:txBody>
          <a:bodyPr/>
          <a:lstStyle/>
          <a:p>
            <a:r>
              <a:rPr lang="en-US" dirty="0"/>
              <a:t>S</a:t>
            </a:r>
            <a:r>
              <a:rPr lang="en-US" dirty="0"/>
              <a:t>even fields:</a:t>
            </a:r>
            <a:endParaRPr lang="en-US" dirty="0"/>
          </a:p>
        </p:txBody>
      </p:sp>
      <p:pic>
        <p:nvPicPr>
          <p:cNvPr id="4" name="Picture 3"/>
          <p:cNvPicPr>
            <a:picLocks noChangeAspect="1"/>
          </p:cNvPicPr>
          <p:nvPr/>
        </p:nvPicPr>
        <p:blipFill>
          <a:blip r:embed="rId1"/>
          <a:stretch>
            <a:fillRect/>
          </a:stretch>
        </p:blipFill>
        <p:spPr>
          <a:xfrm>
            <a:off x="0" y="2186949"/>
            <a:ext cx="9144000" cy="4671051"/>
          </a:xfrm>
          <a:prstGeom prst="rect">
            <a:avLst/>
          </a:prstGeom>
        </p:spPr>
      </p:pic>
      <p:sp>
        <p:nvSpPr>
          <p:cNvPr id="5" name="AutoShape 5"/>
          <p:cNvSpPr>
            <a:spLocks noChangeArrowheads="1"/>
          </p:cNvSpPr>
          <p:nvPr/>
        </p:nvSpPr>
        <p:spPr bwMode="auto">
          <a:xfrm>
            <a:off x="0" y="4991100"/>
            <a:ext cx="9144000" cy="10287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6" name="Content Placeholder 2"/>
          <p:cNvSpPr txBox="1"/>
          <p:nvPr/>
        </p:nvSpPr>
        <p:spPr bwMode="auto">
          <a:xfrm>
            <a:off x="4648201" y="4457700"/>
            <a:ext cx="4495799" cy="57150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r" defTabSz="914400" rtl="0" eaLnBrk="0" fontAlgn="base" latinLnBrk="0" hangingPunct="0">
              <a:lnSpc>
                <a:spcPct val="100000"/>
              </a:lnSpc>
              <a:spcBef>
                <a:spcPct val="20000"/>
              </a:spcBef>
              <a:spcAft>
                <a:spcPct val="0"/>
              </a:spcAft>
              <a:buClrTx/>
              <a:buSzTx/>
              <a:buFontTx/>
              <a:buNone/>
              <a:defRPr/>
            </a:pPr>
            <a:r>
              <a:rPr kumimoji="0" lang="en-US" sz="28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for load/store buffer</a:t>
            </a:r>
            <a:endParaRPr kumimoji="0" lang="en-US" sz="28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0" marR="0" lvl="0" indent="0" algn="r" defTabSz="914400" rtl="0" eaLnBrk="0" fontAlgn="base" latinLnBrk="0" hangingPunct="0">
              <a:lnSpc>
                <a:spcPct val="100000"/>
              </a:lnSpc>
              <a:spcBef>
                <a:spcPct val="20000"/>
              </a:spcBef>
              <a:spcAft>
                <a:spcPct val="0"/>
              </a:spcAft>
              <a:buClrTx/>
              <a:buSzTx/>
              <a:buFontTx/>
              <a:buNone/>
              <a:defRPr/>
            </a:pPr>
            <a:endParaRPr kumimoji="0" lang="en-US" sz="28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a:t>
            </a:r>
            <a:r>
              <a:rPr lang="zh-CN" altLang="en-US" dirty="0"/>
              <a:t> </a:t>
            </a:r>
            <a:r>
              <a:rPr lang="en-US" altLang="zh-CN" dirty="0"/>
              <a:t>File</a:t>
            </a:r>
            <a:r>
              <a:rPr lang="zh-CN" altLang="en-US" dirty="0"/>
              <a:t> </a:t>
            </a:r>
            <a:r>
              <a:rPr lang="en-US" altLang="zh-CN" dirty="0"/>
              <a:t>Status</a:t>
            </a:r>
            <a:endParaRPr lang="en-US" dirty="0"/>
          </a:p>
        </p:txBody>
      </p:sp>
      <p:sp>
        <p:nvSpPr>
          <p:cNvPr id="3" name="Content Placeholder 2"/>
          <p:cNvSpPr>
            <a:spLocks noGrp="1"/>
          </p:cNvSpPr>
          <p:nvPr>
            <p:ph idx="1"/>
          </p:nvPr>
        </p:nvSpPr>
        <p:spPr/>
        <p:txBody>
          <a:bodyPr/>
          <a:lstStyle/>
          <a:p>
            <a:r>
              <a:rPr lang="en-US" dirty="0"/>
              <a:t>One field                                          </a:t>
            </a:r>
            <a:r>
              <a:rPr lang="en-US" dirty="0">
                <a:solidFill>
                  <a:srgbClr val="00B0F0"/>
                </a:solidFill>
              </a:rPr>
              <a:t>Qi</a:t>
            </a:r>
            <a:r>
              <a:rPr lang="en-US" dirty="0"/>
              <a:t>: number of the researvation station that contains the operation whose result should be stored into this register;                                            set to blank or 0 if no currently active instruction is computing a result destined for this register </a:t>
            </a:r>
            <a:r>
              <a:rPr lang="en-US" dirty="0">
                <a:sym typeface="Wingdings" panose="05000000000000000000" pitchFamily="2" charset="2"/>
              </a:rPr>
              <a:t> the value is simply the register contents</a:t>
            </a:r>
            <a:r>
              <a:rPr lang="en-US" dirty="0"/>
              <a:t>                  </a:t>
            </a:r>
            <a:endParaRPr lang="en-US"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Load/Store Buffer Status</a:t>
            </a:r>
            <a:endParaRPr lang="en-US" dirty="0"/>
          </a:p>
        </p:txBody>
      </p:sp>
      <p:sp>
        <p:nvSpPr>
          <p:cNvPr id="3" name="Content Placeholder 2"/>
          <p:cNvSpPr>
            <a:spLocks noGrp="1"/>
          </p:cNvSpPr>
          <p:nvPr>
            <p:ph idx="1"/>
          </p:nvPr>
        </p:nvSpPr>
        <p:spPr/>
        <p:txBody>
          <a:bodyPr/>
          <a:lstStyle/>
          <a:p>
            <a:r>
              <a:rPr lang="en-US" dirty="0"/>
              <a:t>O</a:t>
            </a:r>
            <a:r>
              <a:rPr lang="en-US" dirty="0"/>
              <a:t>ne field                                            </a:t>
            </a:r>
            <a:r>
              <a:rPr lang="en-US" dirty="0">
                <a:solidFill>
                  <a:srgbClr val="00B0F0"/>
                </a:solidFill>
              </a:rPr>
              <a:t>A</a:t>
            </a:r>
            <a:r>
              <a:rPr lang="en-US" dirty="0"/>
              <a:t>:</a:t>
            </a:r>
            <a:r>
              <a:rPr lang="zh-CN" altLang="en-US" dirty="0"/>
              <a:t> </a:t>
            </a:r>
            <a:r>
              <a:rPr lang="en-US" altLang="zh-CN" dirty="0"/>
              <a:t>hold the result of the effective address once the first step of execution has been completed; </a:t>
            </a:r>
            <a:r>
              <a:rPr lang="zh-CN" altLang="en-US" dirty="0"/>
              <a:t>                         </a:t>
            </a:r>
            <a:r>
              <a:rPr lang="en-US" altLang="zh-CN" dirty="0"/>
              <a:t>as for load/store, effective address is computed in the execution stage</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2"/>
          <p:cNvSpPr>
            <a:spLocks noGrp="1" noChangeArrowheads="1"/>
          </p:cNvSpPr>
          <p:nvPr>
            <p:ph type="title"/>
          </p:nvPr>
        </p:nvSpPr>
        <p:spPr/>
        <p:txBody>
          <a:bodyPr/>
          <a:lstStyle/>
          <a:p>
            <a:pPr eaLnBrk="1" hangingPunct="1"/>
            <a:r>
              <a:rPr lang="en-US" altLang="zh-CN"/>
              <a:t>Block Placement</a:t>
            </a:r>
            <a:endParaRPr lang="en-US" altLang="zh-CN"/>
          </a:p>
        </p:txBody>
      </p:sp>
      <p:pic>
        <p:nvPicPr>
          <p:cNvPr id="246786" name="Picture 4" descr="blockplacemen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52600"/>
            <a:ext cx="9144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400800" y="1371600"/>
            <a:ext cx="27432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61796" name="Rectangle 4"/>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f10</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Rectangle 4"/>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61796" name="Rectangle 4"/>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f10</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Rectangle 4"/>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Rectangle 4"/>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61796" name="Rectangle 4"/>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f10</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Rectangle 4"/>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Rectangle 4"/>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fsub</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endPar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4" name="直接连接符 7"/>
          <p:cNvCxnSpPr/>
          <p:nvPr/>
        </p:nvCxnSpPr>
        <p:spPr>
          <a:xfrm>
            <a:off x="1219200" y="3200400"/>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7"/>
          <p:cNvCxnSpPr/>
          <p:nvPr/>
        </p:nvCxnSpPr>
        <p:spPr>
          <a:xfrm>
            <a:off x="1219200" y="35036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7"/>
          <p:cNvCxnSpPr/>
          <p:nvPr/>
        </p:nvCxnSpPr>
        <p:spPr>
          <a:xfrm>
            <a:off x="1572600" y="41132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61796" name="Rectangle 4"/>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f10</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Rectangle 4"/>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Rectangle 4"/>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fsub</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endPar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4" name="直接连接符 7"/>
          <p:cNvCxnSpPr/>
          <p:nvPr/>
        </p:nvCxnSpPr>
        <p:spPr>
          <a:xfrm>
            <a:off x="1219200" y="3200400"/>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7"/>
          <p:cNvCxnSpPr/>
          <p:nvPr/>
        </p:nvCxnSpPr>
        <p:spPr>
          <a:xfrm>
            <a:off x="1219200" y="35036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7"/>
          <p:cNvCxnSpPr/>
          <p:nvPr/>
        </p:nvCxnSpPr>
        <p:spPr>
          <a:xfrm>
            <a:off x="1572600" y="41132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Rectangle 4"/>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61796" name="Rectangle 4"/>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f10</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Rectangle 4"/>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Rectangle 4"/>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fsub</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endPar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4" name="直接连接符 7"/>
          <p:cNvCxnSpPr/>
          <p:nvPr/>
        </p:nvCxnSpPr>
        <p:spPr>
          <a:xfrm>
            <a:off x="1219200" y="3200400"/>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7"/>
          <p:cNvCxnSpPr/>
          <p:nvPr/>
        </p:nvCxnSpPr>
        <p:spPr>
          <a:xfrm>
            <a:off x="1219200" y="35036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7"/>
          <p:cNvCxnSpPr/>
          <p:nvPr/>
        </p:nvCxnSpPr>
        <p:spPr>
          <a:xfrm>
            <a:off x="1572600" y="41132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Rectangle 4"/>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p:cNvCxnSpPr/>
          <p:nvPr/>
        </p:nvCxnSpPr>
        <p:spPr>
          <a:xfrm>
            <a:off x="1219200" y="3794224"/>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0" name="Rectangle 4"/>
          <p:cNvSpPr>
            <a:spLocks noChangeArrowheads="1"/>
          </p:cNvSpPr>
          <p:nvPr/>
        </p:nvSpPr>
        <p:spPr bwMode="auto">
          <a:xfrm>
            <a:off x="0" y="5899149"/>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fdiv cannot execute</a:t>
            </a:r>
            <a:endPar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61796" name="Rectangle 4"/>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f6 WAR: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fsub.d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sym typeface="Wingdings" panose="05000000000000000000" pitchFamily="2" charset="2"/>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sym typeface="Wingdings" panose="05000000000000000000" pitchFamily="2" charset="2"/>
              </a:rPr>
              <a:t>fadd.d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f10</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Rectangle 4"/>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why co-issued?</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Rectangle 4"/>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5" name="直接连接符 7"/>
          <p:cNvCxnSpPr/>
          <p:nvPr/>
        </p:nvCxnSpPr>
        <p:spPr>
          <a:xfrm>
            <a:off x="1572600" y="3488998"/>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直接连接符 7"/>
          <p:cNvCxnSpPr/>
          <p:nvPr/>
        </p:nvCxnSpPr>
        <p:spPr>
          <a:xfrm>
            <a:off x="886800" y="4113212"/>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Rectangle 4"/>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p:cNvCxnSpPr/>
          <p:nvPr/>
        </p:nvCxnSpPr>
        <p:spPr>
          <a:xfrm>
            <a:off x="1572600" y="3806399"/>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61796" name="Rectangle 4"/>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f6 WAR: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fsub.d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sym typeface="Wingdings" panose="05000000000000000000" pitchFamily="2" charset="2"/>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sym typeface="Wingdings" panose="05000000000000000000" pitchFamily="2" charset="2"/>
              </a:rPr>
              <a:t>fadd.d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f10</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Rectangle 4"/>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why co-issued?</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Rectangle 4"/>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fsub</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endPar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5" name="直接连接符 7"/>
          <p:cNvCxnSpPr/>
          <p:nvPr/>
        </p:nvCxnSpPr>
        <p:spPr>
          <a:xfrm>
            <a:off x="1572600" y="3488998"/>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直接连接符 7"/>
          <p:cNvCxnSpPr/>
          <p:nvPr/>
        </p:nvCxnSpPr>
        <p:spPr>
          <a:xfrm>
            <a:off x="886800" y="4113212"/>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Rectangle 4"/>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p:cNvCxnSpPr/>
          <p:nvPr/>
        </p:nvCxnSpPr>
        <p:spPr>
          <a:xfrm>
            <a:off x="1572600" y="3806399"/>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p:cNvSpPr>
            <a:spLocks noChangeArrowheads="1"/>
          </p:cNvSpPr>
          <p:nvPr/>
        </p:nvSpPr>
        <p:spPr bwMode="auto">
          <a:xfrm>
            <a:off x="0" y="5899149"/>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fdiv cannot execute</a:t>
            </a:r>
            <a:endPar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61796" name="Rectangle 4"/>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f6 WAR: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fsub.d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sym typeface="Wingdings" panose="05000000000000000000" pitchFamily="2" charset="2"/>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sym typeface="Wingdings" panose="05000000000000000000" pitchFamily="2" charset="2"/>
              </a:rPr>
              <a:t>fadd.d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f10</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Rectangle 4"/>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why co-issued: register renaming</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Rectangle 4"/>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fsub/</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get f6 from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buffer</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cxnSp>
        <p:nvCxnSpPr>
          <p:cNvPr id="15" name="直接连接符 7"/>
          <p:cNvCxnSpPr/>
          <p:nvPr/>
        </p:nvCxnSpPr>
        <p:spPr>
          <a:xfrm>
            <a:off x="1572600" y="3488998"/>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直接连接符 7"/>
          <p:cNvCxnSpPr/>
          <p:nvPr/>
        </p:nvCxnSpPr>
        <p:spPr>
          <a:xfrm>
            <a:off x="886800" y="4113212"/>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Rectangle 4"/>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p:cNvCxnSpPr/>
          <p:nvPr/>
        </p:nvCxnSpPr>
        <p:spPr>
          <a:xfrm>
            <a:off x="1572600" y="3806399"/>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p:cNvSpPr>
            <a:spLocks noChangeArrowheads="1"/>
          </p:cNvSpPr>
          <p:nvPr/>
        </p:nvSpPr>
        <p:spPr bwMode="auto">
          <a:xfrm>
            <a:off x="0" y="5899149"/>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fadd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latter write wins</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pic>
        <p:nvPicPr>
          <p:cNvPr id="2" name="Picture 1"/>
          <p:cNvPicPr>
            <a:picLocks noChangeAspect="1"/>
          </p:cNvPicPr>
          <p:nvPr/>
        </p:nvPicPr>
        <p:blipFill>
          <a:blip r:embed="rId2"/>
          <a:stretch>
            <a:fillRect/>
          </a:stretch>
        </p:blipFill>
        <p:spPr>
          <a:xfrm>
            <a:off x="0" y="4192588"/>
            <a:ext cx="9144000" cy="2665412"/>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f10</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Picture 1"/>
          <p:cNvPicPr>
            <a:picLocks noChangeAspect="1"/>
          </p:cNvPicPr>
          <p:nvPr/>
        </p:nvPicPr>
        <p:blipFill>
          <a:blip r:embed="rId2"/>
          <a:stretch>
            <a:fillRect/>
          </a:stretch>
        </p:blipFill>
        <p:spPr>
          <a:xfrm>
            <a:off x="0" y="4192588"/>
            <a:ext cx="9144000" cy="2665412"/>
          </a:xfrm>
          <a:prstGeom prst="rect">
            <a:avLst/>
          </a:prstGeom>
        </p:spPr>
      </p:pic>
      <p:pic>
        <p:nvPicPr>
          <p:cNvPr id="14" name="Picture 13"/>
          <p:cNvPicPr>
            <a:picLocks noChangeAspect="1"/>
          </p:cNvPicPr>
          <p:nvPr/>
        </p:nvPicPr>
        <p:blipFill>
          <a:blip r:embed="rId3"/>
          <a:stretch>
            <a:fillRect/>
          </a:stretch>
        </p:blipFill>
        <p:spPr>
          <a:xfrm>
            <a:off x="4038600" y="2945609"/>
            <a:ext cx="5105399" cy="1397791"/>
          </a:xfrm>
          <a:prstGeom prst="rect">
            <a:avLst/>
          </a:prstGeom>
          <a:effectLst>
            <a:glow rad="228600">
              <a:schemeClr val="accent1">
                <a:satMod val="175000"/>
                <a:alpha val="40000"/>
              </a:schemeClr>
            </a:glo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Rectangle 2"/>
          <p:cNvSpPr>
            <a:spLocks noGrp="1" noChangeArrowheads="1"/>
          </p:cNvSpPr>
          <p:nvPr>
            <p:ph type="title"/>
          </p:nvPr>
        </p:nvSpPr>
        <p:spPr/>
        <p:txBody>
          <a:bodyPr/>
          <a:lstStyle/>
          <a:p>
            <a:pPr eaLnBrk="1" hangingPunct="1"/>
            <a:r>
              <a:rPr lang="en-US" altLang="zh-CN"/>
              <a:t>Block Placement</a:t>
            </a:r>
            <a:endParaRPr lang="en-US" altLang="zh-CN"/>
          </a:p>
        </p:txBody>
      </p:sp>
      <p:pic>
        <p:nvPicPr>
          <p:cNvPr id="248834" name="Picture 4" descr="blockplacemen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52600"/>
            <a:ext cx="9144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400800" y="1371600"/>
            <a:ext cx="27432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248836" name="Rectangle 4"/>
          <p:cNvSpPr>
            <a:spLocks noChangeArrowheads="1"/>
          </p:cNvSpPr>
          <p:nvPr/>
        </p:nvSpPr>
        <p:spPr bwMode="auto">
          <a:xfrm>
            <a:off x="1447800" y="5029200"/>
            <a:ext cx="26670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rPr>
              <a:t>maximize</a:t>
            </a:r>
            <a:endPar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cache utilization</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248837" name="Rectangle 5"/>
          <p:cNvSpPr>
            <a:spLocks noChangeArrowheads="1"/>
          </p:cNvSpPr>
          <p:nvPr/>
        </p:nvSpPr>
        <p:spPr bwMode="auto">
          <a:xfrm>
            <a:off x="4267200" y="5062538"/>
            <a:ext cx="26670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rPr>
              <a:t>minimize</a:t>
            </a:r>
            <a:endParaRPr kumimoji="0" lang="en-US" altLang="zh-CN" sz="2000" b="1"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cache utilization</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248838" name="Rectangle 6"/>
          <p:cNvSpPr>
            <a:spLocks noChangeArrowheads="1"/>
          </p:cNvSpPr>
          <p:nvPr/>
        </p:nvSpPr>
        <p:spPr bwMode="auto">
          <a:xfrm>
            <a:off x="1447800" y="5692775"/>
            <a:ext cx="26670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rPr>
              <a:t>maximize</a:t>
            </a:r>
            <a:endParaRPr kumimoji="0" lang="en-US" altLang="zh-CN" sz="2000" b="1"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search speed</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248839" name="Rectangle 7"/>
          <p:cNvSpPr>
            <a:spLocks noChangeArrowheads="1"/>
          </p:cNvSpPr>
          <p:nvPr/>
        </p:nvSpPr>
        <p:spPr bwMode="auto">
          <a:xfrm>
            <a:off x="4267200" y="5695950"/>
            <a:ext cx="26670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rPr>
              <a:t>minimize</a:t>
            </a:r>
            <a:endPar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search speed</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f10</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Picture 1"/>
          <p:cNvPicPr>
            <a:picLocks noChangeAspect="1"/>
          </p:cNvPicPr>
          <p:nvPr/>
        </p:nvPicPr>
        <p:blipFill>
          <a:blip r:embed="rId2"/>
          <a:stretch>
            <a:fillRect/>
          </a:stretch>
        </p:blipFill>
        <p:spPr>
          <a:xfrm>
            <a:off x="0" y="4192588"/>
            <a:ext cx="9144000" cy="2665412"/>
          </a:xfrm>
          <a:prstGeom prst="rect">
            <a:avLst/>
          </a:prstGeom>
        </p:spPr>
      </p:pic>
      <p:pic>
        <p:nvPicPr>
          <p:cNvPr id="14" name="Picture 13"/>
          <p:cNvPicPr>
            <a:picLocks noChangeAspect="1"/>
          </p:cNvPicPr>
          <p:nvPr/>
        </p:nvPicPr>
        <p:blipFill>
          <a:blip r:embed="rId3"/>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9" name="Rectangle 4"/>
          <p:cNvSpPr>
            <a:spLocks noChangeArrowheads="1"/>
          </p:cNvSpPr>
          <p:nvPr/>
        </p:nvSpPr>
        <p:spPr bwMode="auto">
          <a:xfrm>
            <a:off x="1295400" y="4814048"/>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4038599" y="4082211"/>
            <a:ext cx="5105399" cy="26118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1" name="直接连接符 7"/>
          <p:cNvCxnSpPr/>
          <p:nvPr/>
        </p:nvCxnSpPr>
        <p:spPr>
          <a:xfrm>
            <a:off x="0" y="2663029"/>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直接连接符 7"/>
          <p:cNvCxnSpPr/>
          <p:nvPr/>
        </p:nvCxnSpPr>
        <p:spPr>
          <a:xfrm>
            <a:off x="0" y="51816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f10</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Picture 1"/>
          <p:cNvPicPr>
            <a:picLocks noChangeAspect="1"/>
          </p:cNvPicPr>
          <p:nvPr/>
        </p:nvPicPr>
        <p:blipFill>
          <a:blip r:embed="rId2"/>
          <a:stretch>
            <a:fillRect/>
          </a:stretch>
        </p:blipFill>
        <p:spPr>
          <a:xfrm>
            <a:off x="0" y="4192588"/>
            <a:ext cx="9144000" cy="2665412"/>
          </a:xfrm>
          <a:prstGeom prst="rect">
            <a:avLst/>
          </a:prstGeom>
        </p:spPr>
      </p:pic>
      <p:pic>
        <p:nvPicPr>
          <p:cNvPr id="14" name="Picture 13"/>
          <p:cNvPicPr>
            <a:picLocks noChangeAspect="1"/>
          </p:cNvPicPr>
          <p:nvPr/>
        </p:nvPicPr>
        <p:blipFill>
          <a:blip r:embed="rId3"/>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9" name="Rectangle 4"/>
          <p:cNvSpPr>
            <a:spLocks noChangeArrowheads="1"/>
          </p:cNvSpPr>
          <p:nvPr/>
        </p:nvSpPr>
        <p:spPr bwMode="auto">
          <a:xfrm>
            <a:off x="2286000" y="5036400"/>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a:t>
            </a:r>
            <a:r>
              <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completed and written </a:t>
            </a: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4038599" y="3766389"/>
            <a:ext cx="5105399" cy="348411"/>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p:cNvSpPr>
            <a:spLocks noChangeArrowheads="1"/>
          </p:cNvSpPr>
          <p:nvPr/>
        </p:nvSpPr>
        <p:spPr bwMode="auto">
          <a:xfrm>
            <a:off x="3352800" y="5033170"/>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computed effective address</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cxnSp>
        <p:nvCxnSpPr>
          <p:cNvPr id="13" name="直接连接符 7"/>
          <p:cNvCxnSpPr/>
          <p:nvPr/>
        </p:nvCxnSpPr>
        <p:spPr>
          <a:xfrm>
            <a:off x="0" y="2945609"/>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直接连接符 7"/>
          <p:cNvCxnSpPr/>
          <p:nvPr/>
        </p:nvCxnSpPr>
        <p:spPr>
          <a:xfrm>
            <a:off x="0" y="54102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f10</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Picture 1"/>
          <p:cNvPicPr>
            <a:picLocks noChangeAspect="1"/>
          </p:cNvPicPr>
          <p:nvPr/>
        </p:nvPicPr>
        <p:blipFill>
          <a:blip r:embed="rId2"/>
          <a:stretch>
            <a:fillRect/>
          </a:stretch>
        </p:blipFill>
        <p:spPr>
          <a:xfrm>
            <a:off x="0" y="4192588"/>
            <a:ext cx="9144000" cy="2665412"/>
          </a:xfrm>
          <a:prstGeom prst="rect">
            <a:avLst/>
          </a:prstGeom>
        </p:spPr>
      </p:pic>
      <p:pic>
        <p:nvPicPr>
          <p:cNvPr id="14" name="Picture 13"/>
          <p:cNvPicPr>
            <a:picLocks noChangeAspect="1"/>
          </p:cNvPicPr>
          <p:nvPr/>
        </p:nvPicPr>
        <p:blipFill>
          <a:blip r:embed="rId3"/>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p:cNvCxnSpPr/>
          <p:nvPr/>
        </p:nvCxnSpPr>
        <p:spPr>
          <a:xfrm>
            <a:off x="0" y="3276600"/>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Rectangle 4"/>
          <p:cNvSpPr>
            <a:spLocks noChangeArrowheads="1"/>
          </p:cNvSpPr>
          <p:nvPr/>
        </p:nvSpPr>
        <p:spPr bwMode="auto">
          <a:xfrm>
            <a:off x="3314700" y="5848402"/>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dirty="0" err="1">
                <a:ln>
                  <a:noFill/>
                </a:ln>
                <a:solidFill>
                  <a:srgbClr val="FFFFFF"/>
                </a:solidFill>
                <a:effectLst/>
                <a:uLnTx/>
                <a:uFillTx/>
                <a:latin typeface="Verdana" panose="020B0604030504040204" pitchFamily="34" charset="0"/>
                <a:ea typeface="宋体" panose="02010600030101010101" pitchFamily="2" charset="-122"/>
                <a:cs typeface="+mn-cs"/>
              </a:rPr>
              <a:t>fld</a:t>
            </a:r>
            <a:r>
              <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 has completed and written </a:t>
            </a:r>
            <a:endPar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Rectangle 4"/>
          <p:cNvSpPr>
            <a:spLocks noChangeArrowheads="1"/>
          </p:cNvSpPr>
          <p:nvPr/>
        </p:nvSpPr>
        <p:spPr bwMode="auto">
          <a:xfrm>
            <a:off x="6324600" y="6134102"/>
            <a:ext cx="3886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computed effective address</a:t>
            </a:r>
            <a:endPar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9" name="Rectangle 4"/>
          <p:cNvSpPr>
            <a:spLocks noChangeArrowheads="1"/>
          </p:cNvSpPr>
          <p:nvPr/>
        </p:nvSpPr>
        <p:spPr bwMode="auto">
          <a:xfrm>
            <a:off x="6324600" y="6140342"/>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f2 from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 name="Rectangle 4"/>
          <p:cNvSpPr>
            <a:spLocks noChangeArrowheads="1"/>
          </p:cNvSpPr>
          <p:nvPr/>
        </p:nvSpPr>
        <p:spPr bwMode="auto">
          <a:xfrm>
            <a:off x="3314700" y="5905503"/>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directly from f4</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18" name="AutoShape 5"/>
          <p:cNvSpPr>
            <a:spLocks noChangeArrowheads="1"/>
          </p:cNvSpPr>
          <p:nvPr/>
        </p:nvSpPr>
        <p:spPr bwMode="auto">
          <a:xfrm>
            <a:off x="4035299" y="3429917"/>
            <a:ext cx="5112000" cy="360000"/>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9" name="直接连接符 7"/>
          <p:cNvCxnSpPr/>
          <p:nvPr/>
        </p:nvCxnSpPr>
        <p:spPr>
          <a:xfrm>
            <a:off x="0" y="65160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f10</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Picture 1"/>
          <p:cNvPicPr>
            <a:picLocks noChangeAspect="1"/>
          </p:cNvPicPr>
          <p:nvPr/>
        </p:nvPicPr>
        <p:blipFill>
          <a:blip r:embed="rId2"/>
          <a:stretch>
            <a:fillRect/>
          </a:stretch>
        </p:blipFill>
        <p:spPr>
          <a:xfrm>
            <a:off x="0" y="4192588"/>
            <a:ext cx="9144000" cy="2665412"/>
          </a:xfrm>
          <a:prstGeom prst="rect">
            <a:avLst/>
          </a:prstGeom>
        </p:spPr>
      </p:pic>
      <p:pic>
        <p:nvPicPr>
          <p:cNvPr id="14" name="Picture 13"/>
          <p:cNvPicPr>
            <a:picLocks noChangeAspect="1"/>
          </p:cNvPicPr>
          <p:nvPr/>
        </p:nvPicPr>
        <p:blipFill>
          <a:blip r:embed="rId3"/>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p:cNvCxnSpPr/>
          <p:nvPr/>
        </p:nvCxnSpPr>
        <p:spPr>
          <a:xfrm>
            <a:off x="0" y="3560283"/>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4"/>
          <p:cNvSpPr>
            <a:spLocks noChangeArrowheads="1"/>
          </p:cNvSpPr>
          <p:nvPr/>
        </p:nvSpPr>
        <p:spPr bwMode="auto">
          <a:xfrm>
            <a:off x="6324600" y="5335727"/>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f2 from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 name="AutoShape 5"/>
          <p:cNvSpPr>
            <a:spLocks noChangeArrowheads="1"/>
          </p:cNvSpPr>
          <p:nvPr/>
        </p:nvSpPr>
        <p:spPr bwMode="auto">
          <a:xfrm>
            <a:off x="4035299" y="3429917"/>
            <a:ext cx="5112000" cy="360000"/>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9" name="直接连接符 7"/>
          <p:cNvCxnSpPr/>
          <p:nvPr/>
        </p:nvCxnSpPr>
        <p:spPr>
          <a:xfrm>
            <a:off x="0" y="57150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p:cNvSpPr>
            <a:spLocks noChangeArrowheads="1"/>
          </p:cNvSpPr>
          <p:nvPr/>
        </p:nvSpPr>
        <p:spPr bwMode="auto">
          <a:xfrm>
            <a:off x="3314700" y="5080362"/>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directly from </a:t>
            </a:r>
            <a:r>
              <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f4</a:t>
            </a: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7" name="Rectangle 4"/>
          <p:cNvSpPr>
            <a:spLocks noChangeArrowheads="1"/>
          </p:cNvSpPr>
          <p:nvPr/>
        </p:nvSpPr>
        <p:spPr bwMode="auto">
          <a:xfrm>
            <a:off x="5220000" y="5081948"/>
            <a:ext cx="12573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Load1</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f10</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Picture 1"/>
          <p:cNvPicPr>
            <a:picLocks noChangeAspect="1"/>
          </p:cNvPicPr>
          <p:nvPr/>
        </p:nvPicPr>
        <p:blipFill>
          <a:blip r:embed="rId2"/>
          <a:stretch>
            <a:fillRect/>
          </a:stretch>
        </p:blipFill>
        <p:spPr>
          <a:xfrm>
            <a:off x="0" y="4192588"/>
            <a:ext cx="9144000" cy="2665412"/>
          </a:xfrm>
          <a:prstGeom prst="rect">
            <a:avLst/>
          </a:prstGeom>
        </p:spPr>
      </p:pic>
      <p:pic>
        <p:nvPicPr>
          <p:cNvPr id="14" name="Picture 13"/>
          <p:cNvPicPr>
            <a:picLocks noChangeAspect="1"/>
          </p:cNvPicPr>
          <p:nvPr/>
        </p:nvPicPr>
        <p:blipFill>
          <a:blip r:embed="rId3"/>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p:cNvCxnSpPr/>
          <p:nvPr/>
        </p:nvCxnSpPr>
        <p:spPr>
          <a:xfrm>
            <a:off x="0" y="3852000"/>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4"/>
          <p:cNvSpPr>
            <a:spLocks noChangeArrowheads="1"/>
          </p:cNvSpPr>
          <p:nvPr/>
        </p:nvSpPr>
        <p:spPr bwMode="auto">
          <a:xfrm>
            <a:off x="6324600" y="6408740"/>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a:t>
            </a:r>
            <a:r>
              <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f2 from </a:t>
            </a:r>
            <a:r>
              <a:rPr kumimoji="0" lang="en-US" altLang="zh-CN" sz="2000" b="1" i="0" u="none" strike="noStrike" kern="1200" cap="none" spc="0" normalizeH="0" baseline="0" noProof="0" dirty="0" err="1">
                <a:ln>
                  <a:noFill/>
                </a:ln>
                <a:solidFill>
                  <a:srgbClr val="FFFFFF"/>
                </a:solidFill>
                <a:effectLst/>
                <a:uLnTx/>
                <a:uFillTx/>
                <a:latin typeface="Verdana" panose="020B0604030504040204" pitchFamily="34" charset="0"/>
                <a:ea typeface="宋体" panose="02010600030101010101" pitchFamily="2" charset="-122"/>
                <a:cs typeface="+mn-cs"/>
              </a:rPr>
              <a:t>fld</a:t>
            </a: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8" name="AutoShape 5"/>
          <p:cNvSpPr>
            <a:spLocks noChangeArrowheads="1"/>
          </p:cNvSpPr>
          <p:nvPr/>
        </p:nvSpPr>
        <p:spPr bwMode="auto">
          <a:xfrm>
            <a:off x="4035299" y="3429917"/>
            <a:ext cx="5112000" cy="360000"/>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9" name="直接连接符 7"/>
          <p:cNvCxnSpPr/>
          <p:nvPr/>
        </p:nvCxnSpPr>
        <p:spPr>
          <a:xfrm>
            <a:off x="0" y="67818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p:cNvSpPr>
            <a:spLocks noChangeArrowheads="1"/>
          </p:cNvSpPr>
          <p:nvPr/>
        </p:nvSpPr>
        <p:spPr bwMode="auto">
          <a:xfrm>
            <a:off x="3314700" y="6148719"/>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directly from </a:t>
            </a:r>
            <a:r>
              <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f4</a:t>
            </a: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7" name="Rectangle 4"/>
          <p:cNvSpPr>
            <a:spLocks noChangeArrowheads="1"/>
          </p:cNvSpPr>
          <p:nvPr/>
        </p:nvSpPr>
        <p:spPr bwMode="auto">
          <a:xfrm>
            <a:off x="5220000" y="6150305"/>
            <a:ext cx="12573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Load1</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21" name="Rectangle 4"/>
          <p:cNvSpPr>
            <a:spLocks noChangeArrowheads="1"/>
          </p:cNvSpPr>
          <p:nvPr/>
        </p:nvSpPr>
        <p:spPr bwMode="auto">
          <a:xfrm>
            <a:off x="7524900" y="6408740"/>
            <a:ext cx="17145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sym typeface="Wingdings" panose="05000000000000000000" pitchFamily="2" charset="2"/>
              </a:rPr>
              <a:t>f0 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sym typeface="Wingdings" panose="05000000000000000000" pitchFamily="2" charset="2"/>
              </a:rPr>
              <a:t>fmul</a:t>
            </a: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f10</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Picture 1"/>
          <p:cNvPicPr>
            <a:picLocks noChangeAspect="1"/>
          </p:cNvPicPr>
          <p:nvPr/>
        </p:nvPicPr>
        <p:blipFill>
          <a:blip r:embed="rId2"/>
          <a:stretch>
            <a:fillRect/>
          </a:stretch>
        </p:blipFill>
        <p:spPr>
          <a:xfrm>
            <a:off x="0" y="4192588"/>
            <a:ext cx="9144000" cy="2665412"/>
          </a:xfrm>
          <a:prstGeom prst="rect">
            <a:avLst/>
          </a:prstGeom>
        </p:spPr>
      </p:pic>
      <p:pic>
        <p:nvPicPr>
          <p:cNvPr id="14" name="Picture 13"/>
          <p:cNvPicPr>
            <a:picLocks noChangeAspect="1"/>
          </p:cNvPicPr>
          <p:nvPr/>
        </p:nvPicPr>
        <p:blipFill>
          <a:blip r:embed="rId3"/>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p:cNvCxnSpPr/>
          <p:nvPr/>
        </p:nvCxnSpPr>
        <p:spPr>
          <a:xfrm>
            <a:off x="0" y="4114800"/>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4"/>
          <p:cNvSpPr>
            <a:spLocks noChangeArrowheads="1"/>
          </p:cNvSpPr>
          <p:nvPr/>
        </p:nvSpPr>
        <p:spPr bwMode="auto">
          <a:xfrm>
            <a:off x="6324600" y="5846169"/>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f2 from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cxnSp>
        <p:nvCxnSpPr>
          <p:cNvPr id="19" name="直接连接符 7"/>
          <p:cNvCxnSpPr/>
          <p:nvPr/>
        </p:nvCxnSpPr>
        <p:spPr>
          <a:xfrm>
            <a:off x="0" y="59436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Rectangle 4"/>
          <p:cNvSpPr>
            <a:spLocks noChangeArrowheads="1"/>
          </p:cNvSpPr>
          <p:nvPr/>
        </p:nvSpPr>
        <p:spPr bwMode="auto">
          <a:xfrm>
            <a:off x="4791419" y="5846232"/>
            <a:ext cx="17145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sym typeface="Wingdings" panose="05000000000000000000" pitchFamily="2" charset="2"/>
              </a:rPr>
              <a:t>f0  </a:t>
            </a:r>
            <a:r>
              <a:rPr kumimoji="0" lang="en-US" altLang="zh-CN" sz="1600" b="1" i="0" u="none" strike="noStrike" kern="1200" cap="none" spc="0" normalizeH="0" baseline="0" noProof="0" dirty="0" err="1">
                <a:ln>
                  <a:noFill/>
                </a:ln>
                <a:solidFill>
                  <a:srgbClr val="FFFFFF"/>
                </a:solidFill>
                <a:effectLst/>
                <a:uLnTx/>
                <a:uFillTx/>
                <a:latin typeface="Verdana" panose="020B0604030504040204" pitchFamily="34" charset="0"/>
                <a:ea typeface="宋体" panose="02010600030101010101" pitchFamily="2" charset="-122"/>
                <a:cs typeface="+mn-cs"/>
                <a:sym typeface="Wingdings" panose="05000000000000000000" pitchFamily="2" charset="2"/>
              </a:rPr>
              <a:t>fmul</a:t>
            </a:r>
            <a:endPar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22" name="Rectangle 4"/>
          <p:cNvSpPr>
            <a:spLocks noChangeArrowheads="1"/>
          </p:cNvSpPr>
          <p:nvPr/>
        </p:nvSpPr>
        <p:spPr bwMode="auto">
          <a:xfrm>
            <a:off x="3200400" y="5846400"/>
            <a:ext cx="3223352"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sym typeface="Wingdings" panose="05000000000000000000" pitchFamily="2" charset="2"/>
              </a:rPr>
              <a:t>wait for f8 from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sym typeface="Wingdings" panose="05000000000000000000" pitchFamily="2" charset="2"/>
              </a:rPr>
              <a:t>fsub</a:t>
            </a: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f10</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Picture 1"/>
          <p:cNvPicPr>
            <a:picLocks noChangeAspect="1"/>
          </p:cNvPicPr>
          <p:nvPr/>
        </p:nvPicPr>
        <p:blipFill>
          <a:blip r:embed="rId2"/>
          <a:stretch>
            <a:fillRect/>
          </a:stretch>
        </p:blipFill>
        <p:spPr>
          <a:xfrm>
            <a:off x="0" y="4192588"/>
            <a:ext cx="9144000" cy="1816701"/>
          </a:xfrm>
          <a:prstGeom prst="rect">
            <a:avLst/>
          </a:prstGeom>
        </p:spPr>
      </p:pic>
      <p:pic>
        <p:nvPicPr>
          <p:cNvPr id="14" name="Picture 13"/>
          <p:cNvPicPr>
            <a:picLocks noChangeAspect="1"/>
          </p:cNvPicPr>
          <p:nvPr/>
        </p:nvPicPr>
        <p:blipFill>
          <a:blip r:embed="rId3"/>
          <a:stretch>
            <a:fillRect/>
          </a:stretch>
        </p:blipFill>
        <p:spPr>
          <a:xfrm>
            <a:off x="4038600" y="2945609"/>
            <a:ext cx="5105399" cy="1397791"/>
          </a:xfrm>
          <a:prstGeom prst="rect">
            <a:avLst/>
          </a:prstGeom>
          <a:effectLst>
            <a:glow rad="228600">
              <a:schemeClr val="accent1">
                <a:satMod val="175000"/>
                <a:alpha val="40000"/>
              </a:schemeClr>
            </a:glow>
          </a:effectLst>
        </p:spPr>
      </p:pic>
      <p:pic>
        <p:nvPicPr>
          <p:cNvPr id="5" name="Picture 4"/>
          <p:cNvPicPr>
            <a:picLocks noChangeAspect="1"/>
          </p:cNvPicPr>
          <p:nvPr/>
        </p:nvPicPr>
        <p:blipFill>
          <a:blip r:embed="rId4"/>
          <a:stretch>
            <a:fillRect/>
          </a:stretch>
        </p:blipFill>
        <p:spPr>
          <a:xfrm>
            <a:off x="0" y="6011698"/>
            <a:ext cx="9144000" cy="846302"/>
          </a:xfrm>
          <a:prstGeom prst="rect">
            <a:avLst/>
          </a:prstGeom>
        </p:spPr>
      </p:pic>
      <p:pic>
        <p:nvPicPr>
          <p:cNvPr id="6" name="Picture 5"/>
          <p:cNvPicPr>
            <a:picLocks noChangeAspect="1"/>
          </p:cNvPicPr>
          <p:nvPr/>
        </p:nvPicPr>
        <p:blipFill>
          <a:blip r:embed="rId5"/>
          <a:stretch>
            <a:fillRect/>
          </a:stretch>
        </p:blipFill>
        <p:spPr>
          <a:xfrm>
            <a:off x="4038599" y="2946104"/>
            <a:ext cx="5105399" cy="698400"/>
          </a:xfrm>
          <a:prstGeom prst="rect">
            <a:avLst/>
          </a:prstGeom>
        </p:spPr>
      </p:pic>
      <p:pic>
        <p:nvPicPr>
          <p:cNvPr id="7" name="Picture 6"/>
          <p:cNvPicPr>
            <a:picLocks noChangeAspect="1"/>
          </p:cNvPicPr>
          <p:nvPr/>
        </p:nvPicPr>
        <p:blipFill>
          <a:blip r:embed="rId6"/>
          <a:stretch>
            <a:fillRect/>
          </a:stretch>
        </p:blipFill>
        <p:spPr>
          <a:xfrm>
            <a:off x="4038599" y="3641007"/>
            <a:ext cx="5105399" cy="698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f10</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Picture 1"/>
          <p:cNvPicPr>
            <a:picLocks noChangeAspect="1"/>
          </p:cNvPicPr>
          <p:nvPr/>
        </p:nvPicPr>
        <p:blipFill>
          <a:blip r:embed="rId2"/>
          <a:stretch>
            <a:fillRect/>
          </a:stretch>
        </p:blipFill>
        <p:spPr>
          <a:xfrm>
            <a:off x="0" y="4192588"/>
            <a:ext cx="9144000" cy="1816701"/>
          </a:xfrm>
          <a:prstGeom prst="rect">
            <a:avLst/>
          </a:prstGeom>
        </p:spPr>
      </p:pic>
      <p:pic>
        <p:nvPicPr>
          <p:cNvPr id="14" name="Picture 13"/>
          <p:cNvPicPr>
            <a:picLocks noChangeAspect="1"/>
          </p:cNvPicPr>
          <p:nvPr/>
        </p:nvPicPr>
        <p:blipFill>
          <a:blip r:embed="rId3"/>
          <a:stretch>
            <a:fillRect/>
          </a:stretch>
        </p:blipFill>
        <p:spPr>
          <a:xfrm>
            <a:off x="4038600" y="2945609"/>
            <a:ext cx="5105399" cy="1397791"/>
          </a:xfrm>
          <a:prstGeom prst="rect">
            <a:avLst/>
          </a:prstGeom>
          <a:effectLst>
            <a:glow rad="228600">
              <a:schemeClr val="accent1">
                <a:satMod val="175000"/>
                <a:alpha val="40000"/>
              </a:schemeClr>
            </a:glow>
          </a:effectLst>
        </p:spPr>
      </p:pic>
      <p:pic>
        <p:nvPicPr>
          <p:cNvPr id="5" name="Picture 4"/>
          <p:cNvPicPr>
            <a:picLocks noChangeAspect="1"/>
          </p:cNvPicPr>
          <p:nvPr/>
        </p:nvPicPr>
        <p:blipFill>
          <a:blip r:embed="rId4"/>
          <a:stretch>
            <a:fillRect/>
          </a:stretch>
        </p:blipFill>
        <p:spPr>
          <a:xfrm>
            <a:off x="0" y="6011698"/>
            <a:ext cx="9144000" cy="846302"/>
          </a:xfrm>
          <a:prstGeom prst="rect">
            <a:avLst/>
          </a:prstGeom>
        </p:spPr>
      </p:pic>
      <p:pic>
        <p:nvPicPr>
          <p:cNvPr id="6" name="Picture 5"/>
          <p:cNvPicPr>
            <a:picLocks noChangeAspect="1"/>
          </p:cNvPicPr>
          <p:nvPr/>
        </p:nvPicPr>
        <p:blipFill>
          <a:blip r:embed="rId5"/>
          <a:stretch>
            <a:fillRect/>
          </a:stretch>
        </p:blipFill>
        <p:spPr>
          <a:xfrm>
            <a:off x="4038599" y="2946104"/>
            <a:ext cx="5105399" cy="698400"/>
          </a:xfrm>
          <a:prstGeom prst="rect">
            <a:avLst/>
          </a:prstGeom>
        </p:spPr>
      </p:pic>
      <p:pic>
        <p:nvPicPr>
          <p:cNvPr id="7" name="Picture 6"/>
          <p:cNvPicPr>
            <a:picLocks noChangeAspect="1"/>
          </p:cNvPicPr>
          <p:nvPr/>
        </p:nvPicPr>
        <p:blipFill>
          <a:blip r:embed="rId6"/>
          <a:stretch>
            <a:fillRect/>
          </a:stretch>
        </p:blipFill>
        <p:spPr>
          <a:xfrm>
            <a:off x="4038599" y="3641007"/>
            <a:ext cx="5105399" cy="698400"/>
          </a:xfrm>
          <a:prstGeom prst="rect">
            <a:avLst/>
          </a:prstGeom>
        </p:spPr>
      </p:pic>
      <p:sp>
        <p:nvSpPr>
          <p:cNvPr id="18" name="AutoShape 5"/>
          <p:cNvSpPr>
            <a:spLocks noChangeArrowheads="1"/>
          </p:cNvSpPr>
          <p:nvPr/>
        </p:nvSpPr>
        <p:spPr bwMode="auto">
          <a:xfrm>
            <a:off x="762000" y="2693194"/>
            <a:ext cx="427822" cy="1397790"/>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AutoShape 5"/>
          <p:cNvSpPr>
            <a:spLocks noChangeArrowheads="1"/>
          </p:cNvSpPr>
          <p:nvPr/>
        </p:nvSpPr>
        <p:spPr bwMode="auto">
          <a:xfrm>
            <a:off x="762000" y="6306946"/>
            <a:ext cx="5943600" cy="276417"/>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 name="Rectangle 4"/>
          <p:cNvSpPr>
            <a:spLocks noChangeArrowheads="1"/>
          </p:cNvSpPr>
          <p:nvPr/>
        </p:nvSpPr>
        <p:spPr bwMode="auto">
          <a:xfrm>
            <a:off x="1189822" y="2301082"/>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endPar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612010"/>
            <a:ext cx="9144000" cy="2598583"/>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61794" name="Content Placeholder 2"/>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f10</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2" name="Picture 1"/>
          <p:cNvPicPr>
            <a:picLocks noChangeAspect="1"/>
          </p:cNvPicPr>
          <p:nvPr/>
        </p:nvPicPr>
        <p:blipFill>
          <a:blip r:embed="rId2"/>
          <a:stretch>
            <a:fillRect/>
          </a:stretch>
        </p:blipFill>
        <p:spPr>
          <a:xfrm>
            <a:off x="0" y="4192588"/>
            <a:ext cx="9144000" cy="1816701"/>
          </a:xfrm>
          <a:prstGeom prst="rect">
            <a:avLst/>
          </a:prstGeom>
        </p:spPr>
      </p:pic>
      <p:pic>
        <p:nvPicPr>
          <p:cNvPr id="14" name="Picture 13"/>
          <p:cNvPicPr>
            <a:picLocks noChangeAspect="1"/>
          </p:cNvPicPr>
          <p:nvPr/>
        </p:nvPicPr>
        <p:blipFill>
          <a:blip r:embed="rId3"/>
          <a:stretch>
            <a:fillRect/>
          </a:stretch>
        </p:blipFill>
        <p:spPr>
          <a:xfrm>
            <a:off x="4038600" y="2945609"/>
            <a:ext cx="5105399" cy="1397791"/>
          </a:xfrm>
          <a:prstGeom prst="rect">
            <a:avLst/>
          </a:prstGeom>
          <a:effectLst>
            <a:glow rad="228600">
              <a:schemeClr val="accent1">
                <a:satMod val="175000"/>
                <a:alpha val="40000"/>
              </a:schemeClr>
            </a:glow>
          </a:effectLst>
        </p:spPr>
      </p:pic>
      <p:pic>
        <p:nvPicPr>
          <p:cNvPr id="5" name="Picture 4"/>
          <p:cNvPicPr>
            <a:picLocks noChangeAspect="1"/>
          </p:cNvPicPr>
          <p:nvPr/>
        </p:nvPicPr>
        <p:blipFill>
          <a:blip r:embed="rId4"/>
          <a:stretch>
            <a:fillRect/>
          </a:stretch>
        </p:blipFill>
        <p:spPr>
          <a:xfrm>
            <a:off x="0" y="6011698"/>
            <a:ext cx="9144000" cy="846302"/>
          </a:xfrm>
          <a:prstGeom prst="rect">
            <a:avLst/>
          </a:prstGeom>
        </p:spPr>
      </p:pic>
      <p:pic>
        <p:nvPicPr>
          <p:cNvPr id="6" name="Picture 5"/>
          <p:cNvPicPr>
            <a:picLocks noChangeAspect="1"/>
          </p:cNvPicPr>
          <p:nvPr/>
        </p:nvPicPr>
        <p:blipFill>
          <a:blip r:embed="rId5"/>
          <a:stretch>
            <a:fillRect/>
          </a:stretch>
        </p:blipFill>
        <p:spPr>
          <a:xfrm>
            <a:off x="4038599" y="2946104"/>
            <a:ext cx="5105399" cy="698400"/>
          </a:xfrm>
          <a:prstGeom prst="rect">
            <a:avLst/>
          </a:prstGeom>
        </p:spPr>
      </p:pic>
      <p:pic>
        <p:nvPicPr>
          <p:cNvPr id="7" name="Picture 6"/>
          <p:cNvPicPr>
            <a:picLocks noChangeAspect="1"/>
          </p:cNvPicPr>
          <p:nvPr/>
        </p:nvPicPr>
        <p:blipFill>
          <a:blip r:embed="rId6"/>
          <a:stretch>
            <a:fillRect/>
          </a:stretch>
        </p:blipFill>
        <p:spPr>
          <a:xfrm>
            <a:off x="4038599" y="3641007"/>
            <a:ext cx="5105399" cy="698400"/>
          </a:xfrm>
          <a:prstGeom prst="rect">
            <a:avLst/>
          </a:prstGeom>
        </p:spPr>
      </p:pic>
      <p:sp>
        <p:nvSpPr>
          <p:cNvPr id="18" name="AutoShape 5"/>
          <p:cNvSpPr>
            <a:spLocks noChangeArrowheads="1"/>
          </p:cNvSpPr>
          <p:nvPr/>
        </p:nvSpPr>
        <p:spPr bwMode="auto">
          <a:xfrm>
            <a:off x="762000" y="2693194"/>
            <a:ext cx="427822" cy="1397790"/>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AutoShape 5"/>
          <p:cNvSpPr>
            <a:spLocks noChangeArrowheads="1"/>
          </p:cNvSpPr>
          <p:nvPr/>
        </p:nvSpPr>
        <p:spPr bwMode="auto">
          <a:xfrm>
            <a:off x="762000" y="6306946"/>
            <a:ext cx="5943600" cy="276417"/>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 name="Rectangle 4"/>
          <p:cNvSpPr>
            <a:spLocks noChangeArrowheads="1"/>
          </p:cNvSpPr>
          <p:nvPr/>
        </p:nvSpPr>
        <p:spPr bwMode="auto">
          <a:xfrm>
            <a:off x="1189822" y="2301082"/>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endParaRPr kumimoji="0" lang="en-US" altLang="zh-CN" sz="2000" b="1" i="0" u="none" strike="noStrike" kern="1200" cap="none" spc="0" normalizeH="0" baseline="0" noProof="0" dirty="0">
              <a:ln>
                <a:noFill/>
              </a:ln>
              <a:solidFill>
                <a:srgbClr val="00B050"/>
              </a:solidFill>
              <a:effectLst/>
              <a:uLnTx/>
              <a:uFillTx/>
              <a:latin typeface="Verdana" panose="020B0604030504040204" pitchFamily="34" charset="0"/>
              <a:ea typeface="宋体" panose="02010600030101010101" pitchFamily="2" charset="-122"/>
              <a:cs typeface="+mn-cs"/>
            </a:endParaRPr>
          </a:p>
        </p:txBody>
      </p:sp>
      <p:sp>
        <p:nvSpPr>
          <p:cNvPr id="15" name="AutoShape 5"/>
          <p:cNvSpPr>
            <a:spLocks noChangeArrowheads="1"/>
          </p:cNvSpPr>
          <p:nvPr/>
        </p:nvSpPr>
        <p:spPr bwMode="auto">
          <a:xfrm>
            <a:off x="0" y="2693194"/>
            <a:ext cx="691200" cy="325040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 name="Rectangle 4"/>
          <p:cNvSpPr>
            <a:spLocks noChangeArrowheads="1"/>
          </p:cNvSpPr>
          <p:nvPr/>
        </p:nvSpPr>
        <p:spPr bwMode="auto">
          <a:xfrm>
            <a:off x="468000" y="3989388"/>
            <a:ext cx="8686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check corresponding instructions</a:t>
            </a:r>
            <a:r>
              <a:rPr kumimoji="0" lang="zh-CN" altLang="en-US"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and reservation stations</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and buffers</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 name="AutoShape 5"/>
          <p:cNvSpPr>
            <a:spLocks noChangeArrowheads="1"/>
          </p:cNvSpPr>
          <p:nvPr/>
        </p:nvSpPr>
        <p:spPr bwMode="auto">
          <a:xfrm>
            <a:off x="762000" y="6555836"/>
            <a:ext cx="5943600" cy="276417"/>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0" y="4191000"/>
            <a:ext cx="9144000" cy="1817788"/>
          </a:xfrm>
          <a:prstGeom prst="rect">
            <a:avLst/>
          </a:prstGeom>
        </p:spPr>
      </p:pic>
      <p:pic>
        <p:nvPicPr>
          <p:cNvPr id="8" name="Picture 7"/>
          <p:cNvPicPr>
            <a:picLocks noChangeAspect="1"/>
          </p:cNvPicPr>
          <p:nvPr/>
        </p:nvPicPr>
        <p:blipFill>
          <a:blip r:embed="rId2"/>
          <a:stretch>
            <a:fillRect/>
          </a:stretch>
        </p:blipFill>
        <p:spPr>
          <a:xfrm>
            <a:off x="0" y="1600200"/>
            <a:ext cx="9144000" cy="2601850"/>
          </a:xfrm>
          <a:prstGeom prst="rect">
            <a:avLst/>
          </a:prstGeom>
        </p:spPr>
      </p:pic>
      <p:sp>
        <p:nvSpPr>
          <p:cNvPr id="161793" name="Title 1"/>
          <p:cNvSpPr>
            <a:spLocks noGrp="1" noChangeArrowheads="1"/>
          </p:cNvSpPr>
          <p:nvPr>
            <p:ph type="title"/>
          </p:nvPr>
        </p:nvSpPr>
        <p:spPr/>
        <p:txBody>
          <a:bodyPr/>
          <a:lstStyle/>
          <a:p>
            <a:r>
              <a:rPr lang="en-US" altLang="en-US" dirty="0"/>
              <a:t>Tomasulo Example</a:t>
            </a:r>
            <a:endParaRPr lang="en-US" altLang="en-US" dirty="0"/>
          </a:p>
        </p:txBody>
      </p:sp>
      <p:sp>
        <p:nvSpPr>
          <p:cNvPr id="12" name="TextBox 11"/>
          <p:cNvSpPr txBox="1"/>
          <p:nvPr/>
        </p:nvSpPr>
        <p:spPr>
          <a:xfrm>
            <a:off x="685800" y="3581399"/>
            <a:ext cx="406956" cy="216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685800" y="3494821"/>
            <a:ext cx="533400"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f10</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13" name="Picture 12"/>
          <p:cNvPicPr>
            <a:picLocks noChangeAspect="1"/>
          </p:cNvPicPr>
          <p:nvPr/>
        </p:nvPicPr>
        <p:blipFill>
          <a:blip r:embed="rId3"/>
          <a:stretch>
            <a:fillRect/>
          </a:stretch>
        </p:blipFill>
        <p:spPr>
          <a:xfrm>
            <a:off x="0" y="6012000"/>
            <a:ext cx="9144000" cy="846000"/>
          </a:xfrm>
          <a:prstGeom prst="rect">
            <a:avLst/>
          </a:prstGeom>
        </p:spPr>
      </p:pic>
      <p:sp>
        <p:nvSpPr>
          <p:cNvPr id="24" name="Rectangle 4"/>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mul.d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ready to write result</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2"/>
          <p:cNvSpPr>
            <a:spLocks noGrp="1" noChangeArrowheads="1"/>
          </p:cNvSpPr>
          <p:nvPr>
            <p:ph type="title"/>
          </p:nvPr>
        </p:nvSpPr>
        <p:spPr/>
        <p:txBody>
          <a:bodyPr/>
          <a:lstStyle/>
          <a:p>
            <a:pPr eaLnBrk="1" hangingPunct="1"/>
            <a:r>
              <a:rPr lang="en-US" altLang="zh-CN"/>
              <a:t>Block Placement</a:t>
            </a:r>
            <a:endParaRPr lang="en-US" altLang="zh-CN"/>
          </a:p>
        </p:txBody>
      </p:sp>
      <p:sp>
        <p:nvSpPr>
          <p:cNvPr id="250882" name="Rectangle 3"/>
          <p:cNvSpPr>
            <a:spLocks noGrp="1" noChangeArrowheads="1"/>
          </p:cNvSpPr>
          <p:nvPr>
            <p:ph type="body" idx="1"/>
          </p:nvPr>
        </p:nvSpPr>
        <p:spPr/>
        <p:txBody>
          <a:bodyPr/>
          <a:lstStyle/>
          <a:p>
            <a:pPr eaLnBrk="1" hangingPunct="1"/>
            <a:r>
              <a:rPr lang="en-US" altLang="zh-CN" b="1"/>
              <a:t>Direct Mapped</a:t>
            </a:r>
            <a:endParaRPr lang="en-US" altLang="zh-CN" b="1"/>
          </a:p>
          <a:p>
            <a:pPr eaLnBrk="1" hangingPunct="1">
              <a:buFontTx/>
              <a:buNone/>
            </a:pPr>
            <a:r>
              <a:rPr lang="en-US" altLang="zh-CN"/>
              <a:t>	only one place</a:t>
            </a:r>
            <a:endParaRPr lang="en-US" altLang="zh-CN"/>
          </a:p>
          <a:p>
            <a:pPr eaLnBrk="1" hangingPunct="1">
              <a:buFontTx/>
              <a:buNone/>
            </a:pPr>
            <a:endParaRPr lang="en-US" altLang="zh-CN"/>
          </a:p>
          <a:p>
            <a:pPr eaLnBrk="1" hangingPunct="1"/>
            <a:r>
              <a:rPr lang="en-US" altLang="zh-CN" b="1"/>
              <a:t>Fully Associative</a:t>
            </a:r>
            <a:endParaRPr lang="en-US" altLang="zh-CN" b="1"/>
          </a:p>
          <a:p>
            <a:pPr eaLnBrk="1" hangingPunct="1">
              <a:buFontTx/>
              <a:buNone/>
            </a:pPr>
            <a:r>
              <a:rPr lang="en-US" altLang="zh-CN"/>
              <a:t>	anywhere</a:t>
            </a:r>
            <a:endParaRPr lang="en-US" altLang="zh-CN"/>
          </a:p>
          <a:p>
            <a:pPr eaLnBrk="1" hangingPunct="1"/>
            <a:r>
              <a:rPr lang="en-US" altLang="zh-CN" b="1"/>
              <a:t>Set Associative</a:t>
            </a:r>
            <a:endParaRPr lang="en-US" altLang="zh-CN" b="1"/>
          </a:p>
          <a:p>
            <a:pPr eaLnBrk="1" hangingPunct="1">
              <a:buFontTx/>
              <a:buNone/>
            </a:pPr>
            <a:r>
              <a:rPr lang="en-US" altLang="zh-CN"/>
              <a:t>	equally divide the cache into sets</a:t>
            </a:r>
            <a:endParaRPr lang="en-US" altLang="zh-CN"/>
          </a:p>
          <a:p>
            <a:pPr eaLnBrk="1" hangingPunct="1">
              <a:buFontTx/>
              <a:buNone/>
            </a:pPr>
            <a:r>
              <a:rPr lang="en-US" altLang="zh-CN"/>
              <a:t>	anywhere within only one set</a:t>
            </a:r>
            <a:endParaRPr lang="en-US" altLang="zh-CN"/>
          </a:p>
          <a:p>
            <a:pPr eaLnBrk="1" hangingPunct="1">
              <a:buFontTx/>
              <a:buNone/>
            </a:pPr>
            <a:r>
              <a:rPr lang="en-US" altLang="zh-CN"/>
              <a:t>	</a:t>
            </a:r>
            <a:endParaRPr lang="en-US" altLang="zh-CN"/>
          </a:p>
        </p:txBody>
      </p:sp>
      <p:pic>
        <p:nvPicPr>
          <p:cNvPr id="25088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8738" y="2819400"/>
            <a:ext cx="64865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6267450"/>
            <a:ext cx="61722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show me the code</a:t>
            </a:r>
            <a:endParaRPr lang="en-US" altLang="zh-CN"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sp>
        <p:nvSpPr>
          <p:cNvPr id="2" name="Title 1"/>
          <p:cNvSpPr>
            <a:spLocks noGrp="1"/>
          </p:cNvSpPr>
          <p:nvPr>
            <p:ph type="title"/>
          </p:nvPr>
        </p:nvSpPr>
        <p:spPr>
          <a:xfrm>
            <a:off x="0" y="5029200"/>
            <a:ext cx="9144000" cy="1143000"/>
          </a:xfrm>
        </p:spPr>
        <p:txBody>
          <a:bodyPr/>
          <a:lstStyle/>
          <a:p>
            <a:pPr algn="r"/>
            <a:r>
              <a:rPr lang="en-US" dirty="0">
                <a:solidFill>
                  <a:srgbClr val="00B0F0"/>
                </a:solidFill>
              </a:rPr>
              <a:t>Tomasulo’s</a:t>
            </a:r>
            <a:br>
              <a:rPr lang="en-US" dirty="0">
                <a:solidFill>
                  <a:srgbClr val="00B0F0"/>
                </a:solidFill>
              </a:rPr>
            </a:br>
            <a:r>
              <a:rPr lang="en-US" dirty="0">
                <a:solidFill>
                  <a:srgbClr val="00B0F0"/>
                </a:solidFill>
              </a:rPr>
              <a:t>Algorithm</a:t>
            </a:r>
            <a:endParaRPr lang="en-US" dirty="0">
              <a:solidFill>
                <a:srgbClr val="00B0F0"/>
              </a:solidFill>
            </a:endParaRPr>
          </a:p>
        </p:txBody>
      </p:sp>
      <p:sp>
        <p:nvSpPr>
          <p:cNvPr id="4" name="TextBox 3"/>
          <p:cNvSpPr txBox="1"/>
          <p:nvPr/>
        </p:nvSpPr>
        <p:spPr>
          <a:xfrm>
            <a:off x="6781800" y="1371129"/>
            <a:ext cx="190502"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i</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sp>
        <p:nvSpPr>
          <p:cNvPr id="2" name="Title 1"/>
          <p:cNvSpPr>
            <a:spLocks noGrp="1"/>
          </p:cNvSpPr>
          <p:nvPr>
            <p:ph type="title"/>
          </p:nvPr>
        </p:nvSpPr>
        <p:spPr>
          <a:xfrm>
            <a:off x="0" y="5029200"/>
            <a:ext cx="9144000" cy="1143000"/>
          </a:xfrm>
        </p:spPr>
        <p:txBody>
          <a:bodyPr/>
          <a:lstStyle/>
          <a:p>
            <a:pPr algn="r"/>
            <a:r>
              <a:rPr lang="en-US" dirty="0">
                <a:solidFill>
                  <a:srgbClr val="00B0F0"/>
                </a:solidFill>
              </a:rPr>
              <a:t>Tomasulo’s</a:t>
            </a:r>
            <a:br>
              <a:rPr lang="en-US" dirty="0">
                <a:solidFill>
                  <a:srgbClr val="00B0F0"/>
                </a:solidFill>
              </a:rPr>
            </a:br>
            <a:r>
              <a:rPr lang="en-US" dirty="0">
                <a:solidFill>
                  <a:srgbClr val="00B0F0"/>
                </a:solidFill>
              </a:rPr>
              <a:t>Algorithm</a:t>
            </a:r>
            <a:endParaRPr lang="en-US" dirty="0">
              <a:solidFill>
                <a:srgbClr val="00B0F0"/>
              </a:solidFill>
            </a:endParaRPr>
          </a:p>
        </p:txBody>
      </p:sp>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s</a:t>
            </a:r>
            <a:r>
              <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tep-by-step</a:t>
            </a:r>
            <a:endPar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endParaRPr>
          </a:p>
        </p:txBody>
      </p:sp>
      <p:sp>
        <p:nvSpPr>
          <p:cNvPr id="6" name="TextBox 5"/>
          <p:cNvSpPr txBox="1"/>
          <p:nvPr/>
        </p:nvSpPr>
        <p:spPr>
          <a:xfrm>
            <a:off x="6781800" y="1371129"/>
            <a:ext cx="190502"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i</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sp>
        <p:nvSpPr>
          <p:cNvPr id="2" name="Title 1"/>
          <p:cNvSpPr>
            <a:spLocks noGrp="1"/>
          </p:cNvSpPr>
          <p:nvPr>
            <p:ph type="title"/>
          </p:nvPr>
        </p:nvSpPr>
        <p:spPr>
          <a:xfrm>
            <a:off x="0" y="5029200"/>
            <a:ext cx="9144000" cy="1143000"/>
          </a:xfrm>
        </p:spPr>
        <p:txBody>
          <a:bodyPr/>
          <a:lstStyle/>
          <a:p>
            <a:pPr algn="r"/>
            <a:r>
              <a:rPr lang="en-US" dirty="0">
                <a:solidFill>
                  <a:srgbClr val="00B0F0"/>
                </a:solidFill>
              </a:rPr>
              <a:t>Tomasulo’s</a:t>
            </a:r>
            <a:br>
              <a:rPr lang="en-US" dirty="0">
                <a:solidFill>
                  <a:srgbClr val="00B0F0"/>
                </a:solidFill>
              </a:rPr>
            </a:br>
            <a:r>
              <a:rPr lang="en-US" dirty="0">
                <a:solidFill>
                  <a:srgbClr val="00B0F0"/>
                </a:solidFill>
              </a:rPr>
              <a:t>Algorithm</a:t>
            </a:r>
            <a:endParaRPr lang="en-US" dirty="0">
              <a:solidFill>
                <a:srgbClr val="00B0F0"/>
              </a:solidFill>
            </a:endParaRPr>
          </a:p>
        </p:txBody>
      </p:sp>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s</a:t>
            </a:r>
            <a:r>
              <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tep-by-step</a:t>
            </a:r>
            <a:endPar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endParaRPr>
          </a:p>
        </p:txBody>
      </p:sp>
      <p:sp>
        <p:nvSpPr>
          <p:cNvPr id="6" name="Rectangle 4"/>
          <p:cNvSpPr>
            <a:spLocks noChangeArrowheads="1"/>
          </p:cNvSpPr>
          <p:nvPr/>
        </p:nvSpPr>
        <p:spPr bwMode="auto">
          <a:xfrm>
            <a:off x="4197096" y="304800"/>
            <a:ext cx="494690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rd</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destination</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rt: source</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RS: reservation station</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7" name="TextBox 6"/>
          <p:cNvSpPr txBox="1"/>
          <p:nvPr/>
        </p:nvSpPr>
        <p:spPr>
          <a:xfrm>
            <a:off x="6781800" y="1371129"/>
            <a:ext cx="190502"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i</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sp>
        <p:nvSpPr>
          <p:cNvPr id="6" name="AutoShape 5"/>
          <p:cNvSpPr>
            <a:spLocks noChangeArrowheads="1"/>
          </p:cNvSpPr>
          <p:nvPr/>
        </p:nvSpPr>
        <p:spPr bwMode="auto">
          <a:xfrm>
            <a:off x="1281100" y="76200"/>
            <a:ext cx="1219200" cy="1905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Rectangle 4"/>
          <p:cNvSpPr>
            <a:spLocks noChangeArrowheads="1"/>
          </p:cNvSpPr>
          <p:nvPr/>
        </p:nvSpPr>
        <p:spPr bwMode="auto">
          <a:xfrm>
            <a:off x="-14300" y="1779588"/>
            <a:ext cx="4953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otherwise, structural hazard should wait in instruction queue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1281100" y="76200"/>
            <a:ext cx="1219200" cy="1905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pic>
        <p:nvPicPr>
          <p:cNvPr id="11" name="Picture 10"/>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8" name="TextBox 7"/>
          <p:cNvSpPr txBox="1"/>
          <p:nvPr/>
        </p:nvSpPr>
        <p:spPr>
          <a:xfrm>
            <a:off x="6781800" y="1371129"/>
            <a:ext cx="190502"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i</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sp>
        <p:nvSpPr>
          <p:cNvPr id="6" name="AutoShape 5"/>
          <p:cNvSpPr>
            <a:spLocks noChangeArrowheads="1"/>
          </p:cNvSpPr>
          <p:nvPr/>
        </p:nvSpPr>
        <p:spPr bwMode="auto">
          <a:xfrm>
            <a:off x="3385656" y="1676400"/>
            <a:ext cx="3929544" cy="4572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p:cNvSpPr>
            <a:spLocks noChangeArrowheads="1"/>
          </p:cNvSpPr>
          <p:nvPr/>
        </p:nvSpPr>
        <p:spPr bwMode="auto">
          <a:xfrm>
            <a:off x="3385656" y="304800"/>
            <a:ext cx="3929544" cy="4572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p:cNvSpPr>
            <a:spLocks noChangeArrowheads="1"/>
          </p:cNvSpPr>
          <p:nvPr/>
        </p:nvSpPr>
        <p:spPr bwMode="auto">
          <a:xfrm>
            <a:off x="0" y="584994"/>
            <a:ext cx="392954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otherwise, structural hazard should wait in instruction queue </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7" name="Rectangle 4"/>
          <p:cNvSpPr>
            <a:spLocks noChangeArrowheads="1"/>
          </p:cNvSpPr>
          <p:nvPr/>
        </p:nvSpPr>
        <p:spPr bwMode="auto">
          <a:xfrm>
            <a:off x="0" y="584994"/>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Qi != 0 indicates that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waits for some other result,</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which is also waited by r</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10" name="Picture 9"/>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pic>
        <p:nvPicPr>
          <p:cNvPr id="11" name="Picture 10"/>
          <p:cNvPicPr>
            <a:picLocks noChangeAspect="1"/>
          </p:cNvPicPr>
          <p:nvPr/>
        </p:nvPicPr>
        <p:blipFill>
          <a:blip r:embed="rId3"/>
          <a:stretch>
            <a:fillRect/>
          </a:stretch>
        </p:blipFill>
        <p:spPr>
          <a:xfrm>
            <a:off x="6795933" y="2438400"/>
            <a:ext cx="2338923" cy="319956"/>
          </a:xfrm>
          <a:prstGeom prst="rect">
            <a:avLst/>
          </a:prstGeom>
          <a:effectLst>
            <a:glow rad="228600">
              <a:schemeClr val="accent1">
                <a:satMod val="175000"/>
                <a:alpha val="40000"/>
              </a:schemeClr>
            </a:glow>
          </a:effectLst>
        </p:spPr>
      </p:pic>
      <p:pic>
        <p:nvPicPr>
          <p:cNvPr id="12" name="Picture 11"/>
          <p:cNvPicPr>
            <a:picLocks noChangeAspect="1"/>
          </p:cNvPicPr>
          <p:nvPr/>
        </p:nvPicPr>
        <p:blipFill>
          <a:blip r:embed="rId4"/>
          <a:stretch>
            <a:fillRect/>
          </a:stretch>
        </p:blipFill>
        <p:spPr>
          <a:xfrm>
            <a:off x="6805077" y="2804244"/>
            <a:ext cx="2338923" cy="319956"/>
          </a:xfrm>
          <a:prstGeom prst="rect">
            <a:avLst/>
          </a:prstGeom>
          <a:effectLst>
            <a:glow rad="228600">
              <a:schemeClr val="accent1">
                <a:satMod val="175000"/>
                <a:alpha val="40000"/>
              </a:schemeClr>
            </a:glow>
          </a:effectLst>
        </p:spPr>
      </p:pic>
      <p:sp>
        <p:nvSpPr>
          <p:cNvPr id="13" name="TextBox 12"/>
          <p:cNvSpPr txBox="1"/>
          <p:nvPr/>
        </p:nvSpPr>
        <p:spPr>
          <a:xfrm>
            <a:off x="6781800" y="1371129"/>
            <a:ext cx="190502"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i</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sp>
        <p:nvSpPr>
          <p:cNvPr id="6" name="AutoShape 5"/>
          <p:cNvSpPr>
            <a:spLocks noChangeArrowheads="1"/>
          </p:cNvSpPr>
          <p:nvPr/>
        </p:nvSpPr>
        <p:spPr bwMode="auto">
          <a:xfrm>
            <a:off x="3385656" y="2057400"/>
            <a:ext cx="3929544" cy="228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p:cNvSpPr>
            <a:spLocks noChangeArrowheads="1"/>
          </p:cNvSpPr>
          <p:nvPr/>
        </p:nvSpPr>
        <p:spPr bwMode="auto">
          <a:xfrm>
            <a:off x="3385656" y="720000"/>
            <a:ext cx="3929544" cy="2304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pic>
        <p:nvPicPr>
          <p:cNvPr id="9" name="Picture 8"/>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10" name="Rectangle 4"/>
          <p:cNvSpPr>
            <a:spLocks noChangeArrowheads="1"/>
          </p:cNvSpPr>
          <p:nvPr/>
        </p:nvSpPr>
        <p:spPr bwMode="auto">
          <a:xfrm>
            <a:off x="0" y="815071"/>
            <a:ext cx="4953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Qi != 0 indicates that </a:t>
            </a:r>
            <a:r>
              <a:rPr kumimoji="0" lang="en-US" altLang="zh-CN" sz="1000" b="1" i="0" u="none" strike="noStrike" kern="1200" cap="none" spc="0" normalizeH="0" baseline="0" noProof="0" dirty="0" err="1">
                <a:ln>
                  <a:noFill/>
                </a:ln>
                <a:solidFill>
                  <a:srgbClr val="FFFFFF"/>
                </a:solidFill>
                <a:effectLst/>
                <a:uLnTx/>
                <a:uFillTx/>
                <a:latin typeface="Verdana" panose="020B0604030504040204" pitchFamily="34" charset="0"/>
                <a:ea typeface="宋体" panose="02010600030101010101" pitchFamily="2" charset="-122"/>
                <a:cs typeface="+mn-cs"/>
              </a:rPr>
              <a:t>rs</a:t>
            </a: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 waits for some other result,</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which is also waited by r</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7" name="Rectangle 4"/>
          <p:cNvSpPr>
            <a:spLocks noChangeArrowheads="1"/>
          </p:cNvSpPr>
          <p:nvPr/>
        </p:nvSpPr>
        <p:spPr bwMode="auto">
          <a:xfrm>
            <a:off x="0" y="813594"/>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Qi = 0 indicates that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value is available,</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get the value from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and set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r.Qj</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to 0</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Rectangle 4"/>
          <p:cNvSpPr>
            <a:spLocks noChangeArrowheads="1"/>
          </p:cNvSpPr>
          <p:nvPr/>
        </p:nvSpPr>
        <p:spPr bwMode="auto">
          <a:xfrm>
            <a:off x="0" y="813600"/>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Qi = 0 indicates that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value is available,</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get the value from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and set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r.Qj</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to 0</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TextBox 10"/>
          <p:cNvSpPr txBox="1"/>
          <p:nvPr/>
        </p:nvSpPr>
        <p:spPr>
          <a:xfrm>
            <a:off x="6781800" y="1371129"/>
            <a:ext cx="190502"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i</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sp>
        <p:nvSpPr>
          <p:cNvPr id="6" name="AutoShape 5"/>
          <p:cNvSpPr>
            <a:spLocks noChangeArrowheads="1"/>
          </p:cNvSpPr>
          <p:nvPr/>
        </p:nvSpPr>
        <p:spPr bwMode="auto">
          <a:xfrm>
            <a:off x="3385656" y="2268000"/>
            <a:ext cx="1440000" cy="228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p:cNvSpPr>
            <a:spLocks noChangeArrowheads="1"/>
          </p:cNvSpPr>
          <p:nvPr/>
        </p:nvSpPr>
        <p:spPr bwMode="auto">
          <a:xfrm>
            <a:off x="3385656" y="914400"/>
            <a:ext cx="3929544" cy="553702"/>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pic>
        <p:nvPicPr>
          <p:cNvPr id="9" name="Picture 8"/>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11" name="Rectangle 4"/>
          <p:cNvSpPr>
            <a:spLocks noChangeArrowheads="1"/>
          </p:cNvSpPr>
          <p:nvPr/>
        </p:nvSpPr>
        <p:spPr bwMode="auto">
          <a:xfrm>
            <a:off x="0" y="2312988"/>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Qi = 0 indicates that </a:t>
            </a:r>
            <a:r>
              <a:rPr kumimoji="0" lang="en-US" altLang="zh-CN" sz="1000" b="1" i="0" u="none" strike="noStrike" kern="1200" cap="none" spc="0" normalizeH="0" baseline="0" noProof="0" dirty="0" err="1">
                <a:ln>
                  <a:noFill/>
                </a:ln>
                <a:solidFill>
                  <a:srgbClr val="FFFFFF"/>
                </a:solidFill>
                <a:effectLst/>
                <a:uLnTx/>
                <a:uFillTx/>
                <a:latin typeface="Verdana" panose="020B0604030504040204" pitchFamily="34" charset="0"/>
                <a:ea typeface="宋体" panose="02010600030101010101" pitchFamily="2" charset="-122"/>
                <a:cs typeface="+mn-cs"/>
              </a:rPr>
              <a:t>rs</a:t>
            </a: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 value is available,</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get the value from </a:t>
            </a:r>
            <a:r>
              <a:rPr kumimoji="0" lang="en-US" altLang="zh-CN" sz="1000" b="1" i="0" u="none" strike="noStrike" kern="1200" cap="none" spc="0" normalizeH="0" baseline="0" noProof="0" dirty="0" err="1">
                <a:ln>
                  <a:noFill/>
                </a:ln>
                <a:solidFill>
                  <a:srgbClr val="FFFFFF"/>
                </a:solidFill>
                <a:effectLst/>
                <a:uLnTx/>
                <a:uFillTx/>
                <a:latin typeface="Verdana" panose="020B0604030504040204" pitchFamily="34" charset="0"/>
                <a:ea typeface="宋体" panose="02010600030101010101" pitchFamily="2" charset="-122"/>
                <a:cs typeface="+mn-cs"/>
              </a:rPr>
              <a:t>rs</a:t>
            </a: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 and set </a:t>
            </a:r>
            <a:r>
              <a:rPr kumimoji="0" lang="en-US" altLang="zh-CN" sz="1000" b="1" i="0" u="none" strike="noStrike" kern="1200" cap="none" spc="0" normalizeH="0" baseline="0" noProof="0" dirty="0" err="1">
                <a:ln>
                  <a:noFill/>
                </a:ln>
                <a:solidFill>
                  <a:srgbClr val="FFFFFF"/>
                </a:solidFill>
                <a:effectLst/>
                <a:uLnTx/>
                <a:uFillTx/>
                <a:latin typeface="Verdana" panose="020B0604030504040204" pitchFamily="34" charset="0"/>
                <a:ea typeface="宋体" panose="02010600030101010101" pitchFamily="2" charset="-122"/>
                <a:cs typeface="+mn-cs"/>
              </a:rPr>
              <a:t>r.Qj</a:t>
            </a: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 to 0</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3" name="Rectangle 4"/>
          <p:cNvSpPr>
            <a:spLocks noChangeArrowheads="1"/>
          </p:cNvSpPr>
          <p:nvPr/>
        </p:nvSpPr>
        <p:spPr bwMode="auto">
          <a:xfrm>
            <a:off x="0" y="1304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Qi = 0 indicates that </a:t>
            </a:r>
            <a:r>
              <a:rPr kumimoji="0" lang="en-US" altLang="zh-CN" sz="1000" b="1" i="0" u="none" strike="noStrike" kern="1200" cap="none" spc="0" normalizeH="0" baseline="0" noProof="0" dirty="0" err="1">
                <a:ln>
                  <a:noFill/>
                </a:ln>
                <a:solidFill>
                  <a:srgbClr val="FFFFFF"/>
                </a:solidFill>
                <a:effectLst/>
                <a:uLnTx/>
                <a:uFillTx/>
                <a:latin typeface="Verdana" panose="020B0604030504040204" pitchFamily="34" charset="0"/>
                <a:ea typeface="宋体" panose="02010600030101010101" pitchFamily="2" charset="-122"/>
                <a:cs typeface="+mn-cs"/>
              </a:rPr>
              <a:t>rs</a:t>
            </a: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 value is available,</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get the value from </a:t>
            </a:r>
            <a:r>
              <a:rPr kumimoji="0" lang="en-US" altLang="zh-CN" sz="1000" b="1" i="0" u="none" strike="noStrike" kern="1200" cap="none" spc="0" normalizeH="0" baseline="0" noProof="0" dirty="0" err="1">
                <a:ln>
                  <a:noFill/>
                </a:ln>
                <a:solidFill>
                  <a:srgbClr val="FFFFFF"/>
                </a:solidFill>
                <a:effectLst/>
                <a:uLnTx/>
                <a:uFillTx/>
                <a:latin typeface="Verdana" panose="020B0604030504040204" pitchFamily="34" charset="0"/>
                <a:ea typeface="宋体" panose="02010600030101010101" pitchFamily="2" charset="-122"/>
                <a:cs typeface="+mn-cs"/>
              </a:rPr>
              <a:t>rs</a:t>
            </a: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 and set </a:t>
            </a:r>
            <a:r>
              <a:rPr kumimoji="0" lang="en-US" altLang="zh-CN" sz="1000" b="1" i="0" u="none" strike="noStrike" kern="1200" cap="none" spc="0" normalizeH="0" baseline="0" noProof="0" dirty="0" err="1">
                <a:ln>
                  <a:noFill/>
                </a:ln>
                <a:solidFill>
                  <a:srgbClr val="FFFFFF"/>
                </a:solidFill>
                <a:effectLst/>
                <a:uLnTx/>
                <a:uFillTx/>
                <a:latin typeface="Verdana" panose="020B0604030504040204" pitchFamily="34" charset="0"/>
                <a:ea typeface="宋体" panose="02010600030101010101" pitchFamily="2" charset="-122"/>
                <a:cs typeface="+mn-cs"/>
              </a:rPr>
              <a:t>r.Qj</a:t>
            </a: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 to 0</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7" name="Rectangle 4"/>
          <p:cNvSpPr>
            <a:spLocks noChangeArrowheads="1"/>
          </p:cNvSpPr>
          <p:nvPr/>
        </p:nvSpPr>
        <p:spPr bwMode="auto">
          <a:xfrm>
            <a:off x="0" y="1304387"/>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same policy for the other operand rt</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p:cNvSpPr>
            <a:spLocks noChangeArrowheads="1"/>
          </p:cNvSpPr>
          <p:nvPr/>
        </p:nvSpPr>
        <p:spPr bwMode="auto">
          <a:xfrm>
            <a:off x="0" y="2312432"/>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hold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imm</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for computing effective address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5" name="AutoShape 5"/>
          <p:cNvSpPr>
            <a:spLocks noChangeArrowheads="1"/>
          </p:cNvSpPr>
          <p:nvPr/>
        </p:nvSpPr>
        <p:spPr bwMode="auto">
          <a:xfrm>
            <a:off x="3385656" y="2772489"/>
            <a:ext cx="3929544" cy="553702"/>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TextBox 11"/>
          <p:cNvSpPr txBox="1"/>
          <p:nvPr/>
        </p:nvSpPr>
        <p:spPr>
          <a:xfrm>
            <a:off x="6781800" y="1371129"/>
            <a:ext cx="190502"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i</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pic>
        <p:nvPicPr>
          <p:cNvPr id="9" name="Picture 8"/>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p:cNvSpPr>
            <a:spLocks noChangeArrowheads="1"/>
          </p:cNvSpPr>
          <p:nvPr/>
        </p:nvSpPr>
        <p:spPr bwMode="auto">
          <a:xfrm>
            <a:off x="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same policy for the other operand rt</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4808397" y="2268000"/>
            <a:ext cx="1692000" cy="228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p:cNvSpPr>
            <a:spLocks noChangeArrowheads="1"/>
          </p:cNvSpPr>
          <p:nvPr/>
        </p:nvSpPr>
        <p:spPr bwMode="auto">
          <a:xfrm>
            <a:off x="3385656" y="1447800"/>
            <a:ext cx="1692000" cy="228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Rectangle 4"/>
          <p:cNvSpPr>
            <a:spLocks noChangeArrowheads="1"/>
          </p:cNvSpPr>
          <p:nvPr/>
        </p:nvSpPr>
        <p:spPr bwMode="auto">
          <a:xfrm>
            <a:off x="0" y="1675386"/>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occupied by issued instruction</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TextBox 7"/>
          <p:cNvSpPr txBox="1"/>
          <p:nvPr/>
        </p:nvSpPr>
        <p:spPr>
          <a:xfrm>
            <a:off x="6781800" y="1371129"/>
            <a:ext cx="190502"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i</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pic>
        <p:nvPicPr>
          <p:cNvPr id="9" name="Picture 8"/>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p:cNvSpPr>
            <a:spLocks noChangeArrowheads="1"/>
          </p:cNvSpPr>
          <p:nvPr/>
        </p:nvSpPr>
        <p:spPr bwMode="auto">
          <a:xfrm>
            <a:off x="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same policy for the other operand rt</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3385654" y="2514600"/>
            <a:ext cx="2412000" cy="228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p:cNvSpPr>
            <a:spLocks noChangeArrowheads="1"/>
          </p:cNvSpPr>
          <p:nvPr/>
        </p:nvSpPr>
        <p:spPr bwMode="auto">
          <a:xfrm>
            <a:off x="5089798" y="1447800"/>
            <a:ext cx="2268000" cy="2304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Rectangle 4"/>
          <p:cNvSpPr>
            <a:spLocks noChangeArrowheads="1"/>
          </p:cNvSpPr>
          <p:nvPr/>
        </p:nvSpPr>
        <p:spPr bwMode="auto">
          <a:xfrm>
            <a:off x="0" y="1675386"/>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link r to which register that waits for its result</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TextBox 7"/>
          <p:cNvSpPr txBox="1"/>
          <p:nvPr/>
        </p:nvSpPr>
        <p:spPr>
          <a:xfrm>
            <a:off x="6781800" y="1371129"/>
            <a:ext cx="190502"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i</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Rectangle 2"/>
          <p:cNvSpPr>
            <a:spLocks noGrp="1" noChangeArrowheads="1"/>
          </p:cNvSpPr>
          <p:nvPr>
            <p:ph type="title"/>
          </p:nvPr>
        </p:nvSpPr>
        <p:spPr/>
        <p:txBody>
          <a:bodyPr/>
          <a:lstStyle/>
          <a:p>
            <a:pPr eaLnBrk="1" hangingPunct="1"/>
            <a:r>
              <a:rPr lang="en-US" altLang="zh-CN"/>
              <a:t>Block Placement</a:t>
            </a:r>
            <a:endParaRPr lang="en-US" altLang="zh-CN"/>
          </a:p>
        </p:txBody>
      </p:sp>
      <p:pic>
        <p:nvPicPr>
          <p:cNvPr id="252930" name="Picture 4" descr="blockplacemen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52600"/>
            <a:ext cx="9144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pic>
        <p:nvPicPr>
          <p:cNvPr id="9" name="Picture 8"/>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p:cNvSpPr>
            <a:spLocks noChangeArrowheads="1"/>
          </p:cNvSpPr>
          <p:nvPr/>
        </p:nvSpPr>
        <p:spPr bwMode="auto">
          <a:xfrm>
            <a:off x="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same policy for the other operand rt</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1295400" y="3352800"/>
            <a:ext cx="5105400" cy="4572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p:cNvSpPr>
            <a:spLocks noChangeArrowheads="1"/>
          </p:cNvSpPr>
          <p:nvPr/>
        </p:nvSpPr>
        <p:spPr bwMode="auto">
          <a:xfrm>
            <a:off x="918"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link r to which register that waits for its result</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p:cNvSpPr>
            <a:spLocks noChangeArrowheads="1"/>
          </p:cNvSpPr>
          <p:nvPr/>
        </p:nvSpPr>
        <p:spPr bwMode="auto">
          <a:xfrm>
            <a:off x="0" y="2846388"/>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FP: compute upon both operands are available</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TextBox 7"/>
          <p:cNvSpPr txBox="1"/>
          <p:nvPr/>
        </p:nvSpPr>
        <p:spPr>
          <a:xfrm>
            <a:off x="6781800" y="1371129"/>
            <a:ext cx="190502"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i</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pic>
        <p:nvPicPr>
          <p:cNvPr id="9" name="Picture 8"/>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p:cNvSpPr>
            <a:spLocks noChangeArrowheads="1"/>
          </p:cNvSpPr>
          <p:nvPr/>
        </p:nvSpPr>
        <p:spPr bwMode="auto">
          <a:xfrm>
            <a:off x="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same policy for the other operand rt</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1295400" y="3795000"/>
            <a:ext cx="5105400" cy="432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p:cNvSpPr>
            <a:spLocks noChangeArrowheads="1"/>
          </p:cNvSpPr>
          <p:nvPr/>
        </p:nvSpPr>
        <p:spPr bwMode="auto">
          <a:xfrm>
            <a:off x="918"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link r to which register that waits for its result</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p:cNvSpPr>
            <a:spLocks noChangeArrowheads="1"/>
          </p:cNvSpPr>
          <p:nvPr/>
        </p:nvSpPr>
        <p:spPr bwMode="auto">
          <a:xfrm>
            <a:off x="0" y="2846388"/>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load/store: compute effective address</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TextBox 7"/>
          <p:cNvSpPr txBox="1"/>
          <p:nvPr/>
        </p:nvSpPr>
        <p:spPr>
          <a:xfrm>
            <a:off x="6781800" y="1371129"/>
            <a:ext cx="190502"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i</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pic>
        <p:nvPicPr>
          <p:cNvPr id="9" name="Picture 8"/>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p:cNvSpPr>
            <a:spLocks noChangeArrowheads="1"/>
          </p:cNvSpPr>
          <p:nvPr/>
        </p:nvSpPr>
        <p:spPr bwMode="auto">
          <a:xfrm>
            <a:off x="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same policy for the other operand rt</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1295400" y="4222800"/>
            <a:ext cx="5105400" cy="252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p:cNvSpPr>
            <a:spLocks noChangeArrowheads="1"/>
          </p:cNvSpPr>
          <p:nvPr/>
        </p:nvSpPr>
        <p:spPr bwMode="auto">
          <a:xfrm>
            <a:off x="918"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link r to which register that waits for its result</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p:cNvSpPr>
            <a:spLocks noChangeArrowheads="1"/>
          </p:cNvSpPr>
          <p:nvPr/>
        </p:nvSpPr>
        <p:spPr bwMode="auto">
          <a:xfrm>
            <a:off x="0" y="2846388"/>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load: read data from memory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AutoShape 5"/>
          <p:cNvSpPr>
            <a:spLocks noChangeArrowheads="1"/>
          </p:cNvSpPr>
          <p:nvPr/>
        </p:nvSpPr>
        <p:spPr bwMode="auto">
          <a:xfrm>
            <a:off x="1295400" y="4222799"/>
            <a:ext cx="5105400" cy="252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p:cNvSpPr>
            <a:spLocks noChangeArrowheads="1"/>
          </p:cNvSpPr>
          <p:nvPr/>
        </p:nvSpPr>
        <p:spPr bwMode="auto">
          <a:xfrm>
            <a:off x="0" y="2846386"/>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load: read data from memory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 name="TextBox 15"/>
          <p:cNvSpPr txBox="1"/>
          <p:nvPr/>
        </p:nvSpPr>
        <p:spPr>
          <a:xfrm>
            <a:off x="6781800" y="1371129"/>
            <a:ext cx="190502"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i</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pic>
        <p:nvPicPr>
          <p:cNvPr id="9" name="Picture 8"/>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p:cNvSpPr>
            <a:spLocks noChangeArrowheads="1"/>
          </p:cNvSpPr>
          <p:nvPr/>
        </p:nvSpPr>
        <p:spPr bwMode="auto">
          <a:xfrm>
            <a:off x="-3420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same policy for the other operand rt</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3351454" y="4495799"/>
            <a:ext cx="4477246" cy="3809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p:cNvSpPr>
            <a:spLocks noChangeArrowheads="1"/>
          </p:cNvSpPr>
          <p:nvPr/>
        </p:nvSpPr>
        <p:spPr bwMode="auto">
          <a:xfrm>
            <a:off x="-33282"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link r to which register that waits for its result</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p:cNvSpPr>
            <a:spLocks noChangeArrowheads="1"/>
          </p:cNvSpPr>
          <p:nvPr/>
        </p:nvSpPr>
        <p:spPr bwMode="auto">
          <a:xfrm>
            <a:off x="4537800" y="3989388"/>
            <a:ext cx="332855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load: read data from memory</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3" name="AutoShape 5"/>
          <p:cNvSpPr>
            <a:spLocks noChangeArrowheads="1"/>
          </p:cNvSpPr>
          <p:nvPr/>
        </p:nvSpPr>
        <p:spPr bwMode="auto">
          <a:xfrm>
            <a:off x="1261200" y="4496400"/>
            <a:ext cx="1952154" cy="377999"/>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4"/>
          <p:cNvSpPr>
            <a:spLocks noChangeArrowheads="1"/>
          </p:cNvSpPr>
          <p:nvPr/>
        </p:nvSpPr>
        <p:spPr bwMode="auto">
          <a:xfrm>
            <a:off x="-34200" y="4724400"/>
            <a:ext cx="3429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load: read data from memory</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 name="Rectangle 4"/>
          <p:cNvSpPr>
            <a:spLocks noChangeArrowheads="1"/>
          </p:cNvSpPr>
          <p:nvPr/>
        </p:nvSpPr>
        <p:spPr bwMode="auto">
          <a:xfrm>
            <a:off x="-34200" y="4572000"/>
            <a:ext cx="3348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result</a:t>
            </a:r>
            <a:r>
              <a:rPr kumimoji="0" lang="zh-CN" altLang="en-US"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available </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17" name="Rectangle 4"/>
          <p:cNvSpPr>
            <a:spLocks noChangeArrowheads="1"/>
          </p:cNvSpPr>
          <p:nvPr/>
        </p:nvSpPr>
        <p:spPr bwMode="auto">
          <a:xfrm>
            <a:off x="5334000" y="3989388"/>
            <a:ext cx="3886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write result to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p:cNvSpPr txBox="1"/>
          <p:nvPr/>
        </p:nvSpPr>
        <p:spPr>
          <a:xfrm>
            <a:off x="6781800" y="1371129"/>
            <a:ext cx="190502"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i</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pic>
        <p:nvPicPr>
          <p:cNvPr id="9" name="Picture 8"/>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p:cNvSpPr>
            <a:spLocks noChangeArrowheads="1"/>
          </p:cNvSpPr>
          <p:nvPr/>
        </p:nvSpPr>
        <p:spPr bwMode="auto">
          <a:xfrm>
            <a:off x="-3420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same policy for the other operand rt</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3351454" y="4874398"/>
            <a:ext cx="4477246" cy="1080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p:cNvSpPr>
            <a:spLocks noChangeArrowheads="1"/>
          </p:cNvSpPr>
          <p:nvPr/>
        </p:nvSpPr>
        <p:spPr bwMode="auto">
          <a:xfrm>
            <a:off x="-33282"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link r to which register that waits for its result</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p:cNvSpPr>
            <a:spLocks noChangeArrowheads="1"/>
          </p:cNvSpPr>
          <p:nvPr/>
        </p:nvSpPr>
        <p:spPr bwMode="auto">
          <a:xfrm>
            <a:off x="3980154" y="3989388"/>
            <a:ext cx="3886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load: read data from memory</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3" name="AutoShape 5"/>
          <p:cNvSpPr>
            <a:spLocks noChangeArrowheads="1"/>
          </p:cNvSpPr>
          <p:nvPr/>
        </p:nvSpPr>
        <p:spPr bwMode="auto">
          <a:xfrm>
            <a:off x="1261200" y="4496400"/>
            <a:ext cx="1952154" cy="377999"/>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4"/>
          <p:cNvSpPr>
            <a:spLocks noChangeArrowheads="1"/>
          </p:cNvSpPr>
          <p:nvPr/>
        </p:nvSpPr>
        <p:spPr bwMode="auto">
          <a:xfrm>
            <a:off x="-34200" y="4724400"/>
            <a:ext cx="3429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load: read data from memory</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 name="Rectangle 4"/>
          <p:cNvSpPr>
            <a:spLocks noChangeArrowheads="1"/>
          </p:cNvSpPr>
          <p:nvPr/>
        </p:nvSpPr>
        <p:spPr bwMode="auto">
          <a:xfrm>
            <a:off x="-34200" y="4572000"/>
            <a:ext cx="3348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result</a:t>
            </a:r>
            <a:r>
              <a:rPr kumimoji="0" lang="zh-CN" altLang="en-US"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available </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12" name="Rectangle 4"/>
          <p:cNvSpPr>
            <a:spLocks noChangeArrowheads="1"/>
          </p:cNvSpPr>
          <p:nvPr/>
        </p:nvSpPr>
        <p:spPr bwMode="auto">
          <a:xfrm>
            <a:off x="5334000" y="3991789"/>
            <a:ext cx="3886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write result to </a:t>
            </a:r>
            <a:r>
              <a:rPr kumimoji="0" lang="en-US" altLang="zh-CN" sz="1000" b="1" i="0" u="none" strike="noStrike" kern="1200" cap="none" spc="0" normalizeH="0" baseline="0" noProof="0" dirty="0" err="1">
                <a:ln>
                  <a:noFill/>
                </a:ln>
                <a:solidFill>
                  <a:srgbClr val="FFFFFF"/>
                </a:solidFill>
                <a:effectLst/>
                <a:uLnTx/>
                <a:uFillTx/>
                <a:latin typeface="Verdana" panose="020B0604030504040204" pitchFamily="34" charset="0"/>
                <a:ea typeface="宋体" panose="02010600030101010101" pitchFamily="2" charset="-122"/>
                <a:cs typeface="+mn-cs"/>
              </a:rPr>
              <a:t>rd</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 name="Rectangle 4"/>
          <p:cNvSpPr>
            <a:spLocks noChangeArrowheads="1"/>
          </p:cNvSpPr>
          <p:nvPr/>
        </p:nvSpPr>
        <p:spPr bwMode="auto">
          <a:xfrm>
            <a:off x="3030000" y="4208254"/>
            <a:ext cx="489627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write result to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dependent source operands</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 name="TextBox 17"/>
          <p:cNvSpPr txBox="1"/>
          <p:nvPr/>
        </p:nvSpPr>
        <p:spPr>
          <a:xfrm>
            <a:off x="6781800" y="1371129"/>
            <a:ext cx="190502"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i</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pic>
        <p:nvPicPr>
          <p:cNvPr id="9" name="Picture 8"/>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p:cNvSpPr>
            <a:spLocks noChangeArrowheads="1"/>
          </p:cNvSpPr>
          <p:nvPr/>
        </p:nvSpPr>
        <p:spPr bwMode="auto">
          <a:xfrm>
            <a:off x="-35674"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same policy for the other operand rt</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3349980" y="5943600"/>
            <a:ext cx="4477246" cy="260558"/>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p:cNvSpPr>
            <a:spLocks noChangeArrowheads="1"/>
          </p:cNvSpPr>
          <p:nvPr/>
        </p:nvSpPr>
        <p:spPr bwMode="auto">
          <a:xfrm>
            <a:off x="-34756"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link r to which register that waits for its result</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p:cNvSpPr>
            <a:spLocks noChangeArrowheads="1"/>
          </p:cNvSpPr>
          <p:nvPr/>
        </p:nvSpPr>
        <p:spPr bwMode="auto">
          <a:xfrm>
            <a:off x="3978680" y="3989388"/>
            <a:ext cx="3886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load: read data from memory</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3" name="AutoShape 5"/>
          <p:cNvSpPr>
            <a:spLocks noChangeArrowheads="1"/>
          </p:cNvSpPr>
          <p:nvPr/>
        </p:nvSpPr>
        <p:spPr bwMode="auto">
          <a:xfrm>
            <a:off x="1259726" y="4496400"/>
            <a:ext cx="1952154" cy="377999"/>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 name="Rectangle 4"/>
          <p:cNvSpPr>
            <a:spLocks noChangeArrowheads="1"/>
          </p:cNvSpPr>
          <p:nvPr/>
        </p:nvSpPr>
        <p:spPr bwMode="auto">
          <a:xfrm>
            <a:off x="-35674" y="4572000"/>
            <a:ext cx="3348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result</a:t>
            </a:r>
            <a:r>
              <a:rPr kumimoji="0" lang="zh-CN" altLang="en-US"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available </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18" name="Rectangle 4"/>
          <p:cNvSpPr>
            <a:spLocks noChangeArrowheads="1"/>
          </p:cNvSpPr>
          <p:nvPr/>
        </p:nvSpPr>
        <p:spPr bwMode="auto">
          <a:xfrm>
            <a:off x="4412070" y="5181600"/>
            <a:ext cx="1343456"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write result to </a:t>
            </a:r>
            <a:endParaRPr kumimoji="0" lang="en-US" altLang="zh-CN" sz="2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dependent source operands</a:t>
            </a:r>
            <a:endParaRPr kumimoji="0" lang="en-US" altLang="zh-CN" sz="2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 name="Rectangle 4"/>
          <p:cNvSpPr>
            <a:spLocks noChangeArrowheads="1"/>
          </p:cNvSpPr>
          <p:nvPr/>
        </p:nvSpPr>
        <p:spPr bwMode="auto">
          <a:xfrm>
            <a:off x="2250326" y="5410200"/>
            <a:ext cx="567447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release station/buffer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p:cNvSpPr txBox="1"/>
          <p:nvPr/>
        </p:nvSpPr>
        <p:spPr>
          <a:xfrm>
            <a:off x="6781800" y="1371129"/>
            <a:ext cx="190502"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i</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862900" cy="6858000"/>
          </a:xfrm>
          <a:prstGeom prst="rect">
            <a:avLst/>
          </a:prstGeom>
        </p:spPr>
      </p:pic>
      <p:pic>
        <p:nvPicPr>
          <p:cNvPr id="9" name="Picture 8"/>
          <p:cNvPicPr>
            <a:picLocks noChangeAspect="1"/>
          </p:cNvPicPr>
          <p:nvPr/>
        </p:nvPicPr>
        <p:blipFill>
          <a:blip r:embed="rId2"/>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p:cNvSpPr>
            <a:spLocks noChangeArrowheads="1"/>
          </p:cNvSpPr>
          <p:nvPr/>
        </p:nvSpPr>
        <p:spPr bwMode="auto">
          <a:xfrm>
            <a:off x="-35674"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same policy for the other operand rt</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p:cNvSpPr>
            <a:spLocks noChangeArrowheads="1"/>
          </p:cNvSpPr>
          <p:nvPr/>
        </p:nvSpPr>
        <p:spPr bwMode="auto">
          <a:xfrm>
            <a:off x="3349980" y="6373812"/>
            <a:ext cx="4477246" cy="39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p:cNvSpPr>
            <a:spLocks noChangeArrowheads="1"/>
          </p:cNvSpPr>
          <p:nvPr/>
        </p:nvSpPr>
        <p:spPr bwMode="auto">
          <a:xfrm>
            <a:off x="-34756"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link r to which register that waits for its result</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p:cNvSpPr>
            <a:spLocks noChangeArrowheads="1"/>
          </p:cNvSpPr>
          <p:nvPr/>
        </p:nvSpPr>
        <p:spPr bwMode="auto">
          <a:xfrm>
            <a:off x="3978680" y="3989388"/>
            <a:ext cx="3886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load: read data from memory</a:t>
            </a:r>
            <a:endParaRPr kumimoji="0" lang="en-US" altLang="zh-CN" sz="1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3" name="AutoShape 5"/>
          <p:cNvSpPr>
            <a:spLocks noChangeArrowheads="1"/>
          </p:cNvSpPr>
          <p:nvPr/>
        </p:nvSpPr>
        <p:spPr bwMode="auto">
          <a:xfrm>
            <a:off x="1259726" y="6373813"/>
            <a:ext cx="1952154" cy="396000"/>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8" name="Rectangle 4"/>
          <p:cNvSpPr>
            <a:spLocks noChangeArrowheads="1"/>
          </p:cNvSpPr>
          <p:nvPr/>
        </p:nvSpPr>
        <p:spPr bwMode="auto">
          <a:xfrm>
            <a:off x="4412070" y="5181600"/>
            <a:ext cx="1343456"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write result to </a:t>
            </a:r>
            <a:endParaRPr kumimoji="0" lang="en-US" altLang="zh-CN" sz="2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dependent source operands</a:t>
            </a:r>
            <a:endParaRPr kumimoji="0" lang="en-US" altLang="zh-CN" sz="2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 name="Rectangle 4"/>
          <p:cNvSpPr>
            <a:spLocks noChangeArrowheads="1"/>
          </p:cNvSpPr>
          <p:nvPr/>
        </p:nvSpPr>
        <p:spPr bwMode="auto">
          <a:xfrm>
            <a:off x="2250326" y="5716800"/>
            <a:ext cx="567447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release station/buffer </a:t>
            </a:r>
            <a:endParaRPr kumimoji="0" lang="en-US" altLang="zh-CN" sz="2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 </a:t>
            </a:r>
            <a:endParaRPr kumimoji="0" lang="en-US" altLang="zh-CN" sz="2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9" name="Rectangle 4"/>
          <p:cNvSpPr>
            <a:spLocks noChangeArrowheads="1"/>
          </p:cNvSpPr>
          <p:nvPr/>
        </p:nvSpPr>
        <p:spPr bwMode="auto">
          <a:xfrm>
            <a:off x="-35674" y="5715000"/>
            <a:ext cx="3348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result</a:t>
            </a:r>
            <a:r>
              <a:rPr kumimoji="0" lang="zh-CN" altLang="en-US"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available </a:t>
            </a: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Rectangle 4"/>
          <p:cNvSpPr>
            <a:spLocks noChangeArrowheads="1"/>
          </p:cNvSpPr>
          <p:nvPr/>
        </p:nvSpPr>
        <p:spPr bwMode="auto">
          <a:xfrm>
            <a:off x="-35674" y="5715000"/>
            <a:ext cx="3348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data</a:t>
            </a:r>
            <a:r>
              <a:rPr kumimoji="0" lang="zh-CN" altLang="en-US"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available </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20" name="Rectangle 4"/>
          <p:cNvSpPr>
            <a:spLocks noChangeArrowheads="1"/>
          </p:cNvSpPr>
          <p:nvPr/>
        </p:nvSpPr>
        <p:spPr bwMode="auto">
          <a:xfrm>
            <a:off x="3211880" y="5715000"/>
            <a:ext cx="471292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store: write data to memory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release station/buffer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5" name="TextBox 14"/>
          <p:cNvSpPr txBox="1"/>
          <p:nvPr/>
        </p:nvSpPr>
        <p:spPr>
          <a:xfrm>
            <a:off x="6781800" y="1371129"/>
            <a:ext cx="190502" cy="40011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i</a:t>
            </a:r>
            <a:endParaRPr kumimoji="0" lang="en-US" sz="20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a:t>
            </a:r>
            <a:r>
              <a:rPr lang="en-US" altLang="zh-CN" dirty="0" err="1"/>
              <a:t>tomasulo</a:t>
            </a:r>
            <a:r>
              <a:rPr lang="en-US" altLang="zh-CN" dirty="0"/>
              <a:t> with static?</a:t>
            </a:r>
            <a:endParaRPr lang="en-US" altLang="zh-CN" dirty="0"/>
          </a:p>
        </p:txBody>
      </p:sp>
      <p:sp>
        <p:nvSpPr>
          <p:cNvPr id="3" name="Content Placeholder 2"/>
          <p:cNvSpPr txBox="1"/>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remember branch prediction:</a:t>
            </a:r>
            <a:endParaRPr lang="en-US" altLang="zh-CN" kern="0" dirty="0">
              <a:solidFill>
                <a:srgbClr val="00B0F0"/>
              </a:solidFill>
            </a:endParaRPr>
          </a:p>
          <a:p>
            <a:pPr eaLnBrk="1" hangingPunct="1">
              <a:buFontTx/>
              <a:buNone/>
              <a:defRPr/>
            </a:pPr>
            <a:r>
              <a:rPr lang="en-US" altLang="zh-CN" kern="0" dirty="0">
                <a:solidFill>
                  <a:srgbClr val="00B0F0"/>
                </a:solidFill>
              </a:rPr>
              <a:t>while resolving branch, </a:t>
            </a:r>
            <a:r>
              <a:rPr lang="en-US" altLang="zh-CN" kern="0" dirty="0" err="1">
                <a:solidFill>
                  <a:srgbClr val="00B0F0"/>
                </a:solidFill>
              </a:rPr>
              <a:t>fetch&amp;issue</a:t>
            </a:r>
            <a:r>
              <a:rPr lang="en-US" altLang="zh-CN" kern="0" dirty="0">
                <a:solidFill>
                  <a:srgbClr val="00B0F0"/>
                </a:solidFill>
              </a:rPr>
              <a:t> </a:t>
            </a:r>
            <a:r>
              <a:rPr lang="en-US" altLang="zh-CN" kern="0" dirty="0" err="1">
                <a:solidFill>
                  <a:srgbClr val="00B0F0"/>
                </a:solidFill>
              </a:rPr>
              <a:t>instr</a:t>
            </a:r>
            <a:endParaRPr lang="en-US" altLang="zh-CN" kern="0" dirty="0">
              <a:solidFill>
                <a:srgbClr val="00B0F0"/>
              </a:solidFill>
            </a:endParaRPr>
          </a:p>
          <a:p>
            <a:pPr eaLnBrk="1" hangingPunct="1">
              <a:buFontTx/>
              <a:buNone/>
              <a:defRPr/>
            </a:pPr>
            <a:r>
              <a:rPr lang="en-US" altLang="zh-CN" kern="0" dirty="0">
                <a:solidFill>
                  <a:srgbClr val="00B0F0"/>
                </a:solidFill>
              </a:rPr>
              <a:t>if correct prediction, continue execution</a:t>
            </a:r>
            <a:endParaRPr lang="en-US" altLang="zh-CN" kern="0" dirty="0">
              <a:solidFill>
                <a:srgbClr val="00B0F0"/>
              </a:solidFill>
            </a:endParaRPr>
          </a:p>
          <a:p>
            <a:pPr eaLnBrk="1" hangingPunct="1">
              <a:buFontTx/>
              <a:buNone/>
              <a:defRPr/>
            </a:pPr>
            <a:r>
              <a:rPr lang="en-US" altLang="zh-CN" kern="0" dirty="0">
                <a:solidFill>
                  <a:srgbClr val="00B0F0"/>
                </a:solidFill>
              </a:rPr>
              <a:t>if misprediction, re-fetch instructions</a:t>
            </a:r>
            <a:endParaRPr lang="en-US" altLang="zh-CN" kern="0" dirty="0">
              <a:solidFill>
                <a:srgbClr val="00B0F0"/>
              </a:solidFill>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a:t>
            </a:r>
            <a:r>
              <a:rPr lang="en-US" altLang="zh-CN" dirty="0" err="1"/>
              <a:t>tomasulo</a:t>
            </a:r>
            <a:r>
              <a:rPr lang="en-US" altLang="zh-CN" dirty="0"/>
              <a:t> with static?</a:t>
            </a:r>
            <a:endParaRPr lang="en-US" altLang="zh-CN" dirty="0"/>
          </a:p>
        </p:txBody>
      </p:sp>
      <p:sp>
        <p:nvSpPr>
          <p:cNvPr id="3" name="Content Placeholder 2"/>
          <p:cNvSpPr txBox="1"/>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endParaRPr lang="en-US" altLang="zh-CN" kern="0" dirty="0">
              <a:solidFill>
                <a:schemeClr val="bg1"/>
              </a:solidFill>
            </a:endParaRPr>
          </a:p>
          <a:p>
            <a:pPr eaLnBrk="1" hangingPunct="1">
              <a:buFontTx/>
              <a:buNone/>
              <a:defRPr/>
            </a:pPr>
            <a:r>
              <a:rPr lang="en-US" altLang="zh-CN" b="1" kern="0" dirty="0">
                <a:solidFill>
                  <a:srgbClr val="00B0F0"/>
                </a:solidFill>
              </a:rPr>
              <a:t>if correct prediction,</a:t>
            </a:r>
            <a:r>
              <a:rPr lang="en-US" altLang="zh-CN" sz="1600" b="1" kern="0" dirty="0">
                <a:solidFill>
                  <a:srgbClr val="00B0F0"/>
                </a:solidFill>
              </a:rPr>
              <a:t> </a:t>
            </a:r>
            <a:r>
              <a:rPr lang="en-US" altLang="zh-CN" b="1" kern="0" dirty="0">
                <a:solidFill>
                  <a:srgbClr val="00B0F0"/>
                </a:solidFill>
              </a:rPr>
              <a:t>continue execution</a:t>
            </a:r>
            <a:endParaRPr lang="en-US" altLang="zh-CN" b="1" kern="0" dirty="0">
              <a:solidFill>
                <a:srgbClr val="00B0F0"/>
              </a:solidFill>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bwMode="auto">
          <a:xfrm>
            <a:off x="0" y="13716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r>
              <a:rPr lang="en-US" altLang="zh-CN" kern="0" dirty="0">
                <a:solidFill>
                  <a:schemeClr val="bg1"/>
                </a:solidFill>
              </a:rPr>
              <a:t> </a:t>
            </a:r>
            <a:endParaRPr lang="en-US" altLang="zh-CN" kern="0" dirty="0">
              <a:solidFill>
                <a:schemeClr val="bg1"/>
              </a:solidFill>
            </a:endParaRPr>
          </a:p>
          <a:p>
            <a:pPr eaLnBrk="1" hangingPunct="1">
              <a:buFontTx/>
              <a:buNone/>
              <a:defRPr/>
            </a:pPr>
            <a:r>
              <a:rPr lang="en-US" altLang="zh-CN" b="1" kern="0" dirty="0">
                <a:solidFill>
                  <a:schemeClr val="bg1"/>
                </a:solidFill>
              </a:rPr>
              <a:t>if correct prediction,</a:t>
            </a:r>
            <a:r>
              <a:rPr lang="en-US" altLang="zh-CN" sz="1600" b="1" kern="0" dirty="0">
                <a:solidFill>
                  <a:schemeClr val="bg1"/>
                </a:solidFill>
              </a:rPr>
              <a:t> </a:t>
            </a:r>
            <a:r>
              <a:rPr lang="en-US" altLang="zh-CN" b="1" kern="0" dirty="0">
                <a:solidFill>
                  <a:schemeClr val="bg1"/>
                </a:solidFill>
              </a:rPr>
              <a:t>continue execution</a:t>
            </a:r>
            <a:endParaRPr lang="en-US" altLang="zh-CN" b="1" kern="0" dirty="0">
              <a:solidFill>
                <a:schemeClr val="bg1"/>
              </a:solidFill>
            </a:endParaRPr>
          </a:p>
        </p:txBody>
      </p:sp>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2"/>
          <p:cNvSpPr>
            <a:spLocks noGrp="1" noChangeArrowheads="1"/>
          </p:cNvSpPr>
          <p:nvPr>
            <p:ph type="title"/>
          </p:nvPr>
        </p:nvSpPr>
        <p:spPr/>
        <p:txBody>
          <a:bodyPr/>
          <a:lstStyle/>
          <a:p>
            <a:pPr eaLnBrk="1" hangingPunct="1"/>
            <a:r>
              <a:rPr lang="en-US" altLang="zh-CN"/>
              <a:t>Block Placement: generalized</a:t>
            </a:r>
            <a:endParaRPr lang="en-US" altLang="zh-CN"/>
          </a:p>
        </p:txBody>
      </p:sp>
      <p:sp>
        <p:nvSpPr>
          <p:cNvPr id="254978" name="Rectangle 3"/>
          <p:cNvSpPr>
            <a:spLocks noGrp="1" noChangeArrowheads="1"/>
          </p:cNvSpPr>
          <p:nvPr>
            <p:ph type="body" idx="1"/>
          </p:nvPr>
        </p:nvSpPr>
        <p:spPr/>
        <p:txBody>
          <a:bodyPr/>
          <a:lstStyle/>
          <a:p>
            <a:pPr eaLnBrk="1" hangingPunct="1"/>
            <a:r>
              <a:rPr lang="en-US" altLang="zh-CN" b="1"/>
              <a:t>n-way set associative</a:t>
            </a:r>
            <a:r>
              <a:rPr lang="en-US" altLang="zh-CN"/>
              <a:t>: </a:t>
            </a:r>
            <a:endParaRPr lang="en-US" altLang="zh-CN"/>
          </a:p>
          <a:p>
            <a:pPr eaLnBrk="1" hangingPunct="1">
              <a:buFontTx/>
              <a:buNone/>
            </a:pPr>
            <a:r>
              <a:rPr lang="en-US" altLang="zh-CN"/>
              <a:t>	n blocks in a set</a:t>
            </a:r>
            <a:endParaRPr lang="en-US" altLang="zh-CN"/>
          </a:p>
          <a:p>
            <a:pPr eaLnBrk="1" hangingPunct="1"/>
            <a:r>
              <a:rPr lang="en-US" altLang="zh-CN"/>
              <a:t>Direct mapped = one-way set associative</a:t>
            </a:r>
            <a:endParaRPr lang="en-US" altLang="zh-CN"/>
          </a:p>
          <a:p>
            <a:pPr eaLnBrk="1" hangingPunct="1">
              <a:buFontTx/>
              <a:buNone/>
            </a:pPr>
            <a:r>
              <a:rPr lang="en-US" altLang="zh-CN"/>
              <a:t>	i.e., one block in a set</a:t>
            </a:r>
            <a:endParaRPr lang="en-US" altLang="zh-CN"/>
          </a:p>
          <a:p>
            <a:pPr eaLnBrk="1" hangingPunct="1"/>
            <a:r>
              <a:rPr lang="en-US" altLang="zh-CN"/>
              <a:t>Fully associative = m-way set associative</a:t>
            </a:r>
            <a:endParaRPr lang="en-US" altLang="zh-CN"/>
          </a:p>
          <a:p>
            <a:pPr eaLnBrk="1" hangingPunct="1">
              <a:buFontTx/>
              <a:buNone/>
            </a:pPr>
            <a:r>
              <a:rPr lang="en-US" altLang="zh-CN"/>
              <a:t>	i.e., entire cache as one set with m blocks</a:t>
            </a:r>
            <a:endParaRPr lang="en-US" altLang="zh-CN"/>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bwMode="auto">
          <a:xfrm>
            <a:off x="0" y="13716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r>
              <a:rPr lang="en-US" altLang="zh-CN" kern="0" dirty="0">
                <a:solidFill>
                  <a:schemeClr val="bg1"/>
                </a:solidFill>
              </a:rPr>
              <a:t> </a:t>
            </a:r>
            <a:endParaRPr lang="en-US" altLang="zh-CN" kern="0" dirty="0">
              <a:solidFill>
                <a:schemeClr val="bg1"/>
              </a:solidFill>
            </a:endParaRPr>
          </a:p>
          <a:p>
            <a:pPr eaLnBrk="1" hangingPunct="1">
              <a:buFontTx/>
              <a:buNone/>
              <a:defRPr/>
            </a:pPr>
            <a:r>
              <a:rPr lang="en-US" altLang="zh-CN" b="1" kern="0" dirty="0">
                <a:solidFill>
                  <a:schemeClr val="bg1"/>
                </a:solidFill>
              </a:rPr>
              <a:t>if correct prediction,</a:t>
            </a:r>
            <a:r>
              <a:rPr lang="en-US" altLang="zh-CN" sz="1600" b="1" kern="0" dirty="0">
                <a:solidFill>
                  <a:schemeClr val="bg1"/>
                </a:solidFill>
              </a:rPr>
              <a:t> </a:t>
            </a:r>
            <a:r>
              <a:rPr lang="en-US" altLang="zh-CN" b="1" kern="0" dirty="0">
                <a:solidFill>
                  <a:schemeClr val="bg1"/>
                </a:solidFill>
              </a:rPr>
              <a:t>continue execution</a:t>
            </a:r>
            <a:endParaRPr lang="en-US" altLang="zh-CN" b="1" kern="0" dirty="0">
              <a:solidFill>
                <a:schemeClr val="bg1"/>
              </a:solidFill>
            </a:endParaRPr>
          </a:p>
        </p:txBody>
      </p:sp>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endParaRPr lang="en-US" altLang="zh-CN" dirty="0"/>
          </a:p>
        </p:txBody>
      </p:sp>
      <p:sp>
        <p:nvSpPr>
          <p:cNvPr id="4" name="Content Placeholder 2"/>
          <p:cNvSpPr txBox="1"/>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speculate on branch outcome</a:t>
            </a:r>
            <a:endParaRPr lang="en-US" altLang="zh-CN" kern="0" dirty="0">
              <a:solidFill>
                <a:srgbClr val="00B0F0"/>
              </a:solidFill>
            </a:endParaRPr>
          </a:p>
          <a:p>
            <a:pPr eaLnBrk="1" hangingPunct="1">
              <a:buFontTx/>
              <a:buNone/>
              <a:defRPr/>
            </a:pPr>
            <a:r>
              <a:rPr lang="en-US" altLang="zh-CN" kern="0" dirty="0">
                <a:solidFill>
                  <a:srgbClr val="00B0F0"/>
                </a:solidFill>
              </a:rPr>
              <a:t>execute program as if guesses are correct</a:t>
            </a:r>
            <a:endParaRPr lang="en-US" altLang="zh-CN"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bwMode="auto">
          <a:xfrm>
            <a:off x="0" y="13716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r>
              <a:rPr lang="en-US" altLang="zh-CN" kern="0" dirty="0">
                <a:solidFill>
                  <a:schemeClr val="bg1"/>
                </a:solidFill>
              </a:rPr>
              <a:t> </a:t>
            </a:r>
            <a:endParaRPr lang="en-US" altLang="zh-CN" kern="0" dirty="0">
              <a:solidFill>
                <a:schemeClr val="bg1"/>
              </a:solidFill>
            </a:endParaRPr>
          </a:p>
          <a:p>
            <a:pPr eaLnBrk="1" hangingPunct="1">
              <a:buFontTx/>
              <a:buNone/>
              <a:defRPr/>
            </a:pPr>
            <a:r>
              <a:rPr lang="en-US" altLang="zh-CN" b="1" kern="0" dirty="0">
                <a:solidFill>
                  <a:schemeClr val="bg1"/>
                </a:solidFill>
              </a:rPr>
              <a:t>if correct prediction,</a:t>
            </a:r>
            <a:r>
              <a:rPr lang="en-US" altLang="zh-CN" sz="1600" b="1" kern="0" dirty="0">
                <a:solidFill>
                  <a:schemeClr val="bg1"/>
                </a:solidFill>
              </a:rPr>
              <a:t> </a:t>
            </a:r>
            <a:r>
              <a:rPr lang="en-US" altLang="zh-CN" b="1" kern="0" dirty="0">
                <a:solidFill>
                  <a:schemeClr val="bg1"/>
                </a:solidFill>
              </a:rPr>
              <a:t>continue execution</a:t>
            </a:r>
            <a:endParaRPr lang="en-US" altLang="zh-CN" b="1" kern="0" dirty="0">
              <a:solidFill>
                <a:schemeClr val="bg1"/>
              </a:solidFill>
            </a:endParaRPr>
          </a:p>
        </p:txBody>
      </p:sp>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endParaRPr lang="en-US" altLang="zh-CN" dirty="0"/>
          </a:p>
        </p:txBody>
      </p:sp>
      <p:sp>
        <p:nvSpPr>
          <p:cNvPr id="4" name="Content Placeholder 2"/>
          <p:cNvSpPr txBox="1"/>
          <p:nvPr/>
        </p:nvSpPr>
        <p:spPr bwMode="auto">
          <a:xfrm>
            <a:off x="0" y="31985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fetch, issue, and execute instructions as if    </a:t>
            </a:r>
            <a:endParaRPr lang="en-US" altLang="zh-CN" kern="0" dirty="0">
              <a:solidFill>
                <a:srgbClr val="00B0F0"/>
              </a:solidFill>
            </a:endParaRPr>
          </a:p>
          <a:p>
            <a:pPr eaLnBrk="1" hangingPunct="1">
              <a:buFontTx/>
              <a:buNone/>
              <a:defRPr/>
            </a:pPr>
            <a:r>
              <a:rPr lang="en-US" altLang="zh-CN" kern="0" dirty="0">
                <a:solidFill>
                  <a:srgbClr val="00B0F0"/>
                </a:solidFill>
              </a:rPr>
              <a:t>branch predictions are always correct;</a:t>
            </a:r>
            <a:endParaRPr lang="en-US" altLang="zh-CN" kern="0" dirty="0">
              <a:solidFill>
                <a:srgbClr val="00B0F0"/>
              </a:solidFill>
            </a:endParaRPr>
          </a:p>
          <a:p>
            <a:pPr eaLnBrk="1" hangingPunct="1">
              <a:buFontTx/>
              <a:buNone/>
              <a:defRPr/>
            </a:pPr>
            <a:r>
              <a:rPr lang="en-US" altLang="zh-CN" kern="0" dirty="0">
                <a:solidFill>
                  <a:srgbClr val="00B0F0"/>
                </a:solidFill>
              </a:rPr>
              <a:t>commit results till prediction is determined;  </a:t>
            </a:r>
            <a:endParaRPr lang="en-US" altLang="zh-CN" kern="0" dirty="0">
              <a:solidFill>
                <a:srgbClr val="00B0F0"/>
              </a:solidFill>
            </a:endParaRPr>
          </a:p>
          <a:p>
            <a:pPr eaLnBrk="1" hangingPunct="1">
              <a:buFontTx/>
              <a:buNone/>
              <a:defRPr/>
            </a:pPr>
            <a:r>
              <a:rPr lang="en-US" altLang="zh-CN" kern="0" dirty="0">
                <a:solidFill>
                  <a:srgbClr val="00B0F0"/>
                </a:solidFill>
              </a:rPr>
              <a:t>undo effects by misprediction;</a:t>
            </a:r>
            <a:endParaRPr lang="en-US" altLang="zh-CN"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a:t>ardware Speculation</a:t>
            </a:r>
            <a:endParaRPr lang="en-US" dirty="0"/>
          </a:p>
        </p:txBody>
      </p:sp>
      <p:sp>
        <p:nvSpPr>
          <p:cNvPr id="3" name="Content Placeholder 2"/>
          <p:cNvSpPr>
            <a:spLocks noGrp="1"/>
          </p:cNvSpPr>
          <p:nvPr>
            <p:ph idx="1"/>
          </p:nvPr>
        </p:nvSpPr>
        <p:spPr>
          <a:xfrm>
            <a:off x="457200" y="1600200"/>
            <a:ext cx="8839200" cy="4525963"/>
          </a:xfrm>
        </p:spPr>
        <p:txBody>
          <a:bodyPr/>
          <a:lstStyle/>
          <a:p>
            <a:r>
              <a:rPr lang="en-US" dirty="0">
                <a:solidFill>
                  <a:srgbClr val="00B0F0"/>
                </a:solidFill>
              </a:rPr>
              <a:t>o</a:t>
            </a:r>
            <a:r>
              <a:rPr lang="en-US" dirty="0">
                <a:solidFill>
                  <a:srgbClr val="00B0F0"/>
                </a:solidFill>
              </a:rPr>
              <a:t>ut-of-order execution&amp;in-order commit</a:t>
            </a:r>
            <a:endParaRPr lang="en-US" dirty="0">
              <a:solidFill>
                <a:srgbClr val="00B0F0"/>
              </a:solidFill>
            </a:endParaRPr>
          </a:p>
          <a:p>
            <a:r>
              <a:rPr lang="en-US" dirty="0">
                <a:solidFill>
                  <a:srgbClr val="00B0F0"/>
                </a:solidFill>
              </a:rPr>
              <a:t>Instruction Commit                               </a:t>
            </a:r>
            <a:r>
              <a:rPr lang="en-US" dirty="0">
                <a:solidFill>
                  <a:schemeClr val="tx2"/>
                </a:solidFill>
              </a:rPr>
              <a:t>allow an instruction to update register file or memory until the instruction is no longer speculative</a:t>
            </a:r>
            <a:endParaRPr lang="en-US" dirty="0">
              <a:solidFill>
                <a:schemeClr val="tx2"/>
              </a:solidFill>
            </a:endParaRPr>
          </a:p>
          <a:p>
            <a:r>
              <a:rPr lang="en-US" dirty="0">
                <a:solidFill>
                  <a:srgbClr val="00B0F0"/>
                </a:solidFill>
              </a:rPr>
              <a:t>Reorder Buffer (ROB)                           </a:t>
            </a:r>
            <a:r>
              <a:rPr lang="en-US" dirty="0"/>
              <a:t>additional set of hardware buffers to hold the results of instructions that have finished execution but have not committed; preserve precise exeption;</a:t>
            </a:r>
            <a:endParaRPr lang="en-US" dirty="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a:t>ardware Speculation</a:t>
            </a:r>
            <a:endParaRPr lang="en-US" dirty="0"/>
          </a:p>
        </p:txBody>
      </p:sp>
      <p:sp>
        <p:nvSpPr>
          <p:cNvPr id="3" name="Content Placeholder 2"/>
          <p:cNvSpPr>
            <a:spLocks noGrp="1"/>
          </p:cNvSpPr>
          <p:nvPr>
            <p:ph idx="1"/>
          </p:nvPr>
        </p:nvSpPr>
        <p:spPr>
          <a:xfrm>
            <a:off x="457200" y="1600200"/>
            <a:ext cx="8839200" cy="4525963"/>
          </a:xfrm>
        </p:spPr>
        <p:txBody>
          <a:bodyPr/>
          <a:lstStyle/>
          <a:p>
            <a:r>
              <a:rPr lang="en-US" dirty="0">
                <a:solidFill>
                  <a:srgbClr val="00B0F0"/>
                </a:solidFill>
              </a:rPr>
              <a:t>o</a:t>
            </a:r>
            <a:r>
              <a:rPr lang="en-US" dirty="0">
                <a:solidFill>
                  <a:srgbClr val="00B0F0"/>
                </a:solidFill>
              </a:rPr>
              <a:t>ut-of-order execution&amp;in-order commit</a:t>
            </a:r>
            <a:endParaRPr lang="en-US" dirty="0">
              <a:solidFill>
                <a:srgbClr val="00B0F0"/>
              </a:solidFill>
            </a:endParaRPr>
          </a:p>
          <a:p>
            <a:r>
              <a:rPr lang="en-US" dirty="0">
                <a:solidFill>
                  <a:srgbClr val="00B0F0"/>
                </a:solidFill>
              </a:rPr>
              <a:t>Instruction Commit                               </a:t>
            </a:r>
            <a:r>
              <a:rPr lang="en-US" dirty="0">
                <a:solidFill>
                  <a:schemeClr val="tx2"/>
                </a:solidFill>
              </a:rPr>
              <a:t>allow an instruction to update register file or memory until the instruction is no longer speculative</a:t>
            </a:r>
            <a:endParaRPr lang="en-US" dirty="0">
              <a:solidFill>
                <a:schemeClr val="tx2"/>
              </a:solidFill>
            </a:endParaRPr>
          </a:p>
          <a:p>
            <a:r>
              <a:rPr lang="en-US" dirty="0">
                <a:solidFill>
                  <a:srgbClr val="00B0F0"/>
                </a:solidFill>
              </a:rPr>
              <a:t>Reorder Buffer (ROB)                           similar to stations/buffers in Tomasulo, act as a source of operands for instr;   results updated to registers/memory until instruction commits;</a:t>
            </a:r>
            <a:endParaRPr lang="en-US" dirty="0">
              <a:solidFill>
                <a:srgbClr val="00B0F0"/>
              </a:solidFill>
            </a:endParaRPr>
          </a:p>
          <a:p>
            <a:endParaRPr lang="en-US" dirty="0">
              <a:solidFill>
                <a:srgbClr val="00B0F0"/>
              </a:solidFill>
            </a:endParaRPr>
          </a:p>
        </p:txBody>
      </p:sp>
      <p:sp>
        <p:nvSpPr>
          <p:cNvPr id="4" name="Content Placeholder 2"/>
          <p:cNvSpPr txBox="1"/>
          <p:nvPr/>
        </p:nvSpPr>
        <p:spPr bwMode="auto">
          <a:xfrm>
            <a:off x="799200" y="4233600"/>
            <a:ext cx="49530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00B0F0"/>
                </a:solidFill>
              </a:rPr>
              <a:t>Reorder Buffer (ROB)</a:t>
            </a:r>
            <a:endParaRPr lang="en-US" kern="0" dirty="0">
              <a:solidFill>
                <a:srgbClr val="00B0F0"/>
              </a:solidFill>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616521" cy="6858000"/>
          </a:xfrm>
          <a:prstGeom prst="rect">
            <a:avLst/>
          </a:prstGeom>
        </p:spPr>
      </p:pic>
      <p:sp>
        <p:nvSpPr>
          <p:cNvPr id="2" name="Title 1"/>
          <p:cNvSpPr>
            <a:spLocks noGrp="1"/>
          </p:cNvSpPr>
          <p:nvPr>
            <p:ph type="title"/>
          </p:nvPr>
        </p:nvSpPr>
        <p:spPr>
          <a:xfrm>
            <a:off x="2527478" y="5029200"/>
            <a:ext cx="6616521" cy="1143000"/>
          </a:xfrm>
        </p:spPr>
        <p:txBody>
          <a:bodyPr/>
          <a:lstStyle/>
          <a:p>
            <a:pPr algn="r"/>
            <a:r>
              <a:rPr lang="en-US" dirty="0">
                <a:solidFill>
                  <a:srgbClr val="00B0F0"/>
                </a:solidFill>
              </a:rPr>
              <a:t>Hardware Speculation</a:t>
            </a:r>
            <a:endParaRPr lang="en-US" dirty="0">
              <a:solidFill>
                <a:srgbClr val="00B0F0"/>
              </a:solidFill>
            </a:endParaRPr>
          </a:p>
        </p:txBody>
      </p:sp>
      <p:sp>
        <p:nvSpPr>
          <p:cNvPr id="6" name="Content Placeholder 2"/>
          <p:cNvSpPr txBox="1"/>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92D050"/>
                </a:solidFill>
              </a:rPr>
              <a:t>Reorder Buffer (ROB)</a:t>
            </a:r>
            <a:endParaRPr lang="en-US" kern="0" dirty="0">
              <a:solidFill>
                <a:srgbClr val="92D05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616521" cy="6858000"/>
          </a:xfrm>
          <a:prstGeom prst="rect">
            <a:avLst/>
          </a:prstGeom>
        </p:spPr>
      </p:pic>
      <p:sp>
        <p:nvSpPr>
          <p:cNvPr id="2" name="Title 1"/>
          <p:cNvSpPr>
            <a:spLocks noGrp="1"/>
          </p:cNvSpPr>
          <p:nvPr>
            <p:ph type="title"/>
          </p:nvPr>
        </p:nvSpPr>
        <p:spPr>
          <a:xfrm>
            <a:off x="2527478" y="5029200"/>
            <a:ext cx="6616521" cy="1143000"/>
          </a:xfrm>
        </p:spPr>
        <p:txBody>
          <a:bodyPr/>
          <a:lstStyle/>
          <a:p>
            <a:pPr algn="r"/>
            <a:r>
              <a:rPr lang="en-US" dirty="0">
                <a:solidFill>
                  <a:srgbClr val="00B0F0"/>
                </a:solidFill>
              </a:rPr>
              <a:t>Hardware Speculation</a:t>
            </a:r>
            <a:endParaRPr lang="en-US" dirty="0">
              <a:solidFill>
                <a:srgbClr val="00B0F0"/>
              </a:solidFill>
            </a:endParaRPr>
          </a:p>
        </p:txBody>
      </p:sp>
      <p:sp>
        <p:nvSpPr>
          <p:cNvPr id="6" name="Content Placeholder 2"/>
          <p:cNvSpPr txBox="1"/>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92D050"/>
                </a:solidFill>
              </a:rPr>
              <a:t>Reorder Buffer (ROB)</a:t>
            </a:r>
            <a:endParaRPr lang="en-US" kern="0" dirty="0">
              <a:solidFill>
                <a:srgbClr val="92D050"/>
              </a:solidFill>
            </a:endParaRPr>
          </a:p>
        </p:txBody>
      </p:sp>
      <p:sp>
        <p:nvSpPr>
          <p:cNvPr id="5" name="AutoShape 5"/>
          <p:cNvSpPr>
            <a:spLocks noChangeArrowheads="1"/>
          </p:cNvSpPr>
          <p:nvPr/>
        </p:nvSpPr>
        <p:spPr bwMode="auto">
          <a:xfrm>
            <a:off x="4788000" y="76200"/>
            <a:ext cx="1384200" cy="1371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Rectangle 4"/>
          <p:cNvSpPr>
            <a:spLocks noChangeArrowheads="1"/>
          </p:cNvSpPr>
          <p:nvPr/>
        </p:nvSpPr>
        <p:spPr bwMode="auto">
          <a:xfrm>
            <a:off x="3886200" y="1398588"/>
            <a:ext cx="526147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results from CDB to:</a:t>
            </a:r>
            <a:endParaRPr lang="en-US" altLang="zh-CN" sz="2000" b="1" dirty="0">
              <a:solidFill>
                <a:srgbClr val="00B0F0"/>
              </a:solidFill>
            </a:endParaRPr>
          </a:p>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ROB instead of directly to registers</a:t>
            </a:r>
            <a:endParaRPr lang="en-US" altLang="zh-CN" sz="2000" b="1" dirty="0">
              <a:solidFill>
                <a:srgbClr val="00B0F0"/>
              </a:solidFill>
            </a:endParaRPr>
          </a:p>
          <a:p>
            <a:pPr marL="0" marR="0" lvl="0" indent="0" algn="r" defTabSz="914400" rtl="0" eaLnBrk="1" fontAlgn="base" latinLnBrk="0" hangingPunct="1">
              <a:lnSpc>
                <a:spcPct val="100000"/>
              </a:lnSpc>
              <a:spcBef>
                <a:spcPct val="0"/>
              </a:spcBef>
              <a:spcAft>
                <a:spcPct val="0"/>
              </a:spcAft>
              <a:buClrTx/>
              <a:buSzTx/>
              <a:buFontTx/>
              <a:buNone/>
              <a:defRPr/>
            </a:pPr>
            <a:endParaRPr lang="en-US" altLang="zh-CN" sz="2000" b="1" dirty="0">
              <a:solidFill>
                <a:srgbClr val="00B0F0"/>
              </a:solidFill>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616521" cy="6858000"/>
          </a:xfrm>
          <a:prstGeom prst="rect">
            <a:avLst/>
          </a:prstGeom>
        </p:spPr>
      </p:pic>
      <p:sp>
        <p:nvSpPr>
          <p:cNvPr id="2" name="Title 1"/>
          <p:cNvSpPr>
            <a:spLocks noGrp="1"/>
          </p:cNvSpPr>
          <p:nvPr>
            <p:ph type="title"/>
          </p:nvPr>
        </p:nvSpPr>
        <p:spPr>
          <a:xfrm>
            <a:off x="2527478" y="5029200"/>
            <a:ext cx="6616521" cy="1143000"/>
          </a:xfrm>
        </p:spPr>
        <p:txBody>
          <a:bodyPr/>
          <a:lstStyle/>
          <a:p>
            <a:pPr algn="r"/>
            <a:r>
              <a:rPr lang="en-US" dirty="0">
                <a:solidFill>
                  <a:srgbClr val="00B0F0"/>
                </a:solidFill>
              </a:rPr>
              <a:t>Hardware Speculation</a:t>
            </a:r>
            <a:endParaRPr lang="en-US" dirty="0">
              <a:solidFill>
                <a:srgbClr val="00B0F0"/>
              </a:solidFill>
            </a:endParaRPr>
          </a:p>
        </p:txBody>
      </p:sp>
      <p:sp>
        <p:nvSpPr>
          <p:cNvPr id="6" name="Content Placeholder 2"/>
          <p:cNvSpPr txBox="1"/>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92D050"/>
                </a:solidFill>
              </a:rPr>
              <a:t>Reorder Buffer (ROB)</a:t>
            </a:r>
            <a:endParaRPr lang="en-US" kern="0" dirty="0">
              <a:solidFill>
                <a:srgbClr val="92D050"/>
              </a:solidFill>
            </a:endParaRPr>
          </a:p>
        </p:txBody>
      </p:sp>
      <p:sp>
        <p:nvSpPr>
          <p:cNvPr id="5" name="AutoShape 5"/>
          <p:cNvSpPr>
            <a:spLocks noChangeArrowheads="1"/>
          </p:cNvSpPr>
          <p:nvPr/>
        </p:nvSpPr>
        <p:spPr bwMode="auto">
          <a:xfrm>
            <a:off x="4788000" y="76200"/>
            <a:ext cx="1384200" cy="1371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Rectangle 4"/>
          <p:cNvSpPr>
            <a:spLocks noChangeArrowheads="1"/>
          </p:cNvSpPr>
          <p:nvPr/>
        </p:nvSpPr>
        <p:spPr bwMode="auto">
          <a:xfrm>
            <a:off x="4434752" y="1398588"/>
            <a:ext cx="471292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results from ROB to:</a:t>
            </a:r>
            <a:endParaRPr lang="en-US" altLang="zh-CN" sz="2000" b="1" dirty="0">
              <a:solidFill>
                <a:srgbClr val="00B0F0"/>
              </a:solidFill>
            </a:endParaRPr>
          </a:p>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registers upon commit;</a:t>
            </a:r>
            <a:endParaRPr lang="en-US" altLang="zh-CN" sz="2000" b="1" dirty="0">
              <a:solidFill>
                <a:srgbClr val="00B0F0"/>
              </a:solidFill>
            </a:endParaRPr>
          </a:p>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s</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tations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/memory as source op;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616521" cy="6858000"/>
          </a:xfrm>
          <a:prstGeom prst="rect">
            <a:avLst/>
          </a:prstGeom>
        </p:spPr>
      </p:pic>
      <p:sp>
        <p:nvSpPr>
          <p:cNvPr id="2" name="Title 1"/>
          <p:cNvSpPr>
            <a:spLocks noGrp="1"/>
          </p:cNvSpPr>
          <p:nvPr>
            <p:ph type="title"/>
          </p:nvPr>
        </p:nvSpPr>
        <p:spPr>
          <a:xfrm>
            <a:off x="2527478" y="5029200"/>
            <a:ext cx="6616521" cy="1143000"/>
          </a:xfrm>
        </p:spPr>
        <p:txBody>
          <a:bodyPr/>
          <a:lstStyle/>
          <a:p>
            <a:pPr algn="r"/>
            <a:r>
              <a:rPr lang="en-US" dirty="0">
                <a:solidFill>
                  <a:srgbClr val="00B0F0"/>
                </a:solidFill>
              </a:rPr>
              <a:t>Hardware Speculation</a:t>
            </a:r>
            <a:endParaRPr lang="en-US" dirty="0">
              <a:solidFill>
                <a:srgbClr val="00B0F0"/>
              </a:solidFill>
            </a:endParaRPr>
          </a:p>
        </p:txBody>
      </p:sp>
      <p:sp>
        <p:nvSpPr>
          <p:cNvPr id="6" name="Content Placeholder 2"/>
          <p:cNvSpPr txBox="1"/>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92D050"/>
                </a:solidFill>
              </a:rPr>
              <a:t>Reorder Buffer (ROB)</a:t>
            </a:r>
            <a:endParaRPr lang="en-US" kern="0" dirty="0">
              <a:solidFill>
                <a:srgbClr val="92D050"/>
              </a:solidFill>
            </a:endParaRPr>
          </a:p>
        </p:txBody>
      </p:sp>
      <p:sp>
        <p:nvSpPr>
          <p:cNvPr id="5" name="AutoShape 5"/>
          <p:cNvSpPr>
            <a:spLocks noChangeArrowheads="1"/>
          </p:cNvSpPr>
          <p:nvPr/>
        </p:nvSpPr>
        <p:spPr bwMode="auto">
          <a:xfrm>
            <a:off x="0" y="4038600"/>
            <a:ext cx="2209800" cy="2133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Rectangle 4"/>
          <p:cNvSpPr>
            <a:spLocks noChangeArrowheads="1"/>
          </p:cNvSpPr>
          <p:nvPr/>
        </p:nvSpPr>
        <p:spPr bwMode="auto">
          <a:xfrm>
            <a:off x="4434752" y="1398588"/>
            <a:ext cx="471292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store buffers subsumed to:</a:t>
            </a:r>
            <a:endParaRPr lang="en-US" altLang="zh-CN" sz="2000" b="1" dirty="0">
              <a:solidFill>
                <a:srgbClr val="00B0F0"/>
              </a:solidFill>
            </a:endParaRPr>
          </a:p>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ROB</a:t>
            </a:r>
            <a:endParaRPr lang="en-US" altLang="zh-CN" sz="2000" b="1" dirty="0">
              <a:solidFill>
                <a:srgbClr val="00B0F0"/>
              </a:solidFill>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Speculation</a:t>
            </a:r>
            <a:endParaRPr lang="en-US" dirty="0"/>
          </a:p>
        </p:txBody>
      </p:sp>
      <p:sp>
        <p:nvSpPr>
          <p:cNvPr id="4" name="Content Placeholder 2"/>
          <p:cNvSpPr txBox="1"/>
          <p:nvPr/>
        </p:nvSpPr>
        <p:spPr bwMode="auto">
          <a:xfrm>
            <a:off x="799200" y="1600200"/>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chemeClr val="bg1"/>
                </a:solidFill>
              </a:rPr>
              <a:t>Reorder Buffer (ROB)</a:t>
            </a:r>
            <a:endParaRPr lang="en-US" kern="0" dirty="0">
              <a:solidFill>
                <a:schemeClr val="bg1"/>
              </a:solidFill>
            </a:endParaRPr>
          </a:p>
        </p:txBody>
      </p:sp>
      <p:sp>
        <p:nvSpPr>
          <p:cNvPr id="3" name="Content Placeholder 2"/>
          <p:cNvSpPr>
            <a:spLocks noGrp="1"/>
          </p:cNvSpPr>
          <p:nvPr>
            <p:ph idx="1"/>
          </p:nvPr>
        </p:nvSpPr>
        <p:spPr/>
        <p:txBody>
          <a:bodyPr/>
          <a:lstStyle/>
          <a:p>
            <a:r>
              <a:rPr lang="en-US" dirty="0"/>
              <a:t>Reorder Buffer (ROB) entry fields:</a:t>
            </a:r>
            <a:endParaRPr lang="en-US" dirty="0"/>
          </a:p>
          <a:p>
            <a:r>
              <a:rPr lang="en-US" dirty="0"/>
              <a:t>I</a:t>
            </a:r>
            <a:r>
              <a:rPr lang="en-US" dirty="0"/>
              <a:t>nstruction type</a:t>
            </a:r>
            <a:endParaRPr lang="en-US" dirty="0"/>
          </a:p>
          <a:p>
            <a:r>
              <a:rPr lang="en-US" dirty="0"/>
              <a:t>D</a:t>
            </a:r>
            <a:r>
              <a:rPr lang="en-US" dirty="0"/>
              <a:t>estination</a:t>
            </a:r>
            <a:endParaRPr lang="en-US" dirty="0"/>
          </a:p>
          <a:p>
            <a:r>
              <a:rPr lang="en-US" dirty="0"/>
              <a:t>V</a:t>
            </a:r>
            <a:r>
              <a:rPr lang="en-US" dirty="0"/>
              <a:t>alue</a:t>
            </a:r>
            <a:endParaRPr lang="en-US" dirty="0"/>
          </a:p>
          <a:p>
            <a:r>
              <a:rPr lang="en-US" dirty="0"/>
              <a:t>R</a:t>
            </a:r>
            <a:r>
              <a:rPr lang="en-US" dirty="0"/>
              <a:t>eady</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Speculation</a:t>
            </a:r>
            <a:endParaRPr lang="en-US" dirty="0"/>
          </a:p>
        </p:txBody>
      </p:sp>
      <p:sp>
        <p:nvSpPr>
          <p:cNvPr id="4" name="Content Placeholder 2"/>
          <p:cNvSpPr txBox="1"/>
          <p:nvPr/>
        </p:nvSpPr>
        <p:spPr bwMode="auto">
          <a:xfrm>
            <a:off x="799200" y="1600200"/>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chemeClr val="bg1"/>
                </a:solidFill>
              </a:rPr>
              <a:t>Reorder Buffer (ROB)</a:t>
            </a:r>
            <a:endParaRPr lang="en-US" kern="0" dirty="0">
              <a:solidFill>
                <a:schemeClr val="bg1"/>
              </a:solidFill>
            </a:endParaRPr>
          </a:p>
        </p:txBody>
      </p:sp>
      <p:sp>
        <p:nvSpPr>
          <p:cNvPr id="3" name="Content Placeholder 2"/>
          <p:cNvSpPr>
            <a:spLocks noGrp="1"/>
          </p:cNvSpPr>
          <p:nvPr>
            <p:ph idx="1"/>
          </p:nvPr>
        </p:nvSpPr>
        <p:spPr>
          <a:xfrm>
            <a:off x="457200" y="1600200"/>
            <a:ext cx="9296400" cy="5257800"/>
          </a:xfrm>
        </p:spPr>
        <p:txBody>
          <a:bodyPr/>
          <a:lstStyle/>
          <a:p>
            <a:r>
              <a:rPr lang="en-US" dirty="0"/>
              <a:t>Reorder Buffer (ROB) entry fields:</a:t>
            </a:r>
            <a:endParaRPr lang="en-US" dirty="0"/>
          </a:p>
          <a:p>
            <a:r>
              <a:rPr lang="en-US" dirty="0">
                <a:solidFill>
                  <a:srgbClr val="00B0F0"/>
                </a:solidFill>
              </a:rPr>
              <a:t>I</a:t>
            </a:r>
            <a:r>
              <a:rPr lang="en-US" dirty="0">
                <a:solidFill>
                  <a:srgbClr val="00B0F0"/>
                </a:solidFill>
              </a:rPr>
              <a:t>nstruction type                                </a:t>
            </a:r>
            <a:r>
              <a:rPr lang="en-US" dirty="0"/>
              <a:t>branch, store, register op (ALU/load)</a:t>
            </a:r>
            <a:endParaRPr lang="en-US" dirty="0"/>
          </a:p>
          <a:p>
            <a:r>
              <a:rPr lang="en-US" dirty="0">
                <a:solidFill>
                  <a:srgbClr val="00B0F0"/>
                </a:solidFill>
              </a:rPr>
              <a:t>D</a:t>
            </a:r>
            <a:r>
              <a:rPr lang="en-US" dirty="0">
                <a:solidFill>
                  <a:srgbClr val="00B0F0"/>
                </a:solidFill>
              </a:rPr>
              <a:t>estination                                       </a:t>
            </a:r>
            <a:r>
              <a:rPr lang="en-US" dirty="0"/>
              <a:t>register # for loads and ALU operations  memory address for stores</a:t>
            </a:r>
            <a:endParaRPr lang="en-US" dirty="0"/>
          </a:p>
          <a:p>
            <a:r>
              <a:rPr lang="en-US" dirty="0">
                <a:solidFill>
                  <a:srgbClr val="00B0F0"/>
                </a:solidFill>
              </a:rPr>
              <a:t>V</a:t>
            </a:r>
            <a:r>
              <a:rPr lang="en-US" dirty="0">
                <a:solidFill>
                  <a:srgbClr val="00B0F0"/>
                </a:solidFill>
              </a:rPr>
              <a:t>alue                                                </a:t>
            </a:r>
            <a:r>
              <a:rPr lang="en-US" dirty="0"/>
              <a:t>hold insr result until instruction commits</a:t>
            </a:r>
            <a:endParaRPr lang="en-US" dirty="0"/>
          </a:p>
          <a:p>
            <a:r>
              <a:rPr lang="en-US" dirty="0">
                <a:solidFill>
                  <a:srgbClr val="00B0F0"/>
                </a:solidFill>
              </a:rPr>
              <a:t>R</a:t>
            </a:r>
            <a:r>
              <a:rPr lang="en-US" dirty="0">
                <a:solidFill>
                  <a:srgbClr val="00B0F0"/>
                </a:solidFill>
              </a:rPr>
              <a:t>eady: </a:t>
            </a:r>
            <a:r>
              <a:rPr lang="en-US" dirty="0"/>
              <a:t>execution complete, value ready</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2"/>
          <p:cNvSpPr>
            <a:spLocks noGrp="1" noChangeArrowheads="1"/>
          </p:cNvSpPr>
          <p:nvPr>
            <p:ph type="title"/>
          </p:nvPr>
        </p:nvSpPr>
        <p:spPr/>
        <p:txBody>
          <a:bodyPr/>
          <a:lstStyle/>
          <a:p>
            <a:pPr eaLnBrk="1" hangingPunct="1"/>
            <a:r>
              <a:rPr lang="en-US" altLang="zh-CN"/>
              <a:t>Where to find a word?</a:t>
            </a:r>
            <a:endParaRPr lang="en-US" altLang="zh-CN"/>
          </a:p>
        </p:txBody>
      </p:sp>
      <p:pic>
        <p:nvPicPr>
          <p:cNvPr id="258050" name="Picture 4" descr="blockplacemen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52600"/>
            <a:ext cx="9144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1295400"/>
            <a:ext cx="64008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7" name="TextBox 6"/>
          <p:cNvSpPr txBox="1"/>
          <p:nvPr/>
        </p:nvSpPr>
        <p:spPr>
          <a:xfrm>
            <a:off x="0" y="2133600"/>
            <a:ext cx="7099300" cy="2862263"/>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6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Set  </a:t>
            </a:r>
            <a:endParaRPr kumimoji="0" lang="en-US" altLang="zh-CN" sz="6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6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Block  </a:t>
            </a:r>
            <a:endParaRPr kumimoji="0" lang="en-US" altLang="zh-CN" sz="6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6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Offset</a:t>
            </a:r>
            <a:endParaRPr kumimoji="0" lang="zh-CN" altLang="en-US" sz="6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Speculation</a:t>
            </a:r>
            <a:endParaRPr lang="en-US" dirty="0"/>
          </a:p>
        </p:txBody>
      </p:sp>
      <p:sp>
        <p:nvSpPr>
          <p:cNvPr id="3" name="Content Placeholder 2"/>
          <p:cNvSpPr>
            <a:spLocks noGrp="1"/>
          </p:cNvSpPr>
          <p:nvPr>
            <p:ph idx="1"/>
          </p:nvPr>
        </p:nvSpPr>
        <p:spPr/>
        <p:txBody>
          <a:bodyPr/>
          <a:lstStyle/>
          <a:p>
            <a:r>
              <a:rPr lang="en-US" dirty="0"/>
              <a:t>I</a:t>
            </a:r>
            <a:r>
              <a:rPr lang="en-US" dirty="0"/>
              <a:t>ssue</a:t>
            </a:r>
            <a:endParaRPr lang="en-US" dirty="0"/>
          </a:p>
          <a:p>
            <a:r>
              <a:rPr lang="en-US" dirty="0"/>
              <a:t>E</a:t>
            </a:r>
            <a:r>
              <a:rPr lang="en-US" dirty="0"/>
              <a:t>xecute</a:t>
            </a:r>
            <a:endParaRPr lang="en-US" dirty="0"/>
          </a:p>
          <a:p>
            <a:r>
              <a:rPr lang="en-US" dirty="0"/>
              <a:t>Write result</a:t>
            </a:r>
            <a:endParaRPr lang="en-US" dirty="0"/>
          </a:p>
          <a:p>
            <a:r>
              <a:rPr lang="en-US" dirty="0"/>
              <a:t>Commit</a:t>
            </a:r>
            <a:endParaRPr lang="en-US" dirty="0"/>
          </a:p>
          <a:p>
            <a:endParaRPr lang="en-US" dirty="0"/>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Speculation</a:t>
            </a:r>
            <a:endParaRPr lang="en-US" dirty="0"/>
          </a:p>
        </p:txBody>
      </p:sp>
      <p:sp>
        <p:nvSpPr>
          <p:cNvPr id="3" name="Content Placeholder 2"/>
          <p:cNvSpPr>
            <a:spLocks noGrp="1"/>
          </p:cNvSpPr>
          <p:nvPr>
            <p:ph idx="1"/>
          </p:nvPr>
        </p:nvSpPr>
        <p:spPr/>
        <p:txBody>
          <a:bodyPr/>
          <a:lstStyle/>
          <a:p>
            <a:r>
              <a:rPr lang="en-US" dirty="0">
                <a:solidFill>
                  <a:srgbClr val="00B0F0"/>
                </a:solidFill>
              </a:rPr>
              <a:t>I</a:t>
            </a:r>
            <a:r>
              <a:rPr lang="en-US" dirty="0">
                <a:solidFill>
                  <a:srgbClr val="00B0F0"/>
                </a:solidFill>
              </a:rPr>
              <a:t>ssue                                              </a:t>
            </a:r>
            <a:r>
              <a:rPr lang="en-US" dirty="0"/>
              <a:t>get next instr from instr queue head upon empty reservation-station buffer &amp; empty ROB entry;                      send operands to station if available in either registers or ROB;</a:t>
            </a:r>
            <a:r>
              <a:rPr lang="en-US" dirty="0">
                <a:solidFill>
                  <a:srgbClr val="00B0F0"/>
                </a:solidFill>
              </a:rPr>
              <a:t>                       </a:t>
            </a:r>
            <a:r>
              <a:rPr lang="en-US" dirty="0"/>
              <a:t>correlate station with ROB entry #; </a:t>
            </a:r>
            <a:endParaRPr lang="en-US" dirty="0"/>
          </a:p>
          <a:p>
            <a:r>
              <a:rPr lang="en-US" dirty="0"/>
              <a:t>E</a:t>
            </a:r>
            <a:r>
              <a:rPr lang="en-US" dirty="0"/>
              <a:t>xecute</a:t>
            </a:r>
            <a:endParaRPr lang="en-US" dirty="0"/>
          </a:p>
          <a:p>
            <a:r>
              <a:rPr lang="en-US" dirty="0"/>
              <a:t>Write result</a:t>
            </a:r>
            <a:endParaRPr lang="en-US" dirty="0"/>
          </a:p>
          <a:p>
            <a:r>
              <a:rPr lang="en-US" dirty="0"/>
              <a:t>Commit</a:t>
            </a:r>
            <a:endParaRPr lang="en-US" dirty="0"/>
          </a:p>
          <a:p>
            <a:endParaRPr lang="en-US" dirty="0"/>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Speculation</a:t>
            </a:r>
            <a:endParaRPr lang="en-US" dirty="0"/>
          </a:p>
        </p:txBody>
      </p:sp>
      <p:sp>
        <p:nvSpPr>
          <p:cNvPr id="3" name="Content Placeholder 2"/>
          <p:cNvSpPr>
            <a:spLocks noGrp="1"/>
          </p:cNvSpPr>
          <p:nvPr>
            <p:ph idx="1"/>
          </p:nvPr>
        </p:nvSpPr>
        <p:spPr>
          <a:xfrm>
            <a:off x="457200" y="1600200"/>
            <a:ext cx="8839200" cy="4525963"/>
          </a:xfrm>
        </p:spPr>
        <p:txBody>
          <a:bodyPr/>
          <a:lstStyle/>
          <a:p>
            <a:r>
              <a:rPr lang="en-US" dirty="0"/>
              <a:t>I</a:t>
            </a:r>
            <a:r>
              <a:rPr lang="en-US" dirty="0"/>
              <a:t>ssue</a:t>
            </a:r>
            <a:endParaRPr lang="en-US" dirty="0"/>
          </a:p>
          <a:p>
            <a:r>
              <a:rPr lang="en-US" dirty="0">
                <a:solidFill>
                  <a:srgbClr val="00B0F0"/>
                </a:solidFill>
              </a:rPr>
              <a:t>E</a:t>
            </a:r>
            <a:r>
              <a:rPr lang="en-US" dirty="0">
                <a:solidFill>
                  <a:srgbClr val="00B0F0"/>
                </a:solidFill>
              </a:rPr>
              <a:t>xecute</a:t>
            </a:r>
            <a:r>
              <a:rPr lang="zh-CN" altLang="en-US" dirty="0">
                <a:solidFill>
                  <a:srgbClr val="00B0F0"/>
                </a:solidFill>
              </a:rPr>
              <a:t>                                              </a:t>
            </a:r>
            <a:r>
              <a:rPr lang="en-US" altLang="zh-CN" dirty="0"/>
              <a:t>when both operands</a:t>
            </a:r>
            <a:r>
              <a:rPr lang="zh-CN" altLang="en-US" dirty="0"/>
              <a:t> </a:t>
            </a:r>
            <a:r>
              <a:rPr lang="en-US" altLang="zh-CN" dirty="0"/>
              <a:t>are</a:t>
            </a:r>
            <a:r>
              <a:rPr lang="zh-CN" altLang="en-US" dirty="0"/>
              <a:t> </a:t>
            </a:r>
            <a:r>
              <a:rPr lang="en-US" altLang="zh-CN" dirty="0"/>
              <a:t>available,       execute the operation at functional unit; stores only need base register for effective address calculation;</a:t>
            </a:r>
            <a:endParaRPr lang="en-US" dirty="0"/>
          </a:p>
          <a:p>
            <a:r>
              <a:rPr lang="en-US" dirty="0"/>
              <a:t>Write result</a:t>
            </a:r>
            <a:endParaRPr lang="en-US" dirty="0"/>
          </a:p>
          <a:p>
            <a:r>
              <a:rPr lang="en-US" dirty="0"/>
              <a:t>Commit</a:t>
            </a:r>
            <a:endParaRPr lang="en-US" dirty="0"/>
          </a:p>
          <a:p>
            <a:endParaRPr lang="en-US" dirty="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Speculation</a:t>
            </a:r>
            <a:endParaRPr lang="en-US" dirty="0"/>
          </a:p>
        </p:txBody>
      </p:sp>
      <p:sp>
        <p:nvSpPr>
          <p:cNvPr id="3" name="Content Placeholder 2"/>
          <p:cNvSpPr>
            <a:spLocks noGrp="1"/>
          </p:cNvSpPr>
          <p:nvPr>
            <p:ph idx="1"/>
          </p:nvPr>
        </p:nvSpPr>
        <p:spPr/>
        <p:txBody>
          <a:bodyPr/>
          <a:lstStyle/>
          <a:p>
            <a:r>
              <a:rPr lang="en-US" dirty="0"/>
              <a:t>I</a:t>
            </a:r>
            <a:r>
              <a:rPr lang="en-US" dirty="0"/>
              <a:t>ssue</a:t>
            </a:r>
            <a:endParaRPr lang="en-US" dirty="0"/>
          </a:p>
          <a:p>
            <a:r>
              <a:rPr lang="en-US" dirty="0"/>
              <a:t>E</a:t>
            </a:r>
            <a:r>
              <a:rPr lang="en-US" dirty="0"/>
              <a:t>xecute</a:t>
            </a:r>
            <a:endParaRPr lang="en-US" dirty="0"/>
          </a:p>
          <a:p>
            <a:r>
              <a:rPr lang="en-US" dirty="0">
                <a:solidFill>
                  <a:srgbClr val="00B0F0"/>
                </a:solidFill>
              </a:rPr>
              <a:t>Write result</a:t>
            </a:r>
            <a:r>
              <a:rPr lang="zh-CN" altLang="en-US" dirty="0">
                <a:solidFill>
                  <a:srgbClr val="00B0F0"/>
                </a:solidFill>
              </a:rPr>
              <a:t>                                   </a:t>
            </a:r>
            <a:r>
              <a:rPr lang="en-US" dirty="0"/>
              <a:t>when the result is available, write it on CDB</a:t>
            </a:r>
            <a:r>
              <a:rPr lang="zh-CN" altLang="en-US" dirty="0"/>
              <a:t> </a:t>
            </a:r>
            <a:r>
              <a:rPr lang="en-US" altLang="zh-CN" dirty="0"/>
              <a:t>(with ROB entry #)</a:t>
            </a:r>
            <a:r>
              <a:rPr lang="en-US" dirty="0"/>
              <a:t>,                 which broadcasts it ROB and stations</a:t>
            </a:r>
            <a:endParaRPr lang="en-US" dirty="0">
              <a:solidFill>
                <a:srgbClr val="00B0F0"/>
              </a:solidFill>
            </a:endParaRPr>
          </a:p>
          <a:p>
            <a:r>
              <a:rPr lang="en-US" dirty="0"/>
              <a:t>Commit</a:t>
            </a:r>
            <a:endParaRPr lang="en-US" dirty="0"/>
          </a:p>
          <a:p>
            <a:endParaRPr lang="en-US" dirty="0"/>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Speculation</a:t>
            </a:r>
            <a:endParaRPr lang="en-US" dirty="0"/>
          </a:p>
        </p:txBody>
      </p:sp>
      <p:sp>
        <p:nvSpPr>
          <p:cNvPr id="3" name="Content Placeholder 2"/>
          <p:cNvSpPr>
            <a:spLocks noGrp="1"/>
          </p:cNvSpPr>
          <p:nvPr>
            <p:ph idx="1"/>
          </p:nvPr>
        </p:nvSpPr>
        <p:spPr/>
        <p:txBody>
          <a:bodyPr/>
          <a:lstStyle/>
          <a:p>
            <a:r>
              <a:rPr lang="en-US" dirty="0"/>
              <a:t>I</a:t>
            </a:r>
            <a:r>
              <a:rPr lang="en-US" dirty="0"/>
              <a:t>ssue</a:t>
            </a:r>
            <a:endParaRPr lang="en-US" dirty="0"/>
          </a:p>
          <a:p>
            <a:r>
              <a:rPr lang="en-US" dirty="0"/>
              <a:t>E</a:t>
            </a:r>
            <a:r>
              <a:rPr lang="en-US" dirty="0"/>
              <a:t>xecute</a:t>
            </a:r>
            <a:endParaRPr lang="en-US" dirty="0"/>
          </a:p>
          <a:p>
            <a:r>
              <a:rPr lang="en-US" dirty="0">
                <a:solidFill>
                  <a:srgbClr val="00B0F0"/>
                </a:solidFill>
              </a:rPr>
              <a:t>Write result</a:t>
            </a:r>
            <a:r>
              <a:rPr lang="zh-CN" altLang="en-US" dirty="0">
                <a:solidFill>
                  <a:srgbClr val="00B0F0"/>
                </a:solidFill>
              </a:rPr>
              <a:t>                                   </a:t>
            </a:r>
            <a:r>
              <a:rPr lang="en-US" dirty="0"/>
              <a:t>when the result is available, write it on CDB</a:t>
            </a:r>
            <a:r>
              <a:rPr lang="zh-CN" altLang="en-US" dirty="0"/>
              <a:t> </a:t>
            </a:r>
            <a:r>
              <a:rPr lang="en-US" altLang="zh-CN" dirty="0"/>
              <a:t>(with ROB entry #)</a:t>
            </a:r>
            <a:r>
              <a:rPr lang="en-US" dirty="0"/>
              <a:t>,                 which broadcasts it ROB and stations</a:t>
            </a:r>
            <a:endParaRPr lang="en-US" dirty="0">
              <a:solidFill>
                <a:srgbClr val="00B0F0"/>
              </a:solidFill>
            </a:endParaRPr>
          </a:p>
          <a:p>
            <a:r>
              <a:rPr lang="en-US" dirty="0"/>
              <a:t>Commit</a:t>
            </a:r>
            <a:endParaRPr lang="en-US" dirty="0"/>
          </a:p>
          <a:p>
            <a:endParaRPr lang="en-US" dirty="0"/>
          </a:p>
        </p:txBody>
      </p:sp>
      <p:sp>
        <p:nvSpPr>
          <p:cNvPr id="4" name="Line 9"/>
          <p:cNvSpPr>
            <a:spLocks noChangeShapeType="1"/>
          </p:cNvSpPr>
          <p:nvPr/>
        </p:nvSpPr>
        <p:spPr bwMode="auto">
          <a:xfrm>
            <a:off x="4876800" y="4800600"/>
            <a:ext cx="4267200" cy="0"/>
          </a:xfrm>
          <a:prstGeom prst="line">
            <a:avLst/>
          </a:prstGeom>
          <a:noFill/>
          <a:ln w="57150">
            <a:solidFill>
              <a:srgbClr val="00B0F0"/>
            </a:solidFill>
            <a:round/>
          </a:ln>
          <a:extLst>
            <a:ext uri="{909E8E84-426E-40DD-AFC4-6F175D3DCCD1}">
              <a14:hiddenFill xmlns:a14="http://schemas.microsoft.com/office/drawing/2010/main">
                <a:noFill/>
              </a14:hiddenFill>
            </a:ext>
          </a:extLst>
        </p:spPr>
        <p:txBody>
          <a:bodyPr/>
          <a:lstStyle/>
          <a:p>
            <a:endParaRPr lang="en-US"/>
          </a:p>
        </p:txBody>
      </p:sp>
      <p:sp>
        <p:nvSpPr>
          <p:cNvPr id="5" name="TextBox 4"/>
          <p:cNvSpPr txBox="1"/>
          <p:nvPr/>
        </p:nvSpPr>
        <p:spPr>
          <a:xfrm>
            <a:off x="4724400" y="4800600"/>
            <a:ext cx="4418400" cy="400110"/>
          </a:xfrm>
          <a:prstGeom prst="rect">
            <a:avLst/>
          </a:prstGeom>
          <a:noFill/>
        </p:spPr>
        <p:txBody>
          <a:bodyPr wrap="square">
            <a:spAutoFit/>
          </a:bodyPr>
          <a:lstStyle/>
          <a:p>
            <a:pPr algn="r">
              <a:defRPr/>
            </a:pPr>
            <a:r>
              <a:rPr lang="en-US" altLang="zh-CN" sz="2000" dirty="0">
                <a:solidFill>
                  <a:srgbClr val="00B0F0"/>
                </a:solidFill>
                <a:latin typeface="+mn-lt"/>
              </a:rPr>
              <a:t>not directly to registers/memory</a:t>
            </a:r>
            <a:endParaRPr lang="en-US" altLang="zh-CN" sz="2000" dirty="0">
              <a:solidFill>
                <a:srgbClr val="00B0F0"/>
              </a:solidFill>
              <a:latin typeface="+mn-lt"/>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Speculation</a:t>
            </a:r>
            <a:endParaRPr lang="en-US" dirty="0"/>
          </a:p>
        </p:txBody>
      </p:sp>
      <p:sp>
        <p:nvSpPr>
          <p:cNvPr id="3" name="Content Placeholder 2"/>
          <p:cNvSpPr>
            <a:spLocks noGrp="1"/>
          </p:cNvSpPr>
          <p:nvPr>
            <p:ph idx="1"/>
          </p:nvPr>
        </p:nvSpPr>
        <p:spPr/>
        <p:txBody>
          <a:bodyPr/>
          <a:lstStyle/>
          <a:p>
            <a:r>
              <a:rPr lang="en-US" dirty="0"/>
              <a:t>I</a:t>
            </a:r>
            <a:r>
              <a:rPr lang="en-US" dirty="0"/>
              <a:t>ssue</a:t>
            </a:r>
            <a:endParaRPr lang="en-US" dirty="0"/>
          </a:p>
          <a:p>
            <a:r>
              <a:rPr lang="en-US" dirty="0"/>
              <a:t>E</a:t>
            </a:r>
            <a:r>
              <a:rPr lang="en-US" dirty="0"/>
              <a:t>xecute</a:t>
            </a:r>
            <a:endParaRPr lang="en-US" dirty="0"/>
          </a:p>
          <a:p>
            <a:r>
              <a:rPr lang="en-US" dirty="0"/>
              <a:t>Write result</a:t>
            </a:r>
            <a:endParaRPr lang="en-US" dirty="0"/>
          </a:p>
          <a:p>
            <a:r>
              <a:rPr lang="en-US" dirty="0">
                <a:solidFill>
                  <a:srgbClr val="00B0F0"/>
                </a:solidFill>
              </a:rPr>
              <a:t>Commit: Completion/Graduation           </a:t>
            </a:r>
            <a:r>
              <a:rPr lang="en-US" dirty="0"/>
              <a:t>branch with incorrect prediction          store                                                normal commit</a:t>
            </a:r>
            <a:endParaRPr lang="en-US" dirty="0"/>
          </a:p>
          <a:p>
            <a:endParaRPr lang="en-US" dirty="0"/>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Speculation</a:t>
            </a:r>
            <a:endParaRPr lang="en-US" dirty="0"/>
          </a:p>
        </p:txBody>
      </p:sp>
      <p:sp>
        <p:nvSpPr>
          <p:cNvPr id="3" name="Content Placeholder 2"/>
          <p:cNvSpPr>
            <a:spLocks noGrp="1"/>
          </p:cNvSpPr>
          <p:nvPr>
            <p:ph idx="1"/>
          </p:nvPr>
        </p:nvSpPr>
        <p:spPr>
          <a:xfrm>
            <a:off x="457200" y="1600200"/>
            <a:ext cx="8915400" cy="4525963"/>
          </a:xfrm>
        </p:spPr>
        <p:txBody>
          <a:bodyPr/>
          <a:lstStyle/>
          <a:p>
            <a:r>
              <a:rPr lang="en-US" dirty="0"/>
              <a:t>I</a:t>
            </a:r>
            <a:r>
              <a:rPr lang="en-US" dirty="0"/>
              <a:t>ssue</a:t>
            </a:r>
            <a:endParaRPr lang="en-US" dirty="0"/>
          </a:p>
          <a:p>
            <a:r>
              <a:rPr lang="en-US" dirty="0"/>
              <a:t>E</a:t>
            </a:r>
            <a:r>
              <a:rPr lang="en-US" dirty="0"/>
              <a:t>xecute</a:t>
            </a:r>
            <a:endParaRPr lang="en-US" dirty="0"/>
          </a:p>
          <a:p>
            <a:r>
              <a:rPr lang="en-US" dirty="0"/>
              <a:t>Write result</a:t>
            </a:r>
            <a:endParaRPr lang="en-US" dirty="0"/>
          </a:p>
          <a:p>
            <a:r>
              <a:rPr lang="en-US" dirty="0">
                <a:solidFill>
                  <a:srgbClr val="00B0F0"/>
                </a:solidFill>
              </a:rPr>
              <a:t>Commit: Completion/Graduation           </a:t>
            </a:r>
            <a:r>
              <a:rPr lang="en-US" dirty="0"/>
              <a:t>branch with incorrect prediction          </a:t>
            </a:r>
            <a:r>
              <a:rPr lang="en-US" dirty="0">
                <a:solidFill>
                  <a:srgbClr val="00B0F0"/>
                </a:solidFill>
              </a:rPr>
              <a:t>store / normal commit: </a:t>
            </a:r>
            <a:r>
              <a:rPr lang="en-US" dirty="0"/>
              <a:t>instruction reaches ROB head and its result is available;                                      write result to dest register / memory;    remove instruction from ROB;</a:t>
            </a:r>
            <a:endParaRPr lang="en-US" dirty="0"/>
          </a:p>
          <a:p>
            <a:endParaRPr lang="en-US" dirty="0"/>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Speculation</a:t>
            </a:r>
            <a:endParaRPr lang="en-US" dirty="0"/>
          </a:p>
        </p:txBody>
      </p:sp>
      <p:sp>
        <p:nvSpPr>
          <p:cNvPr id="3" name="Content Placeholder 2"/>
          <p:cNvSpPr>
            <a:spLocks noGrp="1"/>
          </p:cNvSpPr>
          <p:nvPr>
            <p:ph idx="1"/>
          </p:nvPr>
        </p:nvSpPr>
        <p:spPr>
          <a:xfrm>
            <a:off x="457200" y="1600200"/>
            <a:ext cx="8915400" cy="4525963"/>
          </a:xfrm>
        </p:spPr>
        <p:txBody>
          <a:bodyPr/>
          <a:lstStyle/>
          <a:p>
            <a:r>
              <a:rPr lang="en-US" dirty="0"/>
              <a:t>I</a:t>
            </a:r>
            <a:r>
              <a:rPr lang="en-US" dirty="0"/>
              <a:t>ssue</a:t>
            </a:r>
            <a:endParaRPr lang="en-US" dirty="0"/>
          </a:p>
          <a:p>
            <a:r>
              <a:rPr lang="en-US" dirty="0"/>
              <a:t>E</a:t>
            </a:r>
            <a:r>
              <a:rPr lang="en-US" dirty="0"/>
              <a:t>xecute</a:t>
            </a:r>
            <a:endParaRPr lang="en-US" dirty="0"/>
          </a:p>
          <a:p>
            <a:r>
              <a:rPr lang="en-US" dirty="0"/>
              <a:t>Write result</a:t>
            </a:r>
            <a:endParaRPr lang="en-US" dirty="0"/>
          </a:p>
          <a:p>
            <a:r>
              <a:rPr lang="en-US" dirty="0">
                <a:solidFill>
                  <a:srgbClr val="00B0F0"/>
                </a:solidFill>
              </a:rPr>
              <a:t>Commit: Completion/Graduation           branch with incorrect prediction</a:t>
            </a:r>
            <a:r>
              <a:rPr lang="en-US" dirty="0">
                <a:solidFill>
                  <a:srgbClr val="00B0F0"/>
                </a:solidFill>
              </a:rPr>
              <a:t>:</a:t>
            </a:r>
            <a:r>
              <a:rPr lang="zh-CN" altLang="en-US" dirty="0">
                <a:solidFill>
                  <a:srgbClr val="00B0F0"/>
                </a:solidFill>
              </a:rPr>
              <a:t> </a:t>
            </a:r>
            <a:r>
              <a:rPr lang="en-US" altLang="zh-CN" dirty="0">
                <a:solidFill>
                  <a:srgbClr val="00B0F0"/>
                </a:solidFill>
              </a:rPr>
              <a:t>flush ROB &amp; restart at the correct successor of the branch;                       </a:t>
            </a:r>
            <a:r>
              <a:rPr lang="en-US" dirty="0">
                <a:solidFill>
                  <a:srgbClr val="00B0F0"/>
                </a:solidFill>
              </a:rPr>
              <a:t>          </a:t>
            </a:r>
            <a:r>
              <a:rPr lang="en-US" dirty="0"/>
              <a:t>store                                                normal commit</a:t>
            </a:r>
            <a:endParaRPr lang="en-US" dirty="0"/>
          </a:p>
          <a:p>
            <a:endParaRPr lang="en-US" dirty="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1611455"/>
            <a:ext cx="9144000" cy="2599691"/>
          </a:xfrm>
          <a:prstGeom prst="rect">
            <a:avLst/>
          </a:prstGeom>
        </p:spPr>
      </p:pic>
      <p:sp>
        <p:nvSpPr>
          <p:cNvPr id="161793" name="Title 1"/>
          <p:cNvSpPr>
            <a:spLocks noGrp="1" noChangeArrowheads="1"/>
          </p:cNvSpPr>
          <p:nvPr>
            <p:ph type="title"/>
          </p:nvPr>
        </p:nvSpPr>
        <p:spPr/>
        <p:txBody>
          <a:bodyPr/>
          <a:lstStyle/>
          <a:p>
            <a:r>
              <a:rPr lang="en-US" altLang="en-US" dirty="0"/>
              <a:t>Speculation Example</a:t>
            </a:r>
            <a:endParaRPr lang="en-US" altLang="en-US" dirty="0"/>
          </a:p>
        </p:txBody>
      </p:sp>
      <p:sp>
        <p:nvSpPr>
          <p:cNvPr id="161796" name="Rectangle 4"/>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both</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have committed</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3" name="Rectangle 4"/>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err="1">
                <a:solidFill>
                  <a:srgbClr val="00B0F0"/>
                </a:solidFill>
              </a:rPr>
              <a:t>fmul.d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ready to commit</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TextBox 10"/>
          <p:cNvSpPr txBox="1"/>
          <p:nvPr/>
        </p:nvSpPr>
        <p:spPr>
          <a:xfrm>
            <a:off x="27432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27432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4" name="TextBox 13"/>
          <p:cNvSpPr txBox="1"/>
          <p:nvPr/>
        </p:nvSpPr>
        <p:spPr>
          <a:xfrm>
            <a:off x="5689878"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p:cNvSpPr txBox="1"/>
          <p:nvPr/>
        </p:nvSpPr>
        <p:spPr>
          <a:xfrm>
            <a:off x="5600702"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3" name="Picture 2"/>
          <p:cNvPicPr>
            <a:picLocks noChangeAspect="1"/>
          </p:cNvPicPr>
          <p:nvPr/>
        </p:nvPicPr>
        <p:blipFill>
          <a:blip r:embed="rId2"/>
          <a:stretch>
            <a:fillRect/>
          </a:stretch>
        </p:blipFill>
        <p:spPr>
          <a:xfrm>
            <a:off x="6336000" y="5449603"/>
            <a:ext cx="2808000" cy="1402703"/>
          </a:xfrm>
          <a:prstGeom prst="rect">
            <a:avLst/>
          </a:prstGeom>
          <a:effectLst>
            <a:glow rad="228600">
              <a:schemeClr val="accent1">
                <a:satMod val="175000"/>
                <a:alpha val="40000"/>
              </a:schemeClr>
            </a:glow>
          </a:effectLst>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1611455"/>
            <a:ext cx="9144000" cy="2599691"/>
          </a:xfrm>
          <a:prstGeom prst="rect">
            <a:avLst/>
          </a:prstGeom>
        </p:spPr>
      </p:pic>
      <p:sp>
        <p:nvSpPr>
          <p:cNvPr id="161793" name="Title 1"/>
          <p:cNvSpPr>
            <a:spLocks noGrp="1" noChangeArrowheads="1"/>
          </p:cNvSpPr>
          <p:nvPr>
            <p:ph type="title"/>
          </p:nvPr>
        </p:nvSpPr>
        <p:spPr/>
        <p:txBody>
          <a:bodyPr/>
          <a:lstStyle/>
          <a:p>
            <a:r>
              <a:rPr lang="en-US" altLang="en-US" dirty="0"/>
              <a:t>Speculation Example</a:t>
            </a:r>
            <a:endParaRPr lang="en-US" altLang="en-US" dirty="0"/>
          </a:p>
        </p:txBody>
      </p:sp>
      <p:sp>
        <p:nvSpPr>
          <p:cNvPr id="161796" name="Rectangle 4"/>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a:solidFill>
                  <a:srgbClr val="00B0F0"/>
                </a:solidFill>
              </a:rPr>
              <a:t>both</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have committed</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3" name="Rectangle 4"/>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600" b="1" dirty="0" err="1">
                <a:solidFill>
                  <a:srgbClr val="00B0F0"/>
                </a:solidFill>
              </a:rPr>
              <a:t>fmul.d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ready to commit</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TextBox 10"/>
          <p:cNvSpPr txBox="1"/>
          <p:nvPr/>
        </p:nvSpPr>
        <p:spPr>
          <a:xfrm>
            <a:off x="27432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27432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4" name="TextBox 13"/>
          <p:cNvSpPr txBox="1"/>
          <p:nvPr/>
        </p:nvSpPr>
        <p:spPr>
          <a:xfrm>
            <a:off x="5689878"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p:cNvSpPr txBox="1"/>
          <p:nvPr/>
        </p:nvSpPr>
        <p:spPr>
          <a:xfrm>
            <a:off x="5600702"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0" name="Rectangle 4"/>
          <p:cNvSpPr>
            <a:spLocks noChangeArrowheads="1"/>
          </p:cNvSpPr>
          <p:nvPr/>
        </p:nvSpPr>
        <p:spPr bwMode="auto">
          <a:xfrm>
            <a:off x="6324600" y="3360740"/>
            <a:ext cx="28194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FFC000"/>
                </a:solidFill>
              </a:rPr>
              <a:t>still in execution</a:t>
            </a:r>
            <a:endParaRPr kumimoji="0" lang="en-US" altLang="zh-CN" sz="2000" b="1" i="0" u="none" strike="noStrike" kern="1200" cap="none" spc="0" normalizeH="0" baseline="0" noProof="0" dirty="0">
              <a:ln>
                <a:noFill/>
              </a:ln>
              <a:solidFill>
                <a:srgbClr val="FFC000"/>
              </a:solidFill>
              <a:effectLst/>
              <a:uLnTx/>
              <a:uFillTx/>
            </a:endParaRPr>
          </a:p>
        </p:txBody>
      </p:sp>
      <p:sp>
        <p:nvSpPr>
          <p:cNvPr id="12" name="Rectangle 4"/>
          <p:cNvSpPr>
            <a:spLocks noChangeArrowheads="1"/>
          </p:cNvSpPr>
          <p:nvPr/>
        </p:nvSpPr>
        <p:spPr bwMode="auto">
          <a:xfrm>
            <a:off x="5689878" y="3581400"/>
            <a:ext cx="3454122"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FFC000"/>
                </a:solidFill>
              </a:rPr>
              <a:t>due to long latency</a:t>
            </a:r>
            <a:endParaRPr kumimoji="0" lang="en-US" altLang="zh-CN" sz="2000" b="1" i="0" u="none" strike="noStrike" kern="1200" cap="none" spc="0" normalizeH="0" baseline="0" noProof="0" dirty="0">
              <a:ln>
                <a:noFill/>
              </a:ln>
              <a:solidFill>
                <a:srgbClr val="FFC000"/>
              </a:solidFill>
              <a:effectLst/>
              <a:uLnTx/>
              <a:uFillTx/>
            </a:endParaRPr>
          </a:p>
        </p:txBody>
      </p:sp>
      <p:pic>
        <p:nvPicPr>
          <p:cNvPr id="16" name="Picture 15"/>
          <p:cNvPicPr>
            <a:picLocks noChangeAspect="1"/>
          </p:cNvPicPr>
          <p:nvPr/>
        </p:nvPicPr>
        <p:blipFill>
          <a:blip r:embed="rId2"/>
          <a:stretch>
            <a:fillRect/>
          </a:stretch>
        </p:blipFill>
        <p:spPr>
          <a:xfrm>
            <a:off x="6336000" y="5449603"/>
            <a:ext cx="2808000" cy="1402703"/>
          </a:xfrm>
          <a:prstGeom prst="rect">
            <a:avLst/>
          </a:prstGeom>
          <a:effectLst>
            <a:glow rad="228600">
              <a:schemeClr val="accent1">
                <a:satMod val="175000"/>
                <a:alpha val="40000"/>
              </a:schemeClr>
            </a:glo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内容占位符 2"/>
          <p:cNvSpPr>
            <a:spLocks noGrp="1" noChangeArrowheads="1"/>
          </p:cNvSpPr>
          <p:nvPr>
            <p:ph idx="1"/>
          </p:nvPr>
        </p:nvSpPr>
        <p:spPr>
          <a:xfrm>
            <a:off x="0" y="1600200"/>
            <a:ext cx="9144000" cy="5257800"/>
          </a:xfrm>
        </p:spPr>
        <p:txBody>
          <a:bodyPr/>
          <a:lstStyle/>
          <a:p>
            <a:pPr>
              <a:buFontTx/>
              <a:buNone/>
            </a:pPr>
            <a:r>
              <a:rPr lang="en-US" altLang="zh-CN">
                <a:hlinkClick r:id="rId1"/>
              </a:rPr>
              <a:t>Email</a:t>
            </a:r>
            <a:r>
              <a:rPr lang="en-US" altLang="zh-CN"/>
              <a:t> </a:t>
            </a:r>
            <a:r>
              <a:rPr lang="en-US" altLang="zh-CN">
                <a:hlinkClick r:id="rId2"/>
              </a:rPr>
              <a:t>LinkedIn</a:t>
            </a:r>
            <a:r>
              <a:rPr lang="en-US" altLang="zh-CN"/>
              <a:t> </a:t>
            </a:r>
            <a:r>
              <a:rPr lang="en-US" altLang="zh-CN">
                <a:hlinkClick r:id="rId3"/>
              </a:rPr>
              <a:t>Twitter</a:t>
            </a:r>
            <a:r>
              <a:rPr lang="en-US" altLang="zh-CN"/>
              <a:t> </a:t>
            </a:r>
            <a:r>
              <a:rPr lang="en-US" altLang="zh-CN">
                <a:hlinkClick r:id="rId4"/>
              </a:rPr>
              <a:t>Weibo...</a:t>
            </a:r>
            <a:r>
              <a:rPr lang="en-US" altLang="zh-CN"/>
              <a:t> </a:t>
            </a:r>
            <a:endParaRPr lang="en-US" altLang="zh-CN"/>
          </a:p>
          <a:p>
            <a:pPr>
              <a:buFontTx/>
              <a:buNone/>
            </a:pPr>
            <a:r>
              <a:rPr lang="en-US" altLang="zh-CN"/>
              <a:t>Keep in touch:)</a:t>
            </a:r>
            <a:endParaRPr lang="en-US" altLang="zh-CN"/>
          </a:p>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09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9150" y="1447800"/>
            <a:ext cx="75057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098" name="Rectangle 2"/>
          <p:cNvSpPr>
            <a:spLocks noGrp="1" noChangeArrowheads="1"/>
          </p:cNvSpPr>
          <p:nvPr>
            <p:ph type="title"/>
          </p:nvPr>
        </p:nvSpPr>
        <p:spPr/>
        <p:txBody>
          <a:bodyPr/>
          <a:lstStyle/>
          <a:p>
            <a:pPr eaLnBrk="1" hangingPunct="1"/>
            <a:r>
              <a:rPr lang="en-US" altLang="zh-CN"/>
              <a:t>Block Identification</a:t>
            </a:r>
            <a:endParaRPr lang="en-US" altLang="zh-CN"/>
          </a:p>
        </p:txBody>
      </p:sp>
      <p:sp>
        <p:nvSpPr>
          <p:cNvPr id="260099" name="Rectangle 3"/>
          <p:cNvSpPr>
            <a:spLocks noGrp="1" noChangeArrowheads="1"/>
          </p:cNvSpPr>
          <p:nvPr>
            <p:ph type="body" idx="1"/>
          </p:nvPr>
        </p:nvSpPr>
        <p:spPr>
          <a:xfrm>
            <a:off x="457200" y="2362200"/>
            <a:ext cx="8686800" cy="4495800"/>
          </a:xfrm>
        </p:spPr>
        <p:txBody>
          <a:bodyPr/>
          <a:lstStyle/>
          <a:p>
            <a:pPr eaLnBrk="1" hangingPunct="1">
              <a:lnSpc>
                <a:spcPct val="90000"/>
              </a:lnSpc>
            </a:pPr>
            <a:r>
              <a:rPr lang="en-US" altLang="zh-CN" b="1"/>
              <a:t>Block address: tag + index</a:t>
            </a:r>
            <a:endParaRPr lang="en-US" altLang="zh-CN" b="1"/>
          </a:p>
          <a:p>
            <a:pPr eaLnBrk="1" hangingPunct="1">
              <a:lnSpc>
                <a:spcPct val="90000"/>
              </a:lnSpc>
              <a:buFontTx/>
              <a:buNone/>
            </a:pPr>
            <a:r>
              <a:rPr lang="en-US" altLang="zh-CN"/>
              <a:t>	Index: select the set</a:t>
            </a:r>
            <a:endParaRPr lang="en-US" altLang="zh-CN"/>
          </a:p>
          <a:p>
            <a:pPr eaLnBrk="1" hangingPunct="1">
              <a:lnSpc>
                <a:spcPct val="90000"/>
              </a:lnSpc>
              <a:buFontTx/>
              <a:buNone/>
            </a:pPr>
            <a:r>
              <a:rPr lang="en-US" altLang="zh-CN"/>
              <a:t>	Tag: = block address</a:t>
            </a:r>
            <a:endParaRPr lang="en-US" altLang="zh-CN"/>
          </a:p>
          <a:p>
            <a:pPr eaLnBrk="1" hangingPunct="1">
              <a:lnSpc>
                <a:spcPct val="90000"/>
              </a:lnSpc>
              <a:buFontTx/>
              <a:buNone/>
            </a:pPr>
            <a:r>
              <a:rPr lang="en-US" altLang="zh-CN"/>
              <a:t>		check all blocks in the set in parallel</a:t>
            </a:r>
            <a:endParaRPr lang="en-US" altLang="zh-CN" b="1"/>
          </a:p>
          <a:p>
            <a:pPr eaLnBrk="1" hangingPunct="1">
              <a:lnSpc>
                <a:spcPct val="90000"/>
              </a:lnSpc>
            </a:pPr>
            <a:r>
              <a:rPr lang="en-US" altLang="zh-CN"/>
              <a:t>Block offset: the address of the desired data/word within the block</a:t>
            </a:r>
            <a:endParaRPr lang="en-US" altLang="zh-CN"/>
          </a:p>
          <a:p>
            <a:pPr eaLnBrk="1" hangingPunct="1">
              <a:lnSpc>
                <a:spcPct val="90000"/>
              </a:lnSpc>
            </a:pPr>
            <a:endParaRPr lang="en-US" altLang="zh-CN" sz="2000"/>
          </a:p>
          <a:p>
            <a:pPr eaLnBrk="1" hangingPunct="1">
              <a:lnSpc>
                <a:spcPct val="90000"/>
              </a:lnSpc>
            </a:pPr>
            <a:r>
              <a:rPr lang="en-US" altLang="zh-CN" i="1"/>
              <a:t>Fully associative caches have no index field</a:t>
            </a:r>
            <a:endParaRPr lang="en-US" altLang="zh-CN" i="1"/>
          </a:p>
        </p:txBody>
      </p:sp>
      <p:sp>
        <p:nvSpPr>
          <p:cNvPr id="11" name="任意多边形 10"/>
          <p:cNvSpPr/>
          <p:nvPr/>
        </p:nvSpPr>
        <p:spPr>
          <a:xfrm>
            <a:off x="2819400" y="762000"/>
            <a:ext cx="5157788" cy="1487488"/>
          </a:xfrm>
          <a:custGeom>
            <a:avLst/>
            <a:gdLst>
              <a:gd name="connsiteX0" fmla="*/ 3128596 w 5294435"/>
              <a:gd name="connsiteY0" fmla="*/ 720968 h 763465"/>
              <a:gd name="connsiteX1" fmla="*/ 235927 w 5294435"/>
              <a:gd name="connsiteY1" fmla="*/ 650630 h 763465"/>
              <a:gd name="connsiteX2" fmla="*/ 4544158 w 5294435"/>
              <a:gd name="connsiteY2" fmla="*/ 43961 h 763465"/>
              <a:gd name="connsiteX3" fmla="*/ 4737589 w 5294435"/>
              <a:gd name="connsiteY3" fmla="*/ 386861 h 763465"/>
            </a:gdLst>
            <a:ahLst/>
            <a:cxnLst>
              <a:cxn ang="0">
                <a:pos x="connsiteX0" y="connsiteY0"/>
              </a:cxn>
              <a:cxn ang="0">
                <a:pos x="connsiteX1" y="connsiteY1"/>
              </a:cxn>
              <a:cxn ang="0">
                <a:pos x="connsiteX2" y="connsiteY2"/>
              </a:cxn>
              <a:cxn ang="0">
                <a:pos x="connsiteX3" y="connsiteY3"/>
              </a:cxn>
            </a:cxnLst>
            <a:rect l="l" t="t" r="r" b="b"/>
            <a:pathLst>
              <a:path w="5294435" h="763465">
                <a:moveTo>
                  <a:pt x="3128596" y="720968"/>
                </a:moveTo>
                <a:cubicBezTo>
                  <a:pt x="1564298" y="742216"/>
                  <a:pt x="0" y="763465"/>
                  <a:pt x="235927" y="650630"/>
                </a:cubicBezTo>
                <a:cubicBezTo>
                  <a:pt x="471854" y="537796"/>
                  <a:pt x="3793881" y="87923"/>
                  <a:pt x="4544158" y="43961"/>
                </a:cubicBezTo>
                <a:cubicBezTo>
                  <a:pt x="5294435" y="0"/>
                  <a:pt x="4700954" y="328246"/>
                  <a:pt x="4737589" y="386861"/>
                </a:cubicBezTo>
              </a:path>
            </a:pathLst>
          </a:cu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1611455"/>
            <a:ext cx="9144000" cy="2599691"/>
          </a:xfrm>
          <a:prstGeom prst="rect">
            <a:avLst/>
          </a:prstGeom>
        </p:spPr>
      </p:pic>
      <p:sp>
        <p:nvSpPr>
          <p:cNvPr id="161793" name="Title 1"/>
          <p:cNvSpPr>
            <a:spLocks noGrp="1" noChangeArrowheads="1"/>
          </p:cNvSpPr>
          <p:nvPr>
            <p:ph type="title"/>
          </p:nvPr>
        </p:nvSpPr>
        <p:spPr/>
        <p:txBody>
          <a:bodyPr/>
          <a:lstStyle/>
          <a:p>
            <a:r>
              <a:rPr lang="en-US" altLang="en-US" dirty="0"/>
              <a:t>Speculation Example</a:t>
            </a:r>
            <a:endParaRPr lang="en-US" altLang="en-US" dirty="0"/>
          </a:p>
        </p:txBody>
      </p:sp>
      <p:sp>
        <p:nvSpPr>
          <p:cNvPr id="11" name="TextBox 10"/>
          <p:cNvSpPr txBox="1"/>
          <p:nvPr/>
        </p:nvSpPr>
        <p:spPr>
          <a:xfrm>
            <a:off x="27432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27432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4" name="TextBox 13"/>
          <p:cNvSpPr txBox="1"/>
          <p:nvPr/>
        </p:nvSpPr>
        <p:spPr>
          <a:xfrm>
            <a:off x="5689878"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p:cNvSpPr txBox="1"/>
          <p:nvPr/>
        </p:nvSpPr>
        <p:spPr>
          <a:xfrm>
            <a:off x="5600702"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3" name="Picture 2"/>
          <p:cNvPicPr>
            <a:picLocks noChangeAspect="1"/>
          </p:cNvPicPr>
          <p:nvPr/>
        </p:nvPicPr>
        <p:blipFill>
          <a:blip r:embed="rId2"/>
          <a:stretch>
            <a:fillRect/>
          </a:stretch>
        </p:blipFill>
        <p:spPr>
          <a:xfrm>
            <a:off x="0" y="4211146"/>
            <a:ext cx="9144000" cy="2646854"/>
          </a:xfrm>
          <a:prstGeom prst="rect">
            <a:avLst/>
          </a:prstGeom>
        </p:spPr>
      </p:pic>
      <p:sp>
        <p:nvSpPr>
          <p:cNvPr id="16" name="AutoShape 5"/>
          <p:cNvSpPr>
            <a:spLocks noChangeArrowheads="1"/>
          </p:cNvSpPr>
          <p:nvPr/>
        </p:nvSpPr>
        <p:spPr bwMode="auto">
          <a:xfrm>
            <a:off x="1371600" y="6248400"/>
            <a:ext cx="7772400" cy="276831"/>
          </a:xfrm>
          <a:prstGeom prst="roundRect">
            <a:avLst>
              <a:gd name="adj" fmla="val 16667"/>
            </a:avLst>
          </a:prstGeom>
          <a:noFill/>
          <a:ln w="57150">
            <a:solidFill>
              <a:srgbClr val="FFC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FFC000"/>
                </a:solidFill>
                <a:effectLst/>
                <a:uLnTx/>
                <a:uFillTx/>
              </a:rPr>
              <a:t>could be blank as Mult1 is not busy?</a:t>
            </a:r>
            <a:endParaRPr kumimoji="0" lang="en-US" altLang="zh-CN" sz="2000" b="1" i="0" u="none" strike="noStrike" kern="1200" cap="none" spc="0" normalizeH="0" baseline="0" noProof="0" dirty="0">
              <a:ln>
                <a:noFill/>
              </a:ln>
              <a:solidFill>
                <a:srgbClr val="FFC000"/>
              </a:solidFill>
              <a:effectLst/>
              <a:uLnTx/>
              <a:uFillTx/>
            </a:endParaRPr>
          </a:p>
        </p:txBody>
      </p:sp>
      <p:pic>
        <p:nvPicPr>
          <p:cNvPr id="13" name="Picture 12"/>
          <p:cNvPicPr>
            <a:picLocks noChangeAspect="1"/>
          </p:cNvPicPr>
          <p:nvPr/>
        </p:nvPicPr>
        <p:blipFill>
          <a:blip r:embed="rId3"/>
          <a:stretch>
            <a:fillRect/>
          </a:stretch>
        </p:blipFill>
        <p:spPr>
          <a:xfrm>
            <a:off x="6324600" y="15240"/>
            <a:ext cx="2819400" cy="1628987"/>
          </a:xfrm>
          <a:prstGeom prst="rect">
            <a:avLst/>
          </a:prstGeom>
          <a:effectLst>
            <a:glow rad="228600">
              <a:schemeClr val="accent1">
                <a:satMod val="175000"/>
                <a:alpha val="40000"/>
              </a:schemeClr>
            </a:glow>
          </a:effectLst>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4590" y="5943600"/>
            <a:ext cx="9144000" cy="914400"/>
          </a:xfrm>
          <a:prstGeom prst="rect">
            <a:avLst/>
          </a:prstGeom>
        </p:spPr>
      </p:pic>
      <p:sp>
        <p:nvSpPr>
          <p:cNvPr id="13" name="Rectangle 4"/>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600" b="1" i="0" u="none" strike="noStrike" kern="1200" cap="none" spc="0" normalizeH="0" baseline="0" noProof="0" dirty="0">
                <a:ln>
                  <a:noFill/>
                </a:ln>
                <a:solidFill>
                  <a:schemeClr val="bg1"/>
                </a:solidFill>
                <a:effectLst/>
                <a:uLnTx/>
                <a:uFillTx/>
              </a:rPr>
              <a:t>could be blank as Mult1 is not busy?</a:t>
            </a:r>
            <a:endParaRPr kumimoji="0" lang="en-US" altLang="zh-CN" sz="600" b="1" i="0" u="none" strike="noStrike" kern="1200" cap="none" spc="0" normalizeH="0" baseline="0" noProof="0" dirty="0">
              <a:ln>
                <a:noFill/>
              </a:ln>
              <a:solidFill>
                <a:schemeClr val="bg1"/>
              </a:solidFill>
              <a:effectLst/>
              <a:uLnTx/>
              <a:uFillTx/>
            </a:endParaRPr>
          </a:p>
        </p:txBody>
      </p:sp>
      <p:pic>
        <p:nvPicPr>
          <p:cNvPr id="2" name="Picture 1"/>
          <p:cNvPicPr>
            <a:picLocks noChangeAspect="1"/>
          </p:cNvPicPr>
          <p:nvPr/>
        </p:nvPicPr>
        <p:blipFill>
          <a:blip r:embed="rId2"/>
          <a:stretch>
            <a:fillRect/>
          </a:stretch>
        </p:blipFill>
        <p:spPr>
          <a:xfrm>
            <a:off x="0" y="1611455"/>
            <a:ext cx="9144000" cy="2599691"/>
          </a:xfrm>
          <a:prstGeom prst="rect">
            <a:avLst/>
          </a:prstGeom>
        </p:spPr>
      </p:pic>
      <p:sp>
        <p:nvSpPr>
          <p:cNvPr id="161793" name="Title 1"/>
          <p:cNvSpPr>
            <a:spLocks noGrp="1" noChangeArrowheads="1"/>
          </p:cNvSpPr>
          <p:nvPr>
            <p:ph type="title"/>
          </p:nvPr>
        </p:nvSpPr>
        <p:spPr/>
        <p:txBody>
          <a:bodyPr/>
          <a:lstStyle/>
          <a:p>
            <a:r>
              <a:rPr lang="en-US" altLang="en-US" dirty="0"/>
              <a:t>Speculation Example</a:t>
            </a:r>
            <a:endParaRPr lang="en-US" altLang="en-US" dirty="0"/>
          </a:p>
        </p:txBody>
      </p:sp>
      <p:sp>
        <p:nvSpPr>
          <p:cNvPr id="11" name="TextBox 10"/>
          <p:cNvSpPr txBox="1"/>
          <p:nvPr/>
        </p:nvSpPr>
        <p:spPr>
          <a:xfrm>
            <a:off x="27432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27432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4" name="TextBox 13"/>
          <p:cNvSpPr txBox="1"/>
          <p:nvPr/>
        </p:nvSpPr>
        <p:spPr>
          <a:xfrm>
            <a:off x="5689878"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p:cNvSpPr txBox="1"/>
          <p:nvPr/>
        </p:nvSpPr>
        <p:spPr>
          <a:xfrm>
            <a:off x="5600702"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3" name="Picture 2"/>
          <p:cNvPicPr>
            <a:picLocks noChangeAspect="1"/>
          </p:cNvPicPr>
          <p:nvPr/>
        </p:nvPicPr>
        <p:blipFill>
          <a:blip r:embed="rId3"/>
          <a:stretch>
            <a:fillRect/>
          </a:stretch>
        </p:blipFill>
        <p:spPr>
          <a:xfrm>
            <a:off x="0" y="4211146"/>
            <a:ext cx="9144000" cy="1732454"/>
          </a:xfrm>
          <a:prstGeom prst="rect">
            <a:avLst/>
          </a:prstGeom>
        </p:spPr>
      </p:pic>
      <p:sp>
        <p:nvSpPr>
          <p:cNvPr id="16" name="AutoShape 5"/>
          <p:cNvSpPr>
            <a:spLocks noChangeArrowheads="1"/>
          </p:cNvSpPr>
          <p:nvPr/>
        </p:nvSpPr>
        <p:spPr bwMode="auto">
          <a:xfrm>
            <a:off x="0" y="6172201"/>
            <a:ext cx="9144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which ROB entry’s destination is this register</a:t>
            </a:r>
            <a:endParaRPr kumimoji="0" lang="en-US" altLang="zh-CN" sz="2000" b="1" i="0" u="none" strike="noStrike" kern="1200" cap="none" spc="0" normalizeH="0" baseline="0" noProof="0" dirty="0">
              <a:ln>
                <a:noFill/>
              </a:ln>
              <a:solidFill>
                <a:srgbClr val="00B0F0"/>
              </a:solidFill>
              <a:effectLst/>
              <a:uLnTx/>
              <a:uFillTx/>
            </a:endParaRPr>
          </a:p>
        </p:txBody>
      </p:sp>
      <p:sp>
        <p:nvSpPr>
          <p:cNvPr id="17" name="AutoShape 5"/>
          <p:cNvSpPr>
            <a:spLocks noChangeArrowheads="1"/>
          </p:cNvSpPr>
          <p:nvPr/>
        </p:nvSpPr>
        <p:spPr bwMode="auto">
          <a:xfrm>
            <a:off x="0" y="6172201"/>
            <a:ext cx="9144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8" name="AutoShape 5"/>
          <p:cNvSpPr>
            <a:spLocks noChangeArrowheads="1"/>
          </p:cNvSpPr>
          <p:nvPr/>
        </p:nvSpPr>
        <p:spPr bwMode="auto">
          <a:xfrm>
            <a:off x="0" y="6174000"/>
            <a:ext cx="9144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AutoShape 5"/>
          <p:cNvSpPr>
            <a:spLocks noChangeArrowheads="1"/>
          </p:cNvSpPr>
          <p:nvPr/>
        </p:nvSpPr>
        <p:spPr bwMode="auto">
          <a:xfrm>
            <a:off x="-4590" y="6174000"/>
            <a:ext cx="9144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1"/>
          <a:stretch>
            <a:fillRect/>
          </a:stretch>
        </p:blipFill>
        <p:spPr>
          <a:xfrm>
            <a:off x="4590" y="5943600"/>
            <a:ext cx="9144000" cy="914400"/>
          </a:xfrm>
          <a:prstGeom prst="rect">
            <a:avLst/>
          </a:prstGeom>
        </p:spPr>
      </p:pic>
      <p:sp>
        <p:nvSpPr>
          <p:cNvPr id="13" name="Rectangle 4"/>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600" b="1" i="0" u="none" strike="noStrike" kern="1200" cap="none" spc="0" normalizeH="0" baseline="0" noProof="0" dirty="0">
                <a:ln>
                  <a:noFill/>
                </a:ln>
                <a:solidFill>
                  <a:schemeClr val="bg1"/>
                </a:solidFill>
                <a:effectLst/>
                <a:uLnTx/>
                <a:uFillTx/>
              </a:rPr>
              <a:t>could be blank as Mult1 is not busy?</a:t>
            </a:r>
            <a:endParaRPr kumimoji="0" lang="en-US" altLang="zh-CN" sz="600" b="1" i="0" u="none" strike="noStrike" kern="1200" cap="none" spc="0" normalizeH="0" baseline="0" noProof="0" dirty="0">
              <a:ln>
                <a:noFill/>
              </a:ln>
              <a:solidFill>
                <a:schemeClr val="bg1"/>
              </a:solidFill>
              <a:effectLst/>
              <a:uLnTx/>
              <a:uFillTx/>
            </a:endParaRPr>
          </a:p>
        </p:txBody>
      </p:sp>
      <p:pic>
        <p:nvPicPr>
          <p:cNvPr id="2" name="Picture 1"/>
          <p:cNvPicPr>
            <a:picLocks noChangeAspect="1"/>
          </p:cNvPicPr>
          <p:nvPr/>
        </p:nvPicPr>
        <p:blipFill>
          <a:blip r:embed="rId2"/>
          <a:stretch>
            <a:fillRect/>
          </a:stretch>
        </p:blipFill>
        <p:spPr>
          <a:xfrm>
            <a:off x="0" y="1611455"/>
            <a:ext cx="9144000" cy="2599691"/>
          </a:xfrm>
          <a:prstGeom prst="rect">
            <a:avLst/>
          </a:prstGeom>
        </p:spPr>
      </p:pic>
      <p:sp>
        <p:nvSpPr>
          <p:cNvPr id="161793" name="Title 1"/>
          <p:cNvSpPr>
            <a:spLocks noGrp="1" noChangeArrowheads="1"/>
          </p:cNvSpPr>
          <p:nvPr>
            <p:ph type="title"/>
          </p:nvPr>
        </p:nvSpPr>
        <p:spPr/>
        <p:txBody>
          <a:bodyPr/>
          <a:lstStyle/>
          <a:p>
            <a:r>
              <a:rPr lang="en-US" altLang="en-US" dirty="0"/>
              <a:t>Speculation Example</a:t>
            </a:r>
            <a:endParaRPr lang="en-US" altLang="en-US" dirty="0"/>
          </a:p>
        </p:txBody>
      </p:sp>
      <p:sp>
        <p:nvSpPr>
          <p:cNvPr id="11" name="TextBox 10"/>
          <p:cNvSpPr txBox="1"/>
          <p:nvPr/>
        </p:nvSpPr>
        <p:spPr>
          <a:xfrm>
            <a:off x="27432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27432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4" name="TextBox 13"/>
          <p:cNvSpPr txBox="1"/>
          <p:nvPr/>
        </p:nvSpPr>
        <p:spPr>
          <a:xfrm>
            <a:off x="5689878"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p:cNvSpPr txBox="1"/>
          <p:nvPr/>
        </p:nvSpPr>
        <p:spPr>
          <a:xfrm>
            <a:off x="5600702"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3" name="Picture 2"/>
          <p:cNvPicPr>
            <a:picLocks noChangeAspect="1"/>
          </p:cNvPicPr>
          <p:nvPr/>
        </p:nvPicPr>
        <p:blipFill>
          <a:blip r:embed="rId3"/>
          <a:stretch>
            <a:fillRect/>
          </a:stretch>
        </p:blipFill>
        <p:spPr>
          <a:xfrm>
            <a:off x="0" y="4211146"/>
            <a:ext cx="9144000" cy="1732454"/>
          </a:xfrm>
          <a:prstGeom prst="rect">
            <a:avLst/>
          </a:prstGeom>
        </p:spPr>
      </p:pic>
      <p:sp>
        <p:nvSpPr>
          <p:cNvPr id="16" name="AutoShape 5"/>
          <p:cNvSpPr>
            <a:spLocks noChangeArrowheads="1"/>
          </p:cNvSpPr>
          <p:nvPr/>
        </p:nvSpPr>
        <p:spPr bwMode="auto">
          <a:xfrm>
            <a:off x="1219200" y="6172201"/>
            <a:ext cx="381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which ROB entry’s destination is this register</a:t>
            </a:r>
            <a:endParaRPr kumimoji="0" lang="en-US" altLang="zh-CN" sz="2000" b="1" i="0" u="none" strike="noStrike" kern="1200" cap="none" spc="0" normalizeH="0" baseline="0" noProof="0" dirty="0">
              <a:ln>
                <a:noFill/>
              </a:ln>
              <a:solidFill>
                <a:srgbClr val="00B0F0"/>
              </a:solidFill>
              <a:effectLst/>
              <a:uLnTx/>
              <a:uFillTx/>
            </a:endParaRPr>
          </a:p>
        </p:txBody>
      </p:sp>
      <p:sp>
        <p:nvSpPr>
          <p:cNvPr id="20" name="AutoShape 5"/>
          <p:cNvSpPr>
            <a:spLocks noChangeArrowheads="1"/>
          </p:cNvSpPr>
          <p:nvPr/>
        </p:nvSpPr>
        <p:spPr bwMode="auto">
          <a:xfrm>
            <a:off x="6172200" y="6174000"/>
            <a:ext cx="381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1" name="AutoShape 5"/>
          <p:cNvSpPr>
            <a:spLocks noChangeArrowheads="1"/>
          </p:cNvSpPr>
          <p:nvPr/>
        </p:nvSpPr>
        <p:spPr bwMode="auto">
          <a:xfrm>
            <a:off x="7848600" y="6174000"/>
            <a:ext cx="381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2" name="AutoShape 5"/>
          <p:cNvSpPr>
            <a:spLocks noChangeArrowheads="1"/>
          </p:cNvSpPr>
          <p:nvPr/>
        </p:nvSpPr>
        <p:spPr bwMode="auto">
          <a:xfrm>
            <a:off x="8769427" y="6174000"/>
            <a:ext cx="381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1"/>
          <a:stretch>
            <a:fillRect/>
          </a:stretch>
        </p:blipFill>
        <p:spPr>
          <a:xfrm>
            <a:off x="4590" y="5943600"/>
            <a:ext cx="9144000" cy="914400"/>
          </a:xfrm>
          <a:prstGeom prst="rect">
            <a:avLst/>
          </a:prstGeom>
        </p:spPr>
      </p:pic>
      <p:sp>
        <p:nvSpPr>
          <p:cNvPr id="13" name="Rectangle 4"/>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600" b="1" i="0" u="none" strike="noStrike" kern="1200" cap="none" spc="0" normalizeH="0" baseline="0" noProof="0" dirty="0">
                <a:ln>
                  <a:noFill/>
                </a:ln>
                <a:solidFill>
                  <a:schemeClr val="bg1"/>
                </a:solidFill>
                <a:effectLst/>
                <a:uLnTx/>
                <a:uFillTx/>
              </a:rPr>
              <a:t>could be blank as Mult1 is not busy?</a:t>
            </a:r>
            <a:endParaRPr kumimoji="0" lang="en-US" altLang="zh-CN" sz="600" b="1" i="0" u="none" strike="noStrike" kern="1200" cap="none" spc="0" normalizeH="0" baseline="0" noProof="0" dirty="0">
              <a:ln>
                <a:noFill/>
              </a:ln>
              <a:solidFill>
                <a:schemeClr val="bg1"/>
              </a:solidFill>
              <a:effectLst/>
              <a:uLnTx/>
              <a:uFillTx/>
            </a:endParaRPr>
          </a:p>
        </p:txBody>
      </p:sp>
      <p:pic>
        <p:nvPicPr>
          <p:cNvPr id="2" name="Picture 1"/>
          <p:cNvPicPr>
            <a:picLocks noChangeAspect="1"/>
          </p:cNvPicPr>
          <p:nvPr/>
        </p:nvPicPr>
        <p:blipFill>
          <a:blip r:embed="rId2"/>
          <a:stretch>
            <a:fillRect/>
          </a:stretch>
        </p:blipFill>
        <p:spPr>
          <a:xfrm>
            <a:off x="0" y="1611455"/>
            <a:ext cx="9144000" cy="2599691"/>
          </a:xfrm>
          <a:prstGeom prst="rect">
            <a:avLst/>
          </a:prstGeom>
        </p:spPr>
      </p:pic>
      <p:sp>
        <p:nvSpPr>
          <p:cNvPr id="161793" name="Title 1"/>
          <p:cNvSpPr>
            <a:spLocks noGrp="1" noChangeArrowheads="1"/>
          </p:cNvSpPr>
          <p:nvPr>
            <p:ph type="title"/>
          </p:nvPr>
        </p:nvSpPr>
        <p:spPr/>
        <p:txBody>
          <a:bodyPr/>
          <a:lstStyle/>
          <a:p>
            <a:r>
              <a:rPr lang="en-US" altLang="en-US" dirty="0"/>
              <a:t>Speculation Example</a:t>
            </a:r>
            <a:endParaRPr lang="en-US" altLang="en-US" dirty="0"/>
          </a:p>
        </p:txBody>
      </p:sp>
      <p:sp>
        <p:nvSpPr>
          <p:cNvPr id="11" name="TextBox 10"/>
          <p:cNvSpPr txBox="1"/>
          <p:nvPr/>
        </p:nvSpPr>
        <p:spPr>
          <a:xfrm>
            <a:off x="27432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27432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4" name="TextBox 13"/>
          <p:cNvSpPr txBox="1"/>
          <p:nvPr/>
        </p:nvSpPr>
        <p:spPr>
          <a:xfrm>
            <a:off x="5689878"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p:cNvSpPr txBox="1"/>
          <p:nvPr/>
        </p:nvSpPr>
        <p:spPr>
          <a:xfrm>
            <a:off x="5600702"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3" name="Picture 2"/>
          <p:cNvPicPr>
            <a:picLocks noChangeAspect="1"/>
          </p:cNvPicPr>
          <p:nvPr/>
        </p:nvPicPr>
        <p:blipFill>
          <a:blip r:embed="rId3"/>
          <a:stretch>
            <a:fillRect/>
          </a:stretch>
        </p:blipFill>
        <p:spPr>
          <a:xfrm>
            <a:off x="0" y="4211146"/>
            <a:ext cx="9144000" cy="1732454"/>
          </a:xfrm>
          <a:prstGeom prst="rect">
            <a:avLst/>
          </a:prstGeom>
        </p:spPr>
      </p:pic>
      <p:sp>
        <p:nvSpPr>
          <p:cNvPr id="16" name="AutoShape 5"/>
          <p:cNvSpPr>
            <a:spLocks noChangeArrowheads="1"/>
          </p:cNvSpPr>
          <p:nvPr/>
        </p:nvSpPr>
        <p:spPr bwMode="auto">
          <a:xfrm>
            <a:off x="1220400" y="6172201"/>
            <a:ext cx="381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which ROB entry’s destination is this register</a:t>
            </a:r>
            <a:endParaRPr kumimoji="0" lang="en-US" altLang="zh-CN" sz="2000" b="1" i="0" u="none" strike="noStrike" kern="1200" cap="none" spc="0" normalizeH="0" baseline="0" noProof="0" dirty="0">
              <a:ln>
                <a:noFill/>
              </a:ln>
              <a:solidFill>
                <a:srgbClr val="00B0F0"/>
              </a:solidFill>
              <a:effectLst/>
              <a:uLnTx/>
              <a:uFillTx/>
            </a:endParaRPr>
          </a:p>
        </p:txBody>
      </p:sp>
      <p:sp>
        <p:nvSpPr>
          <p:cNvPr id="20" name="AutoShape 5"/>
          <p:cNvSpPr>
            <a:spLocks noChangeArrowheads="1"/>
          </p:cNvSpPr>
          <p:nvPr/>
        </p:nvSpPr>
        <p:spPr bwMode="auto">
          <a:xfrm>
            <a:off x="6174000" y="6174000"/>
            <a:ext cx="381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1" name="AutoShape 5"/>
          <p:cNvSpPr>
            <a:spLocks noChangeArrowheads="1"/>
          </p:cNvSpPr>
          <p:nvPr/>
        </p:nvSpPr>
        <p:spPr bwMode="auto">
          <a:xfrm>
            <a:off x="7848000" y="6174000"/>
            <a:ext cx="381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2" name="AutoShape 5"/>
          <p:cNvSpPr>
            <a:spLocks noChangeArrowheads="1"/>
          </p:cNvSpPr>
          <p:nvPr/>
        </p:nvSpPr>
        <p:spPr bwMode="auto">
          <a:xfrm>
            <a:off x="8769427" y="6174000"/>
            <a:ext cx="381000" cy="45719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7" name="AutoShape 5"/>
          <p:cNvSpPr>
            <a:spLocks noChangeArrowheads="1"/>
          </p:cNvSpPr>
          <p:nvPr/>
        </p:nvSpPr>
        <p:spPr bwMode="auto">
          <a:xfrm>
            <a:off x="-24788" y="2971799"/>
            <a:ext cx="3810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8" name="AutoShape 5"/>
          <p:cNvSpPr>
            <a:spLocks noChangeArrowheads="1"/>
          </p:cNvSpPr>
          <p:nvPr/>
        </p:nvSpPr>
        <p:spPr bwMode="auto">
          <a:xfrm>
            <a:off x="-24788" y="3261600"/>
            <a:ext cx="3810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AutoShape 5"/>
          <p:cNvSpPr>
            <a:spLocks noChangeArrowheads="1"/>
          </p:cNvSpPr>
          <p:nvPr/>
        </p:nvSpPr>
        <p:spPr bwMode="auto">
          <a:xfrm>
            <a:off x="-24788" y="3556800"/>
            <a:ext cx="3810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3" name="AutoShape 5"/>
          <p:cNvSpPr>
            <a:spLocks noChangeArrowheads="1"/>
          </p:cNvSpPr>
          <p:nvPr/>
        </p:nvSpPr>
        <p:spPr bwMode="auto">
          <a:xfrm>
            <a:off x="-24788" y="3859200"/>
            <a:ext cx="3810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4" name="Line 15"/>
          <p:cNvSpPr>
            <a:spLocks noChangeShapeType="1"/>
          </p:cNvSpPr>
          <p:nvPr/>
        </p:nvSpPr>
        <p:spPr bwMode="auto">
          <a:xfrm flipH="1" flipV="1">
            <a:off x="380998" y="2997690"/>
            <a:ext cx="1069201" cy="3174509"/>
          </a:xfrm>
          <a:prstGeom prst="line">
            <a:avLst/>
          </a:prstGeom>
          <a:noFill/>
          <a:ln w="38100">
            <a:solidFill>
              <a:srgbClr val="92D05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5" name="Line 15"/>
          <p:cNvSpPr>
            <a:spLocks noChangeShapeType="1"/>
          </p:cNvSpPr>
          <p:nvPr/>
        </p:nvSpPr>
        <p:spPr bwMode="auto">
          <a:xfrm flipH="1" flipV="1">
            <a:off x="380992" y="4047330"/>
            <a:ext cx="6019807" cy="2111596"/>
          </a:xfrm>
          <a:prstGeom prst="line">
            <a:avLst/>
          </a:prstGeom>
          <a:noFill/>
          <a:ln w="38100">
            <a:solidFill>
              <a:srgbClr val="92D05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6" name="Line 15"/>
          <p:cNvSpPr>
            <a:spLocks noChangeShapeType="1"/>
          </p:cNvSpPr>
          <p:nvPr/>
        </p:nvSpPr>
        <p:spPr bwMode="auto">
          <a:xfrm flipH="1" flipV="1">
            <a:off x="380999" y="3429000"/>
            <a:ext cx="7696201" cy="2729926"/>
          </a:xfrm>
          <a:prstGeom prst="line">
            <a:avLst/>
          </a:prstGeom>
          <a:noFill/>
          <a:ln w="38100">
            <a:solidFill>
              <a:srgbClr val="92D05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7" name="Line 15"/>
          <p:cNvSpPr>
            <a:spLocks noChangeShapeType="1"/>
          </p:cNvSpPr>
          <p:nvPr/>
        </p:nvSpPr>
        <p:spPr bwMode="auto">
          <a:xfrm flipH="1" flipV="1">
            <a:off x="380994" y="3768600"/>
            <a:ext cx="8610602" cy="2390326"/>
          </a:xfrm>
          <a:prstGeom prst="line">
            <a:avLst/>
          </a:prstGeom>
          <a:noFill/>
          <a:ln w="38100">
            <a:solidFill>
              <a:srgbClr val="92D05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1"/>
          <a:stretch>
            <a:fillRect/>
          </a:stretch>
        </p:blipFill>
        <p:spPr>
          <a:xfrm>
            <a:off x="4590" y="5943600"/>
            <a:ext cx="9144000" cy="914400"/>
          </a:xfrm>
          <a:prstGeom prst="rect">
            <a:avLst/>
          </a:prstGeom>
        </p:spPr>
      </p:pic>
      <p:sp>
        <p:nvSpPr>
          <p:cNvPr id="13" name="Rectangle 4"/>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600" b="1" i="0" u="none" strike="noStrike" kern="1200" cap="none" spc="0" normalizeH="0" baseline="0" noProof="0" dirty="0">
                <a:ln>
                  <a:noFill/>
                </a:ln>
                <a:solidFill>
                  <a:schemeClr val="bg1"/>
                </a:solidFill>
                <a:effectLst/>
                <a:uLnTx/>
                <a:uFillTx/>
              </a:rPr>
              <a:t>could be blank as Mult1 is not busy?</a:t>
            </a:r>
            <a:endParaRPr kumimoji="0" lang="en-US" altLang="zh-CN" sz="600" b="1" i="0" u="none" strike="noStrike" kern="1200" cap="none" spc="0" normalizeH="0" baseline="0" noProof="0" dirty="0">
              <a:ln>
                <a:noFill/>
              </a:ln>
              <a:solidFill>
                <a:schemeClr val="bg1"/>
              </a:solidFill>
              <a:effectLst/>
              <a:uLnTx/>
              <a:uFillTx/>
            </a:endParaRPr>
          </a:p>
        </p:txBody>
      </p:sp>
      <p:pic>
        <p:nvPicPr>
          <p:cNvPr id="2" name="Picture 1"/>
          <p:cNvPicPr>
            <a:picLocks noChangeAspect="1"/>
          </p:cNvPicPr>
          <p:nvPr/>
        </p:nvPicPr>
        <p:blipFill>
          <a:blip r:embed="rId2"/>
          <a:stretch>
            <a:fillRect/>
          </a:stretch>
        </p:blipFill>
        <p:spPr>
          <a:xfrm>
            <a:off x="0" y="1611455"/>
            <a:ext cx="9144000" cy="2599691"/>
          </a:xfrm>
          <a:prstGeom prst="rect">
            <a:avLst/>
          </a:prstGeom>
        </p:spPr>
      </p:pic>
      <p:sp>
        <p:nvSpPr>
          <p:cNvPr id="161793" name="Title 1"/>
          <p:cNvSpPr>
            <a:spLocks noGrp="1" noChangeArrowheads="1"/>
          </p:cNvSpPr>
          <p:nvPr>
            <p:ph type="title"/>
          </p:nvPr>
        </p:nvSpPr>
        <p:spPr/>
        <p:txBody>
          <a:bodyPr/>
          <a:lstStyle/>
          <a:p>
            <a:r>
              <a:rPr lang="en-US" altLang="en-US" dirty="0"/>
              <a:t>Speculation Example</a:t>
            </a:r>
            <a:endParaRPr lang="en-US" altLang="en-US" dirty="0"/>
          </a:p>
        </p:txBody>
      </p:sp>
      <p:sp>
        <p:nvSpPr>
          <p:cNvPr id="11" name="TextBox 10"/>
          <p:cNvSpPr txBox="1"/>
          <p:nvPr/>
        </p:nvSpPr>
        <p:spPr>
          <a:xfrm>
            <a:off x="27432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27432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4" name="TextBox 13"/>
          <p:cNvSpPr txBox="1"/>
          <p:nvPr/>
        </p:nvSpPr>
        <p:spPr>
          <a:xfrm>
            <a:off x="5689878"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p:cNvSpPr txBox="1"/>
          <p:nvPr/>
        </p:nvSpPr>
        <p:spPr>
          <a:xfrm>
            <a:off x="5600702"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3" name="Picture 2"/>
          <p:cNvPicPr>
            <a:picLocks noChangeAspect="1"/>
          </p:cNvPicPr>
          <p:nvPr/>
        </p:nvPicPr>
        <p:blipFill>
          <a:blip r:embed="rId3"/>
          <a:stretch>
            <a:fillRect/>
          </a:stretch>
        </p:blipFill>
        <p:spPr>
          <a:xfrm>
            <a:off x="0" y="4211146"/>
            <a:ext cx="9144000" cy="1732454"/>
          </a:xfrm>
          <a:prstGeom prst="rect">
            <a:avLst/>
          </a:prstGeom>
        </p:spPr>
      </p:pic>
      <p:sp>
        <p:nvSpPr>
          <p:cNvPr id="16" name="AutoShape 5"/>
          <p:cNvSpPr>
            <a:spLocks noChangeArrowheads="1"/>
          </p:cNvSpPr>
          <p:nvPr/>
        </p:nvSpPr>
        <p:spPr bwMode="auto">
          <a:xfrm>
            <a:off x="1220400" y="6172201"/>
            <a:ext cx="532200" cy="63863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rPr>
              <a:t>uncommitted instructions’ destination registers</a:t>
            </a:r>
            <a:endParaRPr kumimoji="0" lang="en-US" altLang="zh-CN" sz="2000" b="1" i="0" u="none" strike="noStrike" kern="1200" cap="none" spc="0" normalizeH="0" baseline="0" noProof="0" dirty="0">
              <a:ln>
                <a:noFill/>
              </a:ln>
              <a:solidFill>
                <a:srgbClr val="00B0F0"/>
              </a:solidFill>
              <a:effectLst/>
              <a:uLnTx/>
              <a:uFillTx/>
            </a:endParaRPr>
          </a:p>
        </p:txBody>
      </p:sp>
      <p:sp>
        <p:nvSpPr>
          <p:cNvPr id="18" name="AutoShape 5"/>
          <p:cNvSpPr>
            <a:spLocks noChangeArrowheads="1"/>
          </p:cNvSpPr>
          <p:nvPr/>
        </p:nvSpPr>
        <p:spPr bwMode="auto">
          <a:xfrm>
            <a:off x="6174000" y="6174000"/>
            <a:ext cx="532200" cy="63863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AutoShape 5"/>
          <p:cNvSpPr>
            <a:spLocks noChangeArrowheads="1"/>
          </p:cNvSpPr>
          <p:nvPr/>
        </p:nvSpPr>
        <p:spPr bwMode="auto">
          <a:xfrm>
            <a:off x="7848000" y="6174000"/>
            <a:ext cx="532200" cy="63863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3" name="AutoShape 5"/>
          <p:cNvSpPr>
            <a:spLocks noChangeArrowheads="1"/>
          </p:cNvSpPr>
          <p:nvPr/>
        </p:nvSpPr>
        <p:spPr bwMode="auto">
          <a:xfrm>
            <a:off x="8616390" y="6174224"/>
            <a:ext cx="532200" cy="63863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1"/>
          <a:stretch>
            <a:fillRect/>
          </a:stretch>
        </p:blipFill>
        <p:spPr>
          <a:xfrm>
            <a:off x="4590" y="5943600"/>
            <a:ext cx="9144000" cy="914400"/>
          </a:xfrm>
          <a:prstGeom prst="rect">
            <a:avLst/>
          </a:prstGeom>
        </p:spPr>
      </p:pic>
      <p:sp>
        <p:nvSpPr>
          <p:cNvPr id="13" name="Rectangle 4"/>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600" b="1" i="0" u="none" strike="noStrike" kern="1200" cap="none" spc="0" normalizeH="0" baseline="0" noProof="0" dirty="0">
                <a:ln>
                  <a:noFill/>
                </a:ln>
                <a:solidFill>
                  <a:schemeClr val="bg1"/>
                </a:solidFill>
                <a:effectLst/>
                <a:uLnTx/>
                <a:uFillTx/>
              </a:rPr>
              <a:t>could be blank as Mult1 is not busy?</a:t>
            </a:r>
            <a:endParaRPr kumimoji="0" lang="en-US" altLang="zh-CN" sz="600" b="1" i="0" u="none" strike="noStrike" kern="1200" cap="none" spc="0" normalizeH="0" baseline="0" noProof="0" dirty="0">
              <a:ln>
                <a:noFill/>
              </a:ln>
              <a:solidFill>
                <a:schemeClr val="bg1"/>
              </a:solidFill>
              <a:effectLst/>
              <a:uLnTx/>
              <a:uFillTx/>
            </a:endParaRPr>
          </a:p>
        </p:txBody>
      </p:sp>
      <p:pic>
        <p:nvPicPr>
          <p:cNvPr id="2" name="Picture 1"/>
          <p:cNvPicPr>
            <a:picLocks noChangeAspect="1"/>
          </p:cNvPicPr>
          <p:nvPr/>
        </p:nvPicPr>
        <p:blipFill>
          <a:blip r:embed="rId2"/>
          <a:stretch>
            <a:fillRect/>
          </a:stretch>
        </p:blipFill>
        <p:spPr>
          <a:xfrm>
            <a:off x="0" y="1611455"/>
            <a:ext cx="9144000" cy="2599691"/>
          </a:xfrm>
          <a:prstGeom prst="rect">
            <a:avLst/>
          </a:prstGeom>
        </p:spPr>
      </p:pic>
      <p:sp>
        <p:nvSpPr>
          <p:cNvPr id="161793" name="Title 1"/>
          <p:cNvSpPr>
            <a:spLocks noGrp="1" noChangeArrowheads="1"/>
          </p:cNvSpPr>
          <p:nvPr>
            <p:ph type="title"/>
          </p:nvPr>
        </p:nvSpPr>
        <p:spPr/>
        <p:txBody>
          <a:bodyPr/>
          <a:lstStyle/>
          <a:p>
            <a:r>
              <a:rPr lang="en-US" altLang="en-US" dirty="0"/>
              <a:t>Speculation Example</a:t>
            </a:r>
            <a:endParaRPr lang="en-US" altLang="en-US" dirty="0"/>
          </a:p>
        </p:txBody>
      </p:sp>
      <p:sp>
        <p:nvSpPr>
          <p:cNvPr id="11" name="TextBox 10"/>
          <p:cNvSpPr txBox="1"/>
          <p:nvPr/>
        </p:nvSpPr>
        <p:spPr>
          <a:xfrm>
            <a:off x="2743200"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p:cNvSpPr txBox="1"/>
          <p:nvPr/>
        </p:nvSpPr>
        <p:spPr>
          <a:xfrm>
            <a:off x="2743200"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4" name="TextBox 13"/>
          <p:cNvSpPr txBox="1"/>
          <p:nvPr/>
        </p:nvSpPr>
        <p:spPr>
          <a:xfrm>
            <a:off x="5689878" y="3581399"/>
            <a:ext cx="406956" cy="216000"/>
          </a:xfrm>
          <a:prstGeom prst="rect">
            <a:avLst/>
          </a:prstGeom>
          <a:solidFill>
            <a:schemeClr val="bg1"/>
          </a:solidFill>
        </p:spPr>
        <p:txBody>
          <a:bodyPr wrap="square" rtlCol="0">
            <a:spAutoFit/>
          </a:bodyPr>
          <a:lstStyle/>
          <a:p>
            <a:pPr algn="r"/>
            <a:endParaRPr lang="en-US"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p:cNvSpPr txBox="1"/>
          <p:nvPr/>
        </p:nvSpPr>
        <p:spPr>
          <a:xfrm>
            <a:off x="5600702" y="3494821"/>
            <a:ext cx="533400" cy="400110"/>
          </a:xfrm>
          <a:prstGeom prst="rect">
            <a:avLst/>
          </a:prstGeom>
          <a:noFill/>
        </p:spPr>
        <p:txBody>
          <a:bodyPr wrap="square" rtlCol="0">
            <a:spAutoFit/>
          </a:bodyPr>
          <a:lstStyle/>
          <a:p>
            <a:pPr algn="r"/>
            <a:r>
              <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endParaRPr lang="en-US"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3" name="Picture 2"/>
          <p:cNvPicPr>
            <a:picLocks noChangeAspect="1"/>
          </p:cNvPicPr>
          <p:nvPr/>
        </p:nvPicPr>
        <p:blipFill>
          <a:blip r:embed="rId3"/>
          <a:stretch>
            <a:fillRect/>
          </a:stretch>
        </p:blipFill>
        <p:spPr>
          <a:xfrm>
            <a:off x="0" y="4211146"/>
            <a:ext cx="9144000" cy="1732454"/>
          </a:xfrm>
          <a:prstGeom prst="rect">
            <a:avLst/>
          </a:prstGeom>
        </p:spPr>
      </p:pic>
      <p:sp>
        <p:nvSpPr>
          <p:cNvPr id="12" name="Rectangle 4"/>
          <p:cNvSpPr>
            <a:spLocks noChangeArrowheads="1"/>
          </p:cNvSpPr>
          <p:nvPr/>
        </p:nvSpPr>
        <p:spPr bwMode="auto">
          <a:xfrm>
            <a:off x="-304800" y="5791200"/>
            <a:ext cx="94488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upon commit</a:t>
            </a:r>
            <a:endParaRPr kumimoji="0" lang="en-US" altLang="zh-CN" sz="2000" b="1" i="0" u="none" strike="noStrike" kern="1200" cap="none" spc="0" normalizeH="0" baseline="0" noProof="0" dirty="0">
              <a:ln>
                <a:noFill/>
              </a:ln>
              <a:solidFill>
                <a:srgbClr val="00B0F0"/>
              </a:solidFill>
              <a:effectLst/>
              <a:uLnTx/>
              <a:uFillTx/>
            </a:endParaRPr>
          </a:p>
        </p:txBody>
      </p:sp>
      <p:sp>
        <p:nvSpPr>
          <p:cNvPr id="17" name="Rectangle 4"/>
          <p:cNvSpPr>
            <a:spLocks noChangeArrowheads="1"/>
          </p:cNvSpPr>
          <p:nvPr/>
        </p:nvSpPr>
        <p:spPr bwMode="auto">
          <a:xfrm>
            <a:off x="-76199" y="5562600"/>
            <a:ext cx="9226626"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w</a:t>
            </a:r>
            <a:r>
              <a:rPr kumimoji="0" lang="en-US" altLang="zh-CN" sz="2000" b="1" i="0" u="none" strike="noStrike" kern="1200" cap="none" spc="0" normalizeH="0" baseline="0" noProof="0" dirty="0" err="1">
                <a:ln>
                  <a:noFill/>
                </a:ln>
                <a:solidFill>
                  <a:srgbClr val="00B0F0"/>
                </a:solidFill>
                <a:effectLst/>
                <a:uLnTx/>
                <a:uFillTx/>
              </a:rPr>
              <a:t>ait</a:t>
            </a:r>
            <a:r>
              <a:rPr kumimoji="0" lang="en-US" altLang="zh-CN" sz="2000" b="1" i="0" u="none" strike="noStrike" kern="1200" cap="none" spc="0" normalizeH="0" baseline="0" noProof="0" dirty="0">
                <a:ln>
                  <a:noFill/>
                </a:ln>
                <a:solidFill>
                  <a:srgbClr val="00B0F0"/>
                </a:solidFill>
                <a:effectLst/>
                <a:uLnTx/>
                <a:uFillTx/>
              </a:rPr>
              <a:t> for results to be written from ROB to destination registers</a:t>
            </a:r>
            <a:endParaRPr kumimoji="0" lang="en-US" altLang="zh-CN" sz="2000" b="1" i="0" u="none" strike="noStrike" kern="1200" cap="none" spc="0" normalizeH="0" baseline="0" noProof="0" dirty="0">
              <a:ln>
                <a:noFill/>
              </a:ln>
              <a:solidFill>
                <a:srgbClr val="00B0F0"/>
              </a:solidFill>
              <a:effectLst/>
              <a:uLnTx/>
              <a:uFillTx/>
            </a:endParaRPr>
          </a:p>
        </p:txBody>
      </p:sp>
      <p:sp>
        <p:nvSpPr>
          <p:cNvPr id="27" name="AutoShape 5"/>
          <p:cNvSpPr>
            <a:spLocks noChangeArrowheads="1"/>
          </p:cNvSpPr>
          <p:nvPr/>
        </p:nvSpPr>
        <p:spPr bwMode="auto">
          <a:xfrm>
            <a:off x="1220400" y="6172201"/>
            <a:ext cx="532200" cy="63863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8" name="AutoShape 5"/>
          <p:cNvSpPr>
            <a:spLocks noChangeArrowheads="1"/>
          </p:cNvSpPr>
          <p:nvPr/>
        </p:nvSpPr>
        <p:spPr bwMode="auto">
          <a:xfrm>
            <a:off x="6174000" y="6174000"/>
            <a:ext cx="532200" cy="63863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9" name="AutoShape 5"/>
          <p:cNvSpPr>
            <a:spLocks noChangeArrowheads="1"/>
          </p:cNvSpPr>
          <p:nvPr/>
        </p:nvSpPr>
        <p:spPr bwMode="auto">
          <a:xfrm>
            <a:off x="7848000" y="6174000"/>
            <a:ext cx="532200" cy="63863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30" name="AutoShape 5"/>
          <p:cNvSpPr>
            <a:spLocks noChangeArrowheads="1"/>
          </p:cNvSpPr>
          <p:nvPr/>
        </p:nvSpPr>
        <p:spPr bwMode="auto">
          <a:xfrm>
            <a:off x="8616390" y="6174224"/>
            <a:ext cx="532200" cy="63863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show me the code, again</a:t>
            </a:r>
            <a:endParaRPr lang="en-US" altLang="zh-CN" dirty="0"/>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0"/>
            <a:ext cx="6014215" cy="6858000"/>
          </a:xfrm>
          <a:prstGeom prst="rect">
            <a:avLst/>
          </a:prstGeom>
        </p:spPr>
      </p:pic>
      <p:sp>
        <p:nvSpPr>
          <p:cNvPr id="2" name="Title 1"/>
          <p:cNvSpPr>
            <a:spLocks noGrp="1"/>
          </p:cNvSpPr>
          <p:nvPr>
            <p:ph type="title"/>
          </p:nvPr>
        </p:nvSpPr>
        <p:spPr>
          <a:xfrm>
            <a:off x="0" y="5029200"/>
            <a:ext cx="9144000" cy="1143000"/>
          </a:xfrm>
        </p:spPr>
        <p:txBody>
          <a:bodyPr/>
          <a:lstStyle/>
          <a:p>
            <a:pPr algn="r"/>
            <a:r>
              <a:rPr lang="en-US" dirty="0">
                <a:solidFill>
                  <a:srgbClr val="00B0F0"/>
                </a:solidFill>
              </a:rPr>
              <a:t>Hardware</a:t>
            </a:r>
            <a:br>
              <a:rPr lang="en-US" dirty="0">
                <a:solidFill>
                  <a:srgbClr val="00B0F0"/>
                </a:solidFill>
              </a:rPr>
            </a:br>
            <a:r>
              <a:rPr lang="en-US" dirty="0">
                <a:solidFill>
                  <a:srgbClr val="00B0F0"/>
                </a:solidFill>
              </a:rPr>
              <a:t>Speculation</a:t>
            </a:r>
            <a:endParaRPr lang="en-US" dirty="0">
              <a:solidFill>
                <a:srgbClr val="00B0F0"/>
              </a:solidFill>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s</a:t>
            </a:r>
            <a:r>
              <a:rPr lang="en-US" sz="3200" kern="0" dirty="0">
                <a:solidFill>
                  <a:srgbClr val="00B0F0"/>
                </a:solidFill>
              </a:rPr>
              <a:t>tep-by-step</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2" name="Title 1"/>
          <p:cNvSpPr>
            <a:spLocks noGrp="1"/>
          </p:cNvSpPr>
          <p:nvPr>
            <p:ph type="title"/>
          </p:nvPr>
        </p:nvSpPr>
        <p:spPr>
          <a:xfrm>
            <a:off x="0" y="5029200"/>
            <a:ext cx="9144000" cy="1143000"/>
          </a:xfrm>
        </p:spPr>
        <p:txBody>
          <a:bodyPr/>
          <a:lstStyle/>
          <a:p>
            <a:pPr algn="r"/>
            <a:r>
              <a:rPr lang="en-US" dirty="0">
                <a:solidFill>
                  <a:srgbClr val="00B0F0"/>
                </a:solidFill>
              </a:rPr>
              <a:t>H</a:t>
            </a:r>
            <a:r>
              <a:rPr lang="en-US" dirty="0">
                <a:solidFill>
                  <a:srgbClr val="00B0F0"/>
                </a:solidFill>
              </a:rPr>
              <a:t>ardware</a:t>
            </a:r>
            <a:br>
              <a:rPr lang="en-US" dirty="0">
                <a:solidFill>
                  <a:srgbClr val="00B0F0"/>
                </a:solidFill>
              </a:rPr>
            </a:br>
            <a:r>
              <a:rPr lang="en-US" dirty="0">
                <a:solidFill>
                  <a:srgbClr val="00B0F0"/>
                </a:solidFill>
              </a:rPr>
              <a:t>Speculation</a:t>
            </a:r>
            <a:endParaRPr lang="en-US" dirty="0">
              <a:solidFill>
                <a:srgbClr val="00B0F0"/>
              </a:solidFill>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10"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9150" y="1447800"/>
            <a:ext cx="75057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146" name="Rectangle 2"/>
          <p:cNvSpPr>
            <a:spLocks noGrp="1" noChangeArrowheads="1"/>
          </p:cNvSpPr>
          <p:nvPr>
            <p:ph type="title"/>
          </p:nvPr>
        </p:nvSpPr>
        <p:spPr/>
        <p:txBody>
          <a:bodyPr/>
          <a:lstStyle/>
          <a:p>
            <a:pPr eaLnBrk="1" hangingPunct="1"/>
            <a:r>
              <a:rPr lang="en-US" altLang="zh-CN"/>
              <a:t>Block Identification</a:t>
            </a:r>
            <a:endParaRPr lang="en-US" altLang="zh-CN"/>
          </a:p>
        </p:txBody>
      </p:sp>
      <p:sp>
        <p:nvSpPr>
          <p:cNvPr id="262147" name="Rectangle 3"/>
          <p:cNvSpPr>
            <a:spLocks noGrp="1" noChangeArrowheads="1"/>
          </p:cNvSpPr>
          <p:nvPr>
            <p:ph type="body" idx="1"/>
          </p:nvPr>
        </p:nvSpPr>
        <p:spPr>
          <a:xfrm>
            <a:off x="457200" y="2362200"/>
            <a:ext cx="8686800" cy="4495800"/>
          </a:xfrm>
        </p:spPr>
        <p:txBody>
          <a:bodyPr/>
          <a:lstStyle/>
          <a:p>
            <a:pPr eaLnBrk="1" hangingPunct="1">
              <a:lnSpc>
                <a:spcPct val="90000"/>
              </a:lnSpc>
            </a:pPr>
            <a:r>
              <a:rPr lang="en-US" altLang="zh-CN" b="1"/>
              <a:t>Block address: tag + index</a:t>
            </a:r>
            <a:endParaRPr lang="en-US" altLang="zh-CN" b="1"/>
          </a:p>
          <a:p>
            <a:pPr eaLnBrk="1" hangingPunct="1">
              <a:lnSpc>
                <a:spcPct val="90000"/>
              </a:lnSpc>
              <a:buFontTx/>
              <a:buNone/>
            </a:pPr>
            <a:r>
              <a:rPr lang="en-US" altLang="zh-CN"/>
              <a:t>	Index: select the set</a:t>
            </a:r>
            <a:endParaRPr lang="en-US" altLang="zh-CN"/>
          </a:p>
          <a:p>
            <a:pPr eaLnBrk="1" hangingPunct="1">
              <a:lnSpc>
                <a:spcPct val="90000"/>
              </a:lnSpc>
              <a:buFontTx/>
              <a:buNone/>
            </a:pPr>
            <a:r>
              <a:rPr lang="en-US" altLang="zh-CN"/>
              <a:t>	Tag: = </a:t>
            </a:r>
            <a:r>
              <a:rPr lang="en-US" altLang="zh-CN">
                <a:solidFill>
                  <a:srgbClr val="00B0F0"/>
                </a:solidFill>
              </a:rPr>
              <a:t>(valid bit) </a:t>
            </a:r>
            <a:r>
              <a:rPr lang="en-US" altLang="zh-CN"/>
              <a:t>+ block address</a:t>
            </a:r>
            <a:endParaRPr lang="en-US" altLang="zh-CN"/>
          </a:p>
          <a:p>
            <a:pPr eaLnBrk="1" hangingPunct="1">
              <a:lnSpc>
                <a:spcPct val="90000"/>
              </a:lnSpc>
              <a:buFontTx/>
              <a:buNone/>
            </a:pPr>
            <a:r>
              <a:rPr lang="en-US" altLang="zh-CN"/>
              <a:t>		check all blocks in the set in parallel</a:t>
            </a:r>
            <a:endParaRPr lang="en-US" altLang="zh-CN" b="1"/>
          </a:p>
          <a:p>
            <a:pPr eaLnBrk="1" hangingPunct="1">
              <a:lnSpc>
                <a:spcPct val="90000"/>
              </a:lnSpc>
            </a:pPr>
            <a:r>
              <a:rPr lang="en-US" altLang="zh-CN"/>
              <a:t>Block offset: the address of the desired data/word within the block</a:t>
            </a:r>
            <a:endParaRPr lang="en-US" altLang="zh-CN"/>
          </a:p>
          <a:p>
            <a:pPr eaLnBrk="1" hangingPunct="1">
              <a:lnSpc>
                <a:spcPct val="90000"/>
              </a:lnSpc>
            </a:pPr>
            <a:endParaRPr lang="en-US" altLang="zh-CN" sz="2000"/>
          </a:p>
          <a:p>
            <a:pPr eaLnBrk="1" hangingPunct="1">
              <a:lnSpc>
                <a:spcPct val="90000"/>
              </a:lnSpc>
            </a:pPr>
            <a:r>
              <a:rPr lang="en-US" altLang="zh-CN" i="1"/>
              <a:t>Fully associative caches have no index field</a:t>
            </a:r>
            <a:endParaRPr lang="en-US" altLang="zh-CN" i="1"/>
          </a:p>
        </p:txBody>
      </p:sp>
      <p:sp>
        <p:nvSpPr>
          <p:cNvPr id="11" name="任意多边形 10"/>
          <p:cNvSpPr/>
          <p:nvPr/>
        </p:nvSpPr>
        <p:spPr>
          <a:xfrm>
            <a:off x="2819400" y="762000"/>
            <a:ext cx="5157788" cy="1487488"/>
          </a:xfrm>
          <a:custGeom>
            <a:avLst/>
            <a:gdLst>
              <a:gd name="connsiteX0" fmla="*/ 3128596 w 5294435"/>
              <a:gd name="connsiteY0" fmla="*/ 720968 h 763465"/>
              <a:gd name="connsiteX1" fmla="*/ 235927 w 5294435"/>
              <a:gd name="connsiteY1" fmla="*/ 650630 h 763465"/>
              <a:gd name="connsiteX2" fmla="*/ 4544158 w 5294435"/>
              <a:gd name="connsiteY2" fmla="*/ 43961 h 763465"/>
              <a:gd name="connsiteX3" fmla="*/ 4737589 w 5294435"/>
              <a:gd name="connsiteY3" fmla="*/ 386861 h 763465"/>
            </a:gdLst>
            <a:ahLst/>
            <a:cxnLst>
              <a:cxn ang="0">
                <a:pos x="connsiteX0" y="connsiteY0"/>
              </a:cxn>
              <a:cxn ang="0">
                <a:pos x="connsiteX1" y="connsiteY1"/>
              </a:cxn>
              <a:cxn ang="0">
                <a:pos x="connsiteX2" y="connsiteY2"/>
              </a:cxn>
              <a:cxn ang="0">
                <a:pos x="connsiteX3" y="connsiteY3"/>
              </a:cxn>
            </a:cxnLst>
            <a:rect l="l" t="t" r="r" b="b"/>
            <a:pathLst>
              <a:path w="5294435" h="763465">
                <a:moveTo>
                  <a:pt x="3128596" y="720968"/>
                </a:moveTo>
                <a:cubicBezTo>
                  <a:pt x="1564298" y="742216"/>
                  <a:pt x="0" y="763465"/>
                  <a:pt x="235927" y="650630"/>
                </a:cubicBezTo>
                <a:cubicBezTo>
                  <a:pt x="471854" y="537796"/>
                  <a:pt x="3793881" y="87923"/>
                  <a:pt x="4544158" y="43961"/>
                </a:cubicBezTo>
                <a:cubicBezTo>
                  <a:pt x="5294435" y="0"/>
                  <a:pt x="4700954" y="328246"/>
                  <a:pt x="4737589" y="386861"/>
                </a:cubicBezTo>
              </a:path>
            </a:pathLst>
          </a:cu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Verdana" panose="020B0604030504040204"/>
              <a:ea typeface="宋体" panose="02010600030101010101" pitchFamily="2" charset="-122"/>
              <a:cs typeface="+mn-cs"/>
            </a:endParaRPr>
          </a:p>
        </p:txBody>
      </p:sp>
      <p:sp>
        <p:nvSpPr>
          <p:cNvPr id="262149" name="Rectangle 5"/>
          <p:cNvSpPr>
            <a:spLocks noChangeArrowheads="1"/>
          </p:cNvSpPr>
          <p:nvPr/>
        </p:nvSpPr>
        <p:spPr bwMode="auto">
          <a:xfrm>
            <a:off x="4343400" y="2895600"/>
            <a:ext cx="4800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v-bit&amp;tags should be stored </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in cache along with data blocks</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8" name="Rectangle 4"/>
          <p:cNvSpPr>
            <a:spLocks noChangeArrowheads="1"/>
          </p:cNvSpPr>
          <p:nvPr/>
        </p:nvSpPr>
        <p:spPr bwMode="auto">
          <a:xfrm>
            <a:off x="-76200" y="4033587"/>
            <a:ext cx="4953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otherwise, structural hazard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should wait in instruction queue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AutoShape 5"/>
          <p:cNvSpPr>
            <a:spLocks noChangeArrowheads="1"/>
          </p:cNvSpPr>
          <p:nvPr/>
        </p:nvSpPr>
        <p:spPr bwMode="auto">
          <a:xfrm>
            <a:off x="838200" y="914400"/>
            <a:ext cx="1219200" cy="10668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9" name="AutoShape 5"/>
          <p:cNvSpPr>
            <a:spLocks noChangeArrowheads="1"/>
          </p:cNvSpPr>
          <p:nvPr/>
        </p:nvSpPr>
        <p:spPr bwMode="auto">
          <a:xfrm>
            <a:off x="2895600" y="0"/>
            <a:ext cx="5638800" cy="228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Rectangle 4"/>
          <p:cNvSpPr>
            <a:spLocks noChangeArrowheads="1"/>
          </p:cNvSpPr>
          <p:nvPr/>
        </p:nvSpPr>
        <p:spPr bwMode="auto">
          <a:xfrm>
            <a:off x="-76200" y="4033587"/>
            <a:ext cx="616661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if source operand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not available,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9" name="AutoShape 5"/>
          <p:cNvSpPr>
            <a:spLocks noChangeArrowheads="1"/>
          </p:cNvSpPr>
          <p:nvPr/>
        </p:nvSpPr>
        <p:spPr bwMode="auto">
          <a:xfrm>
            <a:off x="2895600" y="201600"/>
            <a:ext cx="5638800" cy="228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Rectangle 4"/>
          <p:cNvSpPr>
            <a:spLocks noChangeArrowheads="1"/>
          </p:cNvSpPr>
          <p:nvPr/>
        </p:nvSpPr>
        <p:spPr bwMode="auto">
          <a:xfrm>
            <a:off x="-76200" y="4033587"/>
            <a:ext cx="8382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if source operand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not available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monitor </a:t>
            </a:r>
            <a:r>
              <a:rPr lang="en-US" altLang="zh-CN" sz="2000" b="1" dirty="0" err="1">
                <a:solidFill>
                  <a:srgbClr val="00B0F0"/>
                </a:solidFill>
              </a:rPr>
              <a:t>rs’</a:t>
            </a:r>
            <a:r>
              <a:rPr lang="en-US" altLang="zh-CN" sz="2000" b="1" dirty="0">
                <a:solidFill>
                  <a:srgbClr val="00B0F0"/>
                </a:solidFill>
              </a:rPr>
              <a:t> ROB entry h’s status till its result is available;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p:cNvSpPr>
            <a:spLocks noChangeArrowheads="1"/>
          </p:cNvSpPr>
          <p:nvPr/>
        </p:nvSpPr>
        <p:spPr bwMode="auto">
          <a:xfrm>
            <a:off x="-76200" y="4648200"/>
            <a:ext cx="9220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p</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ay attention to the assignment of h here, </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not necessarily the ROB head as defined by default; </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9" name="AutoShape 5"/>
          <p:cNvSpPr>
            <a:spLocks noChangeArrowheads="1"/>
          </p:cNvSpPr>
          <p:nvPr/>
        </p:nvSpPr>
        <p:spPr bwMode="auto">
          <a:xfrm>
            <a:off x="2895600" y="381000"/>
            <a:ext cx="5638800" cy="609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Rectangle 4"/>
          <p:cNvSpPr>
            <a:spLocks noChangeArrowheads="1"/>
          </p:cNvSpPr>
          <p:nvPr/>
        </p:nvSpPr>
        <p:spPr bwMode="auto">
          <a:xfrm>
            <a:off x="-76200" y="4033587"/>
            <a:ext cx="8382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if source operand </a:t>
            </a:r>
            <a:r>
              <a:rPr lang="en-US" altLang="zh-CN" sz="2000" b="1" dirty="0" err="1">
                <a:solidFill>
                  <a:srgbClr val="00B0F0"/>
                </a:solidFill>
              </a:rPr>
              <a:t>rs</a:t>
            </a:r>
            <a:r>
              <a:rPr lang="en-US" altLang="zh-CN" sz="2000" b="1" dirty="0">
                <a:solidFill>
                  <a:srgbClr val="00B0F0"/>
                </a:solidFill>
              </a:rPr>
              <a:t> is not available </a:t>
            </a:r>
            <a:endParaRPr lang="en-US" altLang="zh-CN" sz="2000" b="1" dirty="0">
              <a:solidFill>
                <a:srgbClr val="00B0F0"/>
              </a:solidFill>
            </a:endParaRPr>
          </a:p>
          <a:p>
            <a:pPr lvl="0">
              <a:spcBef>
                <a:spcPct val="0"/>
              </a:spcBef>
              <a:buNone/>
              <a:defRPr/>
            </a:pPr>
            <a:r>
              <a:rPr lang="en-US" altLang="zh-CN" sz="2000" b="1" dirty="0">
                <a:solidFill>
                  <a:srgbClr val="00B0F0"/>
                </a:solidFill>
              </a:rPr>
              <a:t>monitor </a:t>
            </a:r>
            <a:r>
              <a:rPr lang="en-US" altLang="zh-CN" sz="2000" b="1" dirty="0" err="1">
                <a:solidFill>
                  <a:srgbClr val="00B0F0"/>
                </a:solidFill>
              </a:rPr>
              <a:t>rs’</a:t>
            </a:r>
            <a:r>
              <a:rPr lang="en-US" altLang="zh-CN" sz="2000" b="1" dirty="0">
                <a:solidFill>
                  <a:srgbClr val="00B0F0"/>
                </a:solidFill>
              </a:rPr>
              <a:t> ROB entry h’s status till its result is available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p:cNvSpPr>
            <a:spLocks noChangeArrowheads="1"/>
          </p:cNvSpPr>
          <p:nvPr/>
        </p:nvSpPr>
        <p:spPr bwMode="auto">
          <a:xfrm>
            <a:off x="-76200" y="4648200"/>
            <a:ext cx="9220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if the result is available,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send it from ROB to the reservation station;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10" name="Rectangle 4"/>
          <p:cNvSpPr>
            <a:spLocks noChangeArrowheads="1"/>
          </p:cNvSpPr>
          <p:nvPr/>
        </p:nvSpPr>
        <p:spPr bwMode="auto">
          <a:xfrm>
            <a:off x="-76200" y="4033587"/>
            <a:ext cx="8382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if source operand </a:t>
            </a:r>
            <a:r>
              <a:rPr lang="en-US" altLang="zh-CN" sz="2000" b="1" dirty="0" err="1">
                <a:solidFill>
                  <a:srgbClr val="00B0F0"/>
                </a:solidFill>
              </a:rPr>
              <a:t>rs</a:t>
            </a:r>
            <a:r>
              <a:rPr lang="en-US" altLang="zh-CN" sz="2000" b="1" dirty="0">
                <a:solidFill>
                  <a:srgbClr val="00B0F0"/>
                </a:solidFill>
              </a:rPr>
              <a:t> is available, </a:t>
            </a:r>
            <a:endParaRPr lang="en-US" altLang="zh-CN" sz="2000" b="1" dirty="0">
              <a:solidFill>
                <a:srgbClr val="00B0F0"/>
              </a:solidFill>
            </a:endParaRPr>
          </a:p>
          <a:p>
            <a:pPr lvl="0">
              <a:spcBef>
                <a:spcPct val="0"/>
              </a:spcBef>
              <a:buNone/>
              <a:defRPr/>
            </a:pPr>
            <a:r>
              <a:rPr lang="en-US" altLang="zh-CN" sz="2000" b="1" dirty="0">
                <a:solidFill>
                  <a:srgbClr val="00B0F0"/>
                </a:solidFill>
              </a:rPr>
              <a:t>send it from register to the reservation station;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p:cNvSpPr>
            <a:spLocks noChangeArrowheads="1"/>
          </p:cNvSpPr>
          <p:nvPr/>
        </p:nvSpPr>
        <p:spPr bwMode="auto">
          <a:xfrm>
            <a:off x="2895600" y="949993"/>
            <a:ext cx="5638800" cy="228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10" name="Rectangle 4"/>
          <p:cNvSpPr>
            <a:spLocks noChangeArrowheads="1"/>
          </p:cNvSpPr>
          <p:nvPr/>
        </p:nvSpPr>
        <p:spPr bwMode="auto">
          <a:xfrm>
            <a:off x="-76200" y="4033587"/>
            <a:ext cx="8382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occupy the reservation station, </a:t>
            </a:r>
            <a:endParaRPr lang="en-US" altLang="zh-CN" sz="2000" b="1" dirty="0">
              <a:solidFill>
                <a:srgbClr val="00B0F0"/>
              </a:solidFill>
            </a:endParaRPr>
          </a:p>
          <a:p>
            <a:pPr lvl="0">
              <a:spcBef>
                <a:spcPct val="0"/>
              </a:spcBef>
              <a:buNone/>
              <a:defRPr/>
            </a:pPr>
            <a:r>
              <a:rPr lang="en-US" altLang="zh-CN" sz="2000" b="1" dirty="0">
                <a:solidFill>
                  <a:srgbClr val="00B0F0"/>
                </a:solidFill>
              </a:rPr>
              <a:t>tag it with the corresponding ROB entry b, that is,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p:cNvSpPr>
            <a:spLocks noChangeArrowheads="1"/>
          </p:cNvSpPr>
          <p:nvPr/>
        </p:nvSpPr>
        <p:spPr bwMode="auto">
          <a:xfrm>
            <a:off x="2895600" y="1143000"/>
            <a:ext cx="5638800" cy="228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Rectangle 4"/>
          <p:cNvSpPr>
            <a:spLocks noChangeArrowheads="1"/>
          </p:cNvSpPr>
          <p:nvPr/>
        </p:nvSpPr>
        <p:spPr bwMode="auto">
          <a:xfrm>
            <a:off x="-76200" y="4648200"/>
            <a:ext cx="9220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the result of this reservation station will be written to b;</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10" name="Rectangle 4"/>
          <p:cNvSpPr>
            <a:spLocks noChangeArrowheads="1"/>
          </p:cNvSpPr>
          <p:nvPr/>
        </p:nvSpPr>
        <p:spPr bwMode="auto">
          <a:xfrm>
            <a:off x="-76200" y="4033587"/>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write instruction type to ROB entry b, </a:t>
            </a:r>
            <a:endParaRPr lang="en-US" altLang="zh-CN" sz="2000" b="1" dirty="0">
              <a:solidFill>
                <a:srgbClr val="00B0F0"/>
              </a:solidFill>
            </a:endParaRPr>
          </a:p>
          <a:p>
            <a:pPr lvl="0">
              <a:spcBef>
                <a:spcPct val="0"/>
              </a:spcBef>
              <a:buNone/>
              <a:defRPr/>
            </a:pPr>
            <a:r>
              <a:rPr lang="en-US" altLang="zh-CN" sz="2000" b="1" dirty="0">
                <a:solidFill>
                  <a:srgbClr val="00B0F0"/>
                </a:solidFill>
              </a:rPr>
              <a:t>set destination register of ROB entry b as instruction’s </a:t>
            </a:r>
            <a:r>
              <a:rPr lang="en-US" altLang="zh-CN" sz="2000" b="1" dirty="0" err="1">
                <a:solidFill>
                  <a:srgbClr val="00B0F0"/>
                </a:solidFill>
              </a:rPr>
              <a:t>dest</a:t>
            </a:r>
            <a:r>
              <a:rPr lang="en-US" altLang="zh-CN" sz="2000" b="1" dirty="0">
                <a:solidFill>
                  <a:srgbClr val="00B0F0"/>
                </a:solidFill>
              </a:rPr>
              <a:t> </a:t>
            </a:r>
            <a:r>
              <a:rPr lang="en-US" altLang="zh-CN" sz="2000" b="1" dirty="0" err="1">
                <a:solidFill>
                  <a:srgbClr val="00B0F0"/>
                </a:solidFill>
              </a:rPr>
              <a:t>rd</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p:cNvSpPr>
            <a:spLocks noChangeArrowheads="1"/>
          </p:cNvSpPr>
          <p:nvPr/>
        </p:nvSpPr>
        <p:spPr bwMode="auto">
          <a:xfrm>
            <a:off x="2895600" y="1332000"/>
            <a:ext cx="6228000" cy="228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Rectangle 4"/>
          <p:cNvSpPr>
            <a:spLocks noChangeArrowheads="1"/>
          </p:cNvSpPr>
          <p:nvPr/>
        </p:nvSpPr>
        <p:spPr bwMode="auto">
          <a:xfrm>
            <a:off x="-76200" y="4648200"/>
            <a:ext cx="9220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the result of this ROB entry b will be finally written to </a:t>
            </a:r>
            <a:r>
              <a:rPr lang="en-US" altLang="zh-CN" sz="2000" b="1" dirty="0" err="1">
                <a:solidFill>
                  <a:srgbClr val="00B0F0"/>
                </a:solidFill>
              </a:rPr>
              <a:t>rd</a:t>
            </a:r>
            <a:r>
              <a:rPr lang="en-US" altLang="zh-CN" sz="2000" b="1" dirty="0">
                <a:solidFill>
                  <a:srgbClr val="00B0F0"/>
                </a:solidFill>
              </a:rPr>
              <a: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10" name="Rectangle 4"/>
          <p:cNvSpPr>
            <a:spLocks noChangeArrowheads="1"/>
          </p:cNvSpPr>
          <p:nvPr/>
        </p:nvSpPr>
        <p:spPr bwMode="auto">
          <a:xfrm>
            <a:off x="-76200" y="4033587"/>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similar policy to get the other operand rt ready; </a:t>
            </a:r>
            <a:endParaRPr lang="en-US" altLang="zh-CN" sz="2000" b="1" dirty="0">
              <a:solidFill>
                <a:srgbClr val="00B0F0"/>
              </a:solidFill>
            </a:endParaRPr>
          </a:p>
          <a:p>
            <a:pPr>
              <a:spcBef>
                <a:spcPct val="0"/>
              </a:spcBef>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p:cNvSpPr>
            <a:spLocks noChangeArrowheads="1"/>
          </p:cNvSpPr>
          <p:nvPr/>
        </p:nvSpPr>
        <p:spPr bwMode="auto">
          <a:xfrm>
            <a:off x="2895600" y="1600199"/>
            <a:ext cx="6228000" cy="1224213"/>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10" name="Rectangle 4"/>
          <p:cNvSpPr>
            <a:spLocks noChangeArrowheads="1"/>
          </p:cNvSpPr>
          <p:nvPr/>
        </p:nvSpPr>
        <p:spPr bwMode="auto">
          <a:xfrm>
            <a:off x="-76200" y="4033587"/>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link ROB entry b to the corresponding register </a:t>
            </a:r>
            <a:r>
              <a:rPr lang="en-US" altLang="zh-CN" sz="2000" b="1" dirty="0" err="1">
                <a:solidFill>
                  <a:srgbClr val="00B0F0"/>
                </a:solidFill>
              </a:rPr>
              <a:t>rd</a:t>
            </a:r>
            <a:r>
              <a:rPr lang="en-US" altLang="zh-CN" sz="2000" b="1" dirty="0">
                <a:solidFill>
                  <a:srgbClr val="00B0F0"/>
                </a:solidFill>
              </a:rPr>
              <a:t>; </a:t>
            </a:r>
            <a:endParaRPr lang="en-US" altLang="zh-CN" sz="2000" b="1" dirty="0">
              <a:solidFill>
                <a:srgbClr val="00B0F0"/>
              </a:solidFill>
            </a:endParaRPr>
          </a:p>
          <a:p>
            <a:pPr lvl="0">
              <a:spcBef>
                <a:spcPct val="0"/>
              </a:spcBef>
              <a:buNone/>
              <a:defRPr/>
            </a:pPr>
            <a:r>
              <a:rPr lang="en-US" altLang="zh-CN" sz="2000" b="1" dirty="0">
                <a:solidFill>
                  <a:srgbClr val="00B0F0"/>
                </a:solidFill>
              </a:rPr>
              <a:t>the result of this ROB entry b will be finally written to </a:t>
            </a:r>
            <a:r>
              <a:rPr lang="en-US" altLang="zh-CN" sz="2000" b="1" dirty="0" err="1">
                <a:solidFill>
                  <a:srgbClr val="00B0F0"/>
                </a:solidFill>
              </a:rPr>
              <a:t>rd</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p:cNvSpPr>
            <a:spLocks noChangeArrowheads="1"/>
          </p:cNvSpPr>
          <p:nvPr/>
        </p:nvSpPr>
        <p:spPr bwMode="auto">
          <a:xfrm>
            <a:off x="2895600" y="2814387"/>
            <a:ext cx="6228000" cy="462213"/>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10" name="Rectangle 4"/>
          <p:cNvSpPr>
            <a:spLocks noChangeArrowheads="1"/>
          </p:cNvSpPr>
          <p:nvPr/>
        </p:nvSpPr>
        <p:spPr bwMode="auto">
          <a:xfrm>
            <a:off x="-76200" y="4033587"/>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link ROB entry b to the corresponding register </a:t>
            </a:r>
            <a:r>
              <a:rPr lang="en-US" altLang="zh-CN" sz="2000" b="1" dirty="0" err="1">
                <a:solidFill>
                  <a:srgbClr val="00B0F0"/>
                </a:solidFill>
              </a:rPr>
              <a:t>rd</a:t>
            </a:r>
            <a:r>
              <a:rPr lang="en-US" altLang="zh-CN" sz="2000" b="1" dirty="0">
                <a:solidFill>
                  <a:srgbClr val="00B0F0"/>
                </a:solidFill>
              </a:rPr>
              <a:t>; </a:t>
            </a:r>
            <a:endParaRPr lang="en-US" altLang="zh-CN" sz="2000" b="1" dirty="0">
              <a:solidFill>
                <a:srgbClr val="00B0F0"/>
              </a:solidFill>
            </a:endParaRPr>
          </a:p>
          <a:p>
            <a:pPr lvl="0">
              <a:spcBef>
                <a:spcPct val="0"/>
              </a:spcBef>
              <a:buNone/>
              <a:defRPr/>
            </a:pPr>
            <a:r>
              <a:rPr lang="en-US" altLang="zh-CN" sz="2000" b="1" dirty="0">
                <a:solidFill>
                  <a:srgbClr val="00B0F0"/>
                </a:solidFill>
              </a:rPr>
              <a:t>the result of this ROB entry b will be finally written to </a:t>
            </a:r>
            <a:r>
              <a:rPr lang="en-US" altLang="zh-CN" sz="2000" b="1" dirty="0" err="1">
                <a:solidFill>
                  <a:srgbClr val="00B0F0"/>
                </a:solidFill>
              </a:rPr>
              <a:t>rd</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p:cNvSpPr>
            <a:spLocks noChangeArrowheads="1"/>
          </p:cNvSpPr>
          <p:nvPr/>
        </p:nvSpPr>
        <p:spPr bwMode="auto">
          <a:xfrm>
            <a:off x="2895600" y="3271587"/>
            <a:ext cx="6228000" cy="462213"/>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Rectangle 4"/>
          <p:cNvSpPr>
            <a:spLocks noChangeArrowheads="1"/>
          </p:cNvSpPr>
          <p:nvPr/>
        </p:nvSpPr>
        <p:spPr bwMode="auto">
          <a:xfrm>
            <a:off x="-76200" y="4648200"/>
            <a:ext cx="9220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f</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or load, the other operand comes from </a:t>
            </a:r>
            <a:r>
              <a:rPr kumimoji="0" lang="en-US" altLang="zh-CN" sz="2000" b="1" i="0" u="none" strike="noStrike" kern="1200" cap="none" spc="0" normalizeH="0" baseline="0" noProof="0" dirty="0" err="1">
                <a:ln>
                  <a:noFill/>
                </a:ln>
                <a:solidFill>
                  <a:srgbClr val="92D050"/>
                </a:solidFill>
                <a:effectLst/>
                <a:uLnTx/>
                <a:uFillTx/>
                <a:latin typeface="Verdana" panose="020B0604030504040204" pitchFamily="34" charset="0"/>
                <a:ea typeface="宋体" panose="02010600030101010101" pitchFamily="2" charset="-122"/>
                <a:cs typeface="+mn-cs"/>
              </a:rPr>
              <a:t>imm</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2"/>
          <p:cNvSpPr>
            <a:spLocks noGrp="1" noChangeArrowheads="1"/>
          </p:cNvSpPr>
          <p:nvPr>
            <p:ph type="title"/>
          </p:nvPr>
        </p:nvSpPr>
        <p:spPr/>
        <p:txBody>
          <a:bodyPr/>
          <a:lstStyle/>
          <a:p>
            <a:pPr eaLnBrk="1" hangingPunct="1"/>
            <a:r>
              <a:rPr lang="en-US" altLang="zh-CN"/>
              <a:t>Write Strategy</a:t>
            </a:r>
            <a:endParaRPr lang="en-US" altLang="zh-CN"/>
          </a:p>
        </p:txBody>
      </p:sp>
      <p:sp>
        <p:nvSpPr>
          <p:cNvPr id="144386" name="Rectangle 3"/>
          <p:cNvSpPr>
            <a:spLocks noGrp="1" noChangeArrowheads="1"/>
          </p:cNvSpPr>
          <p:nvPr>
            <p:ph type="body" idx="1"/>
          </p:nvPr>
        </p:nvSpPr>
        <p:spPr/>
        <p:txBody>
          <a:bodyPr/>
          <a:lstStyle/>
          <a:p>
            <a:pPr marL="0" indent="0" eaLnBrk="1" hangingPunct="1">
              <a:lnSpc>
                <a:spcPct val="90000"/>
              </a:lnSpc>
              <a:buFontTx/>
              <a:buNone/>
              <a:defRPr/>
            </a:pPr>
            <a:r>
              <a:rPr lang="en-US" altLang="zh-CN" dirty="0">
                <a:solidFill>
                  <a:srgbClr val="00B0F0"/>
                </a:solidFill>
              </a:rPr>
              <a:t>Options on a write hit</a:t>
            </a:r>
            <a:endParaRPr lang="en-US" altLang="zh-CN" b="1" dirty="0"/>
          </a:p>
          <a:p>
            <a:pPr eaLnBrk="1" hangingPunct="1">
              <a:lnSpc>
                <a:spcPct val="90000"/>
              </a:lnSpc>
              <a:defRPr/>
            </a:pPr>
            <a:r>
              <a:rPr lang="en-US" altLang="zh-CN" b="1" dirty="0"/>
              <a:t>Write-through</a:t>
            </a:r>
            <a:endParaRPr lang="en-US" altLang="zh-CN" b="1" dirty="0"/>
          </a:p>
          <a:p>
            <a:pPr eaLnBrk="1" hangingPunct="1">
              <a:lnSpc>
                <a:spcPct val="90000"/>
              </a:lnSpc>
              <a:buFontTx/>
              <a:buNone/>
              <a:defRPr/>
            </a:pPr>
            <a:r>
              <a:rPr lang="en-US" altLang="zh-CN" dirty="0"/>
              <a:t>	info is written to both the block in the cache and to the block in the lower-level memory</a:t>
            </a:r>
            <a:endParaRPr lang="en-US" altLang="zh-CN" dirty="0"/>
          </a:p>
          <a:p>
            <a:pPr eaLnBrk="1" hangingPunct="1">
              <a:lnSpc>
                <a:spcPct val="90000"/>
              </a:lnSpc>
              <a:defRPr/>
            </a:pPr>
            <a:r>
              <a:rPr lang="en-US" altLang="zh-CN" b="1" dirty="0"/>
              <a:t>Write-back</a:t>
            </a:r>
            <a:endParaRPr lang="en-US" altLang="zh-CN" b="1" dirty="0"/>
          </a:p>
          <a:p>
            <a:pPr eaLnBrk="1" hangingPunct="1">
              <a:lnSpc>
                <a:spcPct val="90000"/>
              </a:lnSpc>
              <a:buFontTx/>
              <a:buNone/>
              <a:defRPr/>
            </a:pPr>
            <a:r>
              <a:rPr lang="en-US" altLang="zh-CN" dirty="0"/>
              <a:t>	info is written only to the block in the cache;</a:t>
            </a:r>
            <a:endParaRPr lang="en-US" altLang="zh-CN" dirty="0"/>
          </a:p>
          <a:p>
            <a:pPr eaLnBrk="1" hangingPunct="1">
              <a:lnSpc>
                <a:spcPct val="90000"/>
              </a:lnSpc>
              <a:buFontTx/>
              <a:buNone/>
              <a:defRPr/>
            </a:pPr>
            <a:r>
              <a:rPr lang="en-US" altLang="zh-CN" dirty="0"/>
              <a:t>	to the main memory only when the modified cache block is replaced;</a:t>
            </a:r>
            <a:endParaRPr lang="en-US" altLang="zh-CN" dirty="0"/>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Issue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0" y="0"/>
            <a:ext cx="9144000" cy="4196013"/>
          </a:xfrm>
          <a:prstGeom prst="rect">
            <a:avLst/>
          </a:prstGeom>
        </p:spPr>
      </p:pic>
      <p:sp>
        <p:nvSpPr>
          <p:cNvPr id="10" name="Rectangle 4"/>
          <p:cNvSpPr>
            <a:spLocks noChangeArrowheads="1"/>
          </p:cNvSpPr>
          <p:nvPr/>
        </p:nvSpPr>
        <p:spPr bwMode="auto">
          <a:xfrm>
            <a:off x="-76200" y="4033587"/>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for store, the other operand comes from </a:t>
            </a:r>
            <a:r>
              <a:rPr lang="en-US" altLang="zh-CN" sz="2000" b="1" dirty="0" err="1">
                <a:solidFill>
                  <a:srgbClr val="00B0F0"/>
                </a:solidFill>
              </a:rPr>
              <a:t>imm</a:t>
            </a:r>
            <a:r>
              <a:rPr lang="en-US" altLang="zh-CN" sz="2000" b="1" dirty="0">
                <a:solidFill>
                  <a:srgbClr val="00B0F0"/>
                </a:solidFill>
              </a:rPr>
              <a:t>; </a:t>
            </a:r>
            <a:endParaRPr lang="en-US" altLang="zh-CN" sz="2000" b="1" dirty="0">
              <a:solidFill>
                <a:srgbClr val="00B0F0"/>
              </a:solidFill>
            </a:endParaRPr>
          </a:p>
          <a:p>
            <a:pPr lvl="0">
              <a:spcBef>
                <a:spcPct val="0"/>
              </a:spcBef>
              <a:buNone/>
              <a:defRPr/>
            </a:pPr>
            <a:r>
              <a:rPr lang="en-US" altLang="zh-CN" sz="2000" b="1" dirty="0">
                <a:solidFill>
                  <a:srgbClr val="92D050"/>
                </a:solidFill>
              </a:rPr>
              <a:t>store’s destination is memory instead of destination register;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p:cNvSpPr>
            <a:spLocks noChangeArrowheads="1"/>
          </p:cNvSpPr>
          <p:nvPr/>
        </p:nvSpPr>
        <p:spPr bwMode="auto">
          <a:xfrm>
            <a:off x="2895600" y="3728787"/>
            <a:ext cx="6228000" cy="462213"/>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Execute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931988"/>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FP: compute upon both operands are available</a:t>
            </a:r>
            <a:endParaRPr lang="en-US" altLang="zh-CN" sz="2000" b="1" dirty="0">
              <a:solidFill>
                <a:srgbClr val="00B0F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0" y="0"/>
            <a:ext cx="9144000" cy="2139606"/>
          </a:xfrm>
          <a:prstGeom prst="rect">
            <a:avLst/>
          </a:prstGeom>
        </p:spPr>
      </p:pic>
      <p:sp>
        <p:nvSpPr>
          <p:cNvPr id="11" name="AutoShape 5"/>
          <p:cNvSpPr>
            <a:spLocks noChangeArrowheads="1"/>
          </p:cNvSpPr>
          <p:nvPr/>
        </p:nvSpPr>
        <p:spPr bwMode="auto">
          <a:xfrm>
            <a:off x="914400" y="-5013"/>
            <a:ext cx="5638800" cy="386013"/>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AutoShape 5"/>
          <p:cNvSpPr>
            <a:spLocks noChangeArrowheads="1"/>
          </p:cNvSpPr>
          <p:nvPr/>
        </p:nvSpPr>
        <p:spPr bwMode="auto">
          <a:xfrm>
            <a:off x="914400" y="-5014"/>
            <a:ext cx="5638800" cy="386013"/>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Execute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931988"/>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load/store: compute effective address</a:t>
            </a:r>
            <a:endParaRPr lang="en-US" altLang="zh-CN" sz="2000" b="1" dirty="0">
              <a:solidFill>
                <a:srgbClr val="00B0F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0" y="0"/>
            <a:ext cx="9144000" cy="2139606"/>
          </a:xfrm>
          <a:prstGeom prst="rect">
            <a:avLst/>
          </a:prstGeom>
        </p:spPr>
      </p:pic>
      <p:sp>
        <p:nvSpPr>
          <p:cNvPr id="11" name="AutoShape 5"/>
          <p:cNvSpPr>
            <a:spLocks noChangeArrowheads="1"/>
          </p:cNvSpPr>
          <p:nvPr/>
        </p:nvSpPr>
        <p:spPr bwMode="auto">
          <a:xfrm>
            <a:off x="914400" y="388834"/>
            <a:ext cx="5638800" cy="67796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p:cNvSpPr>
            <a:spLocks noChangeArrowheads="1"/>
          </p:cNvSpPr>
          <p:nvPr/>
        </p:nvSpPr>
        <p:spPr bwMode="auto">
          <a:xfrm>
            <a:off x="914400" y="1727182"/>
            <a:ext cx="5638800" cy="412424"/>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Execute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931988"/>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load/store: compute effective address</a:t>
            </a:r>
            <a:endParaRPr lang="en-US" altLang="zh-CN" sz="2000" b="1" dirty="0">
              <a:solidFill>
                <a:srgbClr val="00B0F0"/>
              </a:solidFill>
            </a:endParaRPr>
          </a:p>
          <a:p>
            <a:pPr lvl="0">
              <a:spcBef>
                <a:spcPct val="0"/>
              </a:spcBef>
              <a:buNone/>
              <a:defRPr/>
            </a:pPr>
            <a:r>
              <a:rPr lang="en-US" altLang="zh-CN" sz="2000" b="1" dirty="0">
                <a:solidFill>
                  <a:srgbClr val="92D050"/>
                </a:solidFill>
              </a:rPr>
              <a:t>avoid RAW hazard, complete all stores before load;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0" y="0"/>
            <a:ext cx="9144000" cy="2139606"/>
          </a:xfrm>
          <a:prstGeom prst="rect">
            <a:avLst/>
          </a:prstGeom>
        </p:spPr>
      </p:pic>
      <p:sp>
        <p:nvSpPr>
          <p:cNvPr id="11" name="AutoShape 5"/>
          <p:cNvSpPr>
            <a:spLocks noChangeArrowheads="1"/>
          </p:cNvSpPr>
          <p:nvPr/>
        </p:nvSpPr>
        <p:spPr bwMode="auto">
          <a:xfrm>
            <a:off x="914400" y="654376"/>
            <a:ext cx="5638800" cy="412424"/>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p:cNvSpPr>
            <a:spLocks noChangeArrowheads="1"/>
          </p:cNvSpPr>
          <p:nvPr/>
        </p:nvSpPr>
        <p:spPr bwMode="auto">
          <a:xfrm>
            <a:off x="914400" y="1727182"/>
            <a:ext cx="5638800" cy="412424"/>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p:cNvSpPr>
            <a:spLocks noChangeArrowheads="1"/>
          </p:cNvSpPr>
          <p:nvPr/>
        </p:nvSpPr>
        <p:spPr bwMode="auto">
          <a:xfrm>
            <a:off x="-76200" y="2541588"/>
            <a:ext cx="97536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may not have A-address conflict among them, for simplicity</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without comparing address fields of them;</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Execute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931988"/>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load/store: compute effective address</a:t>
            </a:r>
            <a:endParaRPr lang="en-US" altLang="zh-CN" sz="2000" b="1" dirty="0">
              <a:solidFill>
                <a:srgbClr val="00B0F0"/>
              </a:solidFill>
            </a:endParaRPr>
          </a:p>
          <a:p>
            <a:pPr lvl="0">
              <a:spcBef>
                <a:spcPct val="0"/>
              </a:spcBef>
              <a:buNone/>
              <a:defRPr/>
            </a:pPr>
            <a:r>
              <a:rPr lang="en-US" altLang="zh-CN" sz="2000" b="1" dirty="0">
                <a:solidFill>
                  <a:srgbClr val="92D050"/>
                </a:solidFill>
              </a:rPr>
              <a:t>value to store need not arrive until just before store commit;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0" y="0"/>
            <a:ext cx="9144000" cy="2139606"/>
          </a:xfrm>
          <a:prstGeom prst="rect">
            <a:avLst/>
          </a:prstGeom>
        </p:spPr>
      </p:pic>
      <p:sp>
        <p:nvSpPr>
          <p:cNvPr id="11" name="AutoShape 5"/>
          <p:cNvSpPr>
            <a:spLocks noChangeArrowheads="1"/>
          </p:cNvSpPr>
          <p:nvPr/>
        </p:nvSpPr>
        <p:spPr bwMode="auto">
          <a:xfrm>
            <a:off x="914400" y="1728000"/>
            <a:ext cx="5638800" cy="412424"/>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p:cNvSpPr>
            <a:spLocks noChangeArrowheads="1"/>
          </p:cNvSpPr>
          <p:nvPr/>
        </p:nvSpPr>
        <p:spPr bwMode="auto">
          <a:xfrm>
            <a:off x="-76200" y="2541588"/>
            <a:ext cx="97536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v</a:t>
            </a:r>
            <a:r>
              <a:rPr kumimoji="0" lang="en-US" altLang="zh-CN" sz="2000" b="1" i="0" u="none" strike="noStrike" kern="1200" cap="none" spc="0" normalizeH="0" baseline="0" noProof="0" dirty="0" err="1">
                <a:ln>
                  <a:noFill/>
                </a:ln>
                <a:solidFill>
                  <a:srgbClr val="92D050"/>
                </a:solidFill>
                <a:effectLst/>
                <a:uLnTx/>
                <a:uFillTx/>
                <a:latin typeface="Verdana" panose="020B0604030504040204" pitchFamily="34" charset="0"/>
                <a:ea typeface="宋体" panose="02010600030101010101" pitchFamily="2" charset="-122"/>
                <a:cs typeface="+mn-cs"/>
              </a:rPr>
              <a:t>alue</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 can be placed directly into the store’s ROB entry by the </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sourcing instruction;</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12" name="Rectangle 4"/>
          <p:cNvSpPr>
            <a:spLocks noChangeArrowheads="1"/>
          </p:cNvSpPr>
          <p:nvPr/>
        </p:nvSpPr>
        <p:spPr bwMode="auto">
          <a:xfrm>
            <a:off x="-76200" y="3151188"/>
            <a:ext cx="97536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so compute store’s effective address when it is at ROB head,</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and about to commit;</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Execute</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931988"/>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load/store: compute effective address</a:t>
            </a:r>
            <a:endParaRPr lang="en-US" altLang="zh-CN" sz="2000" b="1" dirty="0">
              <a:solidFill>
                <a:srgbClr val="00B0F0"/>
              </a:solidFill>
            </a:endParaRPr>
          </a:p>
          <a:p>
            <a:pPr lvl="0">
              <a:spcBef>
                <a:spcPct val="0"/>
              </a:spcBef>
              <a:buNone/>
              <a:defRPr/>
            </a:pPr>
            <a:r>
              <a:rPr lang="en-US" altLang="zh-CN" sz="2000" b="1" dirty="0">
                <a:solidFill>
                  <a:srgbClr val="92D050"/>
                </a:solidFill>
              </a:rPr>
              <a:t>avoid RAW hazard, if there are earlier stores with same </a:t>
            </a:r>
            <a:r>
              <a:rPr lang="en-US" altLang="zh-CN" sz="2000" b="1" dirty="0" err="1">
                <a:solidFill>
                  <a:srgbClr val="92D050"/>
                </a:solidFill>
              </a:rPr>
              <a:t>addr</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0" y="0"/>
            <a:ext cx="9144000" cy="2139606"/>
          </a:xfrm>
          <a:prstGeom prst="rect">
            <a:avLst/>
          </a:prstGeom>
        </p:spPr>
      </p:pic>
      <p:sp>
        <p:nvSpPr>
          <p:cNvPr id="11" name="AutoShape 5"/>
          <p:cNvSpPr>
            <a:spLocks noChangeArrowheads="1"/>
          </p:cNvSpPr>
          <p:nvPr/>
        </p:nvSpPr>
        <p:spPr bwMode="auto">
          <a:xfrm>
            <a:off x="914400" y="1035376"/>
            <a:ext cx="5638800" cy="641024"/>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p:cNvSpPr>
            <a:spLocks noChangeArrowheads="1"/>
          </p:cNvSpPr>
          <p:nvPr/>
        </p:nvSpPr>
        <p:spPr bwMode="auto">
          <a:xfrm>
            <a:off x="-76200" y="2541588"/>
            <a:ext cx="97536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rPr>
              <a:t>store first, then load;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Write Result</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066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broadcast</a:t>
            </a:r>
            <a:r>
              <a:rPr lang="zh-CN" altLang="en-US" sz="2000" b="1" dirty="0">
                <a:solidFill>
                  <a:srgbClr val="00B0F0"/>
                </a:solidFill>
              </a:rPr>
              <a:t> </a:t>
            </a:r>
            <a:r>
              <a:rPr lang="en-US" altLang="zh-CN" sz="2000" b="1" dirty="0">
                <a:solidFill>
                  <a:srgbClr val="00B0F0"/>
                </a:solidFill>
              </a:rPr>
              <a:t>result to ROB entry and all dependent stations;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7" name="Picture 6"/>
          <p:cNvPicPr>
            <a:picLocks noChangeAspect="1"/>
          </p:cNvPicPr>
          <p:nvPr/>
        </p:nvPicPr>
        <p:blipFill>
          <a:blip r:embed="rId2"/>
          <a:stretch>
            <a:fillRect/>
          </a:stretch>
        </p:blipFill>
        <p:spPr>
          <a:xfrm>
            <a:off x="0" y="17031"/>
            <a:ext cx="9144000" cy="1202169"/>
          </a:xfrm>
          <a:prstGeom prst="rect">
            <a:avLst/>
          </a:prstGeom>
        </p:spPr>
      </p:pic>
      <p:sp>
        <p:nvSpPr>
          <p:cNvPr id="11" name="AutoShape 5"/>
          <p:cNvSpPr>
            <a:spLocks noChangeArrowheads="1"/>
          </p:cNvSpPr>
          <p:nvPr/>
        </p:nvSpPr>
        <p:spPr bwMode="auto">
          <a:xfrm>
            <a:off x="914400" y="0"/>
            <a:ext cx="7543800" cy="762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Write Result</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066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d</a:t>
            </a:r>
            <a:r>
              <a:rPr lang="en-US" altLang="zh-CN" sz="2000" b="1" dirty="0">
                <a:solidFill>
                  <a:srgbClr val="00B0F0"/>
                </a:solidFill>
              </a:rPr>
              <a:t>ata to store is available, writted from station to ROB</a:t>
            </a:r>
            <a:r>
              <a:rPr lang="en-US" altLang="zh-CN" sz="2000" b="1" dirty="0">
                <a:solidFill>
                  <a:srgbClr val="00B0F0"/>
                </a:solidFill>
              </a:rPr>
              <a:t>;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7" name="Picture 6"/>
          <p:cNvPicPr>
            <a:picLocks noChangeAspect="1"/>
          </p:cNvPicPr>
          <p:nvPr/>
        </p:nvPicPr>
        <p:blipFill>
          <a:blip r:embed="rId2"/>
          <a:stretch>
            <a:fillRect/>
          </a:stretch>
        </p:blipFill>
        <p:spPr>
          <a:xfrm>
            <a:off x="0" y="17031"/>
            <a:ext cx="9144000" cy="1202169"/>
          </a:xfrm>
          <a:prstGeom prst="rect">
            <a:avLst/>
          </a:prstGeom>
        </p:spPr>
      </p:pic>
      <p:sp>
        <p:nvSpPr>
          <p:cNvPr id="11" name="AutoShape 5"/>
          <p:cNvSpPr>
            <a:spLocks noChangeArrowheads="1"/>
          </p:cNvSpPr>
          <p:nvPr/>
        </p:nvSpPr>
        <p:spPr bwMode="auto">
          <a:xfrm>
            <a:off x="914400" y="762000"/>
            <a:ext cx="7543800" cy="5334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Rectangle 4"/>
          <p:cNvSpPr>
            <a:spLocks noChangeArrowheads="1"/>
          </p:cNvSpPr>
          <p:nvPr/>
        </p:nvSpPr>
        <p:spPr bwMode="auto">
          <a:xfrm>
            <a:off x="-76200" y="15240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according to prior requirement, store is ROB head, so ROB[h];</a:t>
            </a:r>
            <a:endParaRPr lang="en-US" altLang="zh-CN" sz="2000" b="1" dirty="0">
              <a:solidFill>
                <a:srgbClr val="00B0F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Commit</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7526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commit an instruction only when it reaches ROB head, and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p:cNvSpPr>
            <a:spLocks noChangeArrowheads="1"/>
          </p:cNvSpPr>
          <p:nvPr/>
        </p:nvSpPr>
        <p:spPr bwMode="auto">
          <a:xfrm>
            <a:off x="-76200" y="2209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its result is available;</a:t>
            </a:r>
            <a:endParaRPr lang="en-US" altLang="zh-CN" sz="2000" b="1" dirty="0">
              <a:solidFill>
                <a:srgbClr val="00B0F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0" y="18000"/>
            <a:ext cx="9144000" cy="2072039"/>
          </a:xfrm>
          <a:prstGeom prst="rect">
            <a:avLst/>
          </a:prstGeom>
        </p:spPr>
      </p:pic>
      <p:sp>
        <p:nvSpPr>
          <p:cNvPr id="11" name="AutoShape 5"/>
          <p:cNvSpPr>
            <a:spLocks noChangeArrowheads="1"/>
          </p:cNvSpPr>
          <p:nvPr/>
        </p:nvSpPr>
        <p:spPr bwMode="auto">
          <a:xfrm>
            <a:off x="914400" y="0"/>
            <a:ext cx="1981200" cy="8382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Commit</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7526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commit an instruction only when it reaches ROB head, and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p:cNvSpPr>
            <a:spLocks noChangeArrowheads="1"/>
          </p:cNvSpPr>
          <p:nvPr/>
        </p:nvSpPr>
        <p:spPr bwMode="auto">
          <a:xfrm>
            <a:off x="-76200" y="2209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its result is available;</a:t>
            </a:r>
            <a:endParaRPr lang="en-US" altLang="zh-CN" sz="2000" b="1" dirty="0">
              <a:solidFill>
                <a:srgbClr val="00B0F0"/>
              </a:solidFill>
            </a:endParaRPr>
          </a:p>
          <a:p>
            <a:pPr lvl="0">
              <a:spcBef>
                <a:spcPct val="0"/>
              </a:spcBef>
              <a:buNone/>
              <a:defRPr/>
            </a:pPr>
            <a:r>
              <a:rPr lang="en-US" altLang="zh-CN" sz="2000" b="1" dirty="0">
                <a:solidFill>
                  <a:srgbClr val="92D050"/>
                </a:solidFill>
              </a:rPr>
              <a:t>if misprediction, clear ROB (according to the textbook?)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0" y="18000"/>
            <a:ext cx="9144000" cy="2072039"/>
          </a:xfrm>
          <a:prstGeom prst="rect">
            <a:avLst/>
          </a:prstGeom>
        </p:spPr>
      </p:pic>
      <p:sp>
        <p:nvSpPr>
          <p:cNvPr id="11" name="AutoShape 5"/>
          <p:cNvSpPr>
            <a:spLocks noChangeArrowheads="1"/>
          </p:cNvSpPr>
          <p:nvPr/>
        </p:nvSpPr>
        <p:spPr bwMode="auto">
          <a:xfrm>
            <a:off x="2895600" y="152400"/>
            <a:ext cx="6096000" cy="609600"/>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p:cNvSpPr>
            <a:spLocks noChangeArrowheads="1"/>
          </p:cNvSpPr>
          <p:nvPr/>
        </p:nvSpPr>
        <p:spPr bwMode="auto">
          <a:xfrm>
            <a:off x="-76200" y="2835973"/>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92D050"/>
                </a:solidFill>
              </a:rPr>
              <a:t>(at least clear </a:t>
            </a:r>
            <a:r>
              <a:rPr lang="en-US" altLang="zh-CN" sz="2000" b="1" dirty="0" err="1">
                <a:solidFill>
                  <a:srgbClr val="92D050"/>
                </a:solidFill>
              </a:rPr>
              <a:t>mispredicted</a:t>
            </a:r>
            <a:r>
              <a:rPr lang="en-US" altLang="zh-CN" sz="2000" b="1" dirty="0">
                <a:solidFill>
                  <a:srgbClr val="92D050"/>
                </a:solidFill>
              </a:rPr>
              <a:t> </a:t>
            </a:r>
            <a:r>
              <a:rPr lang="en-US" altLang="zh-CN" sz="2000" b="1" dirty="0" err="1">
                <a:solidFill>
                  <a:srgbClr val="92D050"/>
                </a:solidFill>
              </a:rPr>
              <a:t>branch&amp;its</a:t>
            </a:r>
            <a:r>
              <a:rPr lang="en-US" altLang="zh-CN" sz="2000" b="1" dirty="0">
                <a:solidFill>
                  <a:srgbClr val="92D050"/>
                </a:solidFill>
              </a:rPr>
              <a:t> dependent instructions)</a:t>
            </a:r>
            <a:endParaRPr lang="en-US" altLang="zh-CN" sz="2000" b="1" dirty="0">
              <a:solidFill>
                <a:srgbClr val="92D05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2"/>
          <p:cNvSpPr>
            <a:spLocks noGrp="1" noChangeArrowheads="1"/>
          </p:cNvSpPr>
          <p:nvPr>
            <p:ph type="title"/>
          </p:nvPr>
        </p:nvSpPr>
        <p:spPr/>
        <p:txBody>
          <a:bodyPr/>
          <a:lstStyle/>
          <a:p>
            <a:pPr eaLnBrk="1" hangingPunct="1"/>
            <a:r>
              <a:rPr lang="en-US" altLang="zh-CN"/>
              <a:t>Write Strategy</a:t>
            </a:r>
            <a:endParaRPr lang="en-US" altLang="zh-CN"/>
          </a:p>
        </p:txBody>
      </p:sp>
      <p:sp>
        <p:nvSpPr>
          <p:cNvPr id="144386" name="Rectangle 3"/>
          <p:cNvSpPr>
            <a:spLocks noGrp="1" noChangeArrowheads="1"/>
          </p:cNvSpPr>
          <p:nvPr>
            <p:ph type="body" idx="1"/>
          </p:nvPr>
        </p:nvSpPr>
        <p:spPr/>
        <p:txBody>
          <a:bodyPr/>
          <a:lstStyle/>
          <a:p>
            <a:pPr marL="0" indent="0" eaLnBrk="1" hangingPunct="1">
              <a:lnSpc>
                <a:spcPct val="90000"/>
              </a:lnSpc>
              <a:buFontTx/>
              <a:buNone/>
              <a:defRPr/>
            </a:pPr>
            <a:r>
              <a:rPr lang="en-US" altLang="zh-CN" dirty="0">
                <a:solidFill>
                  <a:srgbClr val="00B0F0"/>
                </a:solidFill>
              </a:rPr>
              <a:t>Options on a write hit</a:t>
            </a:r>
            <a:endParaRPr lang="en-US" altLang="zh-CN" b="1" dirty="0"/>
          </a:p>
          <a:p>
            <a:pPr eaLnBrk="1" hangingPunct="1">
              <a:lnSpc>
                <a:spcPct val="90000"/>
              </a:lnSpc>
              <a:defRPr/>
            </a:pPr>
            <a:r>
              <a:rPr lang="en-US" altLang="zh-CN" b="1" dirty="0"/>
              <a:t>Write-through</a:t>
            </a:r>
            <a:endParaRPr lang="en-US" altLang="zh-CN" b="1" dirty="0"/>
          </a:p>
          <a:p>
            <a:pPr eaLnBrk="1" hangingPunct="1">
              <a:lnSpc>
                <a:spcPct val="90000"/>
              </a:lnSpc>
              <a:buFontTx/>
              <a:buNone/>
              <a:defRPr/>
            </a:pPr>
            <a:r>
              <a:rPr lang="en-US" altLang="zh-CN" dirty="0"/>
              <a:t>	info is written to both the block in the cache and to the block in the lower-level memory</a:t>
            </a:r>
            <a:endParaRPr lang="en-US" altLang="zh-CN" dirty="0"/>
          </a:p>
          <a:p>
            <a:pPr eaLnBrk="1" hangingPunct="1">
              <a:lnSpc>
                <a:spcPct val="90000"/>
              </a:lnSpc>
              <a:defRPr/>
            </a:pPr>
            <a:r>
              <a:rPr lang="en-US" altLang="zh-CN" b="1" dirty="0">
                <a:solidFill>
                  <a:srgbClr val="00B0F0"/>
                </a:solidFill>
              </a:rPr>
              <a:t>Write-back</a:t>
            </a:r>
            <a:endParaRPr lang="en-US" altLang="zh-CN" b="1" dirty="0">
              <a:solidFill>
                <a:srgbClr val="00B0F0"/>
              </a:solidFill>
            </a:endParaRPr>
          </a:p>
          <a:p>
            <a:pPr eaLnBrk="1" hangingPunct="1">
              <a:lnSpc>
                <a:spcPct val="90000"/>
              </a:lnSpc>
              <a:buFontTx/>
              <a:buNone/>
              <a:defRPr/>
            </a:pPr>
            <a:r>
              <a:rPr lang="en-US" altLang="zh-CN" dirty="0"/>
              <a:t>	info is written only to the block in the cache;</a:t>
            </a:r>
            <a:endParaRPr lang="en-US" altLang="zh-CN" dirty="0"/>
          </a:p>
          <a:p>
            <a:pPr eaLnBrk="1" hangingPunct="1">
              <a:lnSpc>
                <a:spcPct val="90000"/>
              </a:lnSpc>
              <a:buFontTx/>
              <a:buNone/>
              <a:defRPr/>
            </a:pPr>
            <a:r>
              <a:rPr lang="en-US" altLang="zh-CN" dirty="0"/>
              <a:t>	</a:t>
            </a:r>
            <a:r>
              <a:rPr lang="en-US" altLang="zh-CN" dirty="0">
                <a:solidFill>
                  <a:srgbClr val="00B0F0"/>
                </a:solidFill>
              </a:rPr>
              <a:t>to the main memory only when the modified cache block is replaced;</a:t>
            </a:r>
            <a:endParaRPr lang="en-US" altLang="zh-CN" dirty="0">
              <a:solidFill>
                <a:srgbClr val="00B0F0"/>
              </a:solidFill>
            </a:endParaRPr>
          </a:p>
        </p:txBody>
      </p:sp>
      <p:sp>
        <p:nvSpPr>
          <p:cNvPr id="266243" name="Rectangle 3"/>
          <p:cNvSpPr>
            <a:spLocks noChangeArrowheads="1"/>
          </p:cNvSpPr>
          <p:nvPr/>
        </p:nvSpPr>
        <p:spPr bwMode="auto">
          <a:xfrm>
            <a:off x="2362200" y="5105400"/>
            <a:ext cx="6781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require an extra dirty bit (or modify bit) to track modified block;</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Commit</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7526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commit an instruction only when it reaches ROB head, and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p:cNvSpPr>
            <a:spLocks noChangeArrowheads="1"/>
          </p:cNvSpPr>
          <p:nvPr/>
        </p:nvSpPr>
        <p:spPr bwMode="auto">
          <a:xfrm>
            <a:off x="-76200" y="2209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its result is available;</a:t>
            </a:r>
            <a:endParaRPr lang="en-US" altLang="zh-CN" sz="2000" b="1" dirty="0">
              <a:solidFill>
                <a:srgbClr val="00B0F0"/>
              </a:solidFill>
            </a:endParaRPr>
          </a:p>
          <a:p>
            <a:pPr lvl="0">
              <a:spcBef>
                <a:spcPct val="0"/>
              </a:spcBef>
              <a:buNone/>
              <a:defRPr/>
            </a:pPr>
            <a:r>
              <a:rPr lang="en-US" altLang="zh-CN" sz="2000" b="1" dirty="0">
                <a:solidFill>
                  <a:srgbClr val="92D050"/>
                </a:solidFill>
              </a:rPr>
              <a:t>store: write result to memory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0" y="18000"/>
            <a:ext cx="9144000" cy="2072039"/>
          </a:xfrm>
          <a:prstGeom prst="rect">
            <a:avLst/>
          </a:prstGeom>
        </p:spPr>
      </p:pic>
      <p:sp>
        <p:nvSpPr>
          <p:cNvPr id="11" name="AutoShape 5"/>
          <p:cNvSpPr>
            <a:spLocks noChangeArrowheads="1"/>
          </p:cNvSpPr>
          <p:nvPr/>
        </p:nvSpPr>
        <p:spPr bwMode="auto">
          <a:xfrm>
            <a:off x="2895600" y="755999"/>
            <a:ext cx="6096000" cy="396000"/>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p:cNvSpPr>
            <a:spLocks noChangeArrowheads="1"/>
          </p:cNvSpPr>
          <p:nvPr/>
        </p:nvSpPr>
        <p:spPr bwMode="auto">
          <a:xfrm>
            <a:off x="-76200" y="2835973"/>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endParaRPr lang="en-US" altLang="zh-CN" sz="2000" b="1" dirty="0">
              <a:solidFill>
                <a:srgbClr val="92D05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Commit</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7526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commit an instruction only when it reaches ROB head, and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p:cNvSpPr>
            <a:spLocks noChangeArrowheads="1"/>
          </p:cNvSpPr>
          <p:nvPr/>
        </p:nvSpPr>
        <p:spPr bwMode="auto">
          <a:xfrm>
            <a:off x="-76200" y="2209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its result is available;</a:t>
            </a:r>
            <a:endParaRPr lang="en-US" altLang="zh-CN" sz="2000" b="1" dirty="0">
              <a:solidFill>
                <a:srgbClr val="00B0F0"/>
              </a:solidFill>
            </a:endParaRPr>
          </a:p>
          <a:p>
            <a:pPr lvl="0">
              <a:spcBef>
                <a:spcPct val="0"/>
              </a:spcBef>
              <a:buNone/>
              <a:defRPr/>
            </a:pPr>
            <a:r>
              <a:rPr lang="en-US" altLang="zh-CN" sz="2000" b="1" dirty="0">
                <a:solidFill>
                  <a:srgbClr val="92D050"/>
                </a:solidFill>
              </a:rPr>
              <a:t>normal commit: write result to destination register</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0" y="18000"/>
            <a:ext cx="9144000" cy="2072039"/>
          </a:xfrm>
          <a:prstGeom prst="rect">
            <a:avLst/>
          </a:prstGeom>
        </p:spPr>
      </p:pic>
      <p:sp>
        <p:nvSpPr>
          <p:cNvPr id="11" name="AutoShape 5"/>
          <p:cNvSpPr>
            <a:spLocks noChangeArrowheads="1"/>
          </p:cNvSpPr>
          <p:nvPr/>
        </p:nvSpPr>
        <p:spPr bwMode="auto">
          <a:xfrm>
            <a:off x="2895600" y="1128000"/>
            <a:ext cx="6096000" cy="396000"/>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p:cNvSpPr>
            <a:spLocks noChangeArrowheads="1"/>
          </p:cNvSpPr>
          <p:nvPr/>
        </p:nvSpPr>
        <p:spPr bwMode="auto">
          <a:xfrm>
            <a:off x="-76200" y="2835973"/>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endParaRPr lang="en-US" altLang="zh-CN" sz="2000" b="1" dirty="0">
              <a:solidFill>
                <a:srgbClr val="92D05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5" name="Rectangle 4"/>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
          <p:cNvSpPr>
            <a:spLocks noChangeArrowheads="1"/>
          </p:cNvSpPr>
          <p:nvPr/>
        </p:nvSpPr>
        <p:spPr bwMode="auto">
          <a:xfrm>
            <a:off x="-76200" y="17526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commit an instruction only when it reaches ROB head, and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p:cNvSpPr>
            <a:spLocks noChangeArrowheads="1"/>
          </p:cNvSpPr>
          <p:nvPr/>
        </p:nvSpPr>
        <p:spPr bwMode="auto">
          <a:xfrm>
            <a:off x="-76200" y="2209800"/>
            <a:ext cx="9525000" cy="96361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its result is available;</a:t>
            </a:r>
            <a:endParaRPr lang="en-US" altLang="zh-CN" sz="2000" b="1" dirty="0">
              <a:solidFill>
                <a:srgbClr val="00B0F0"/>
              </a:solidFill>
            </a:endParaRPr>
          </a:p>
          <a:p>
            <a:pPr lvl="0">
              <a:spcBef>
                <a:spcPct val="0"/>
              </a:spcBef>
              <a:buNone/>
              <a:defRPr/>
            </a:pPr>
            <a:r>
              <a:rPr lang="en-US" altLang="zh-CN" sz="2000" b="1" dirty="0">
                <a:solidFill>
                  <a:srgbClr val="00B0F0"/>
                </a:solidFill>
              </a:rPr>
              <a:t>after commit, release ROB entry and the corresponding station.</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0" y="18000"/>
            <a:ext cx="9144000" cy="2072039"/>
          </a:xfrm>
          <a:prstGeom prst="rect">
            <a:avLst/>
          </a:prstGeom>
        </p:spPr>
      </p:pic>
      <p:sp>
        <p:nvSpPr>
          <p:cNvPr id="11" name="AutoShape 5"/>
          <p:cNvSpPr>
            <a:spLocks noChangeArrowheads="1"/>
          </p:cNvSpPr>
          <p:nvPr/>
        </p:nvSpPr>
        <p:spPr bwMode="auto">
          <a:xfrm>
            <a:off x="2895600" y="1508999"/>
            <a:ext cx="6096000" cy="59903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p:cNvSpPr>
            <a:spLocks noChangeArrowheads="1"/>
          </p:cNvSpPr>
          <p:nvPr/>
        </p:nvSpPr>
        <p:spPr bwMode="auto">
          <a:xfrm>
            <a:off x="-76200" y="2835973"/>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endParaRPr lang="en-US" altLang="zh-CN" sz="2000" b="1" dirty="0">
              <a:solidFill>
                <a:srgbClr val="92D05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itle 1"/>
          <p:cNvSpPr>
            <a:spLocks noGrp="1"/>
          </p:cNvSpPr>
          <p:nvPr>
            <p:ph type="title"/>
          </p:nvPr>
        </p:nvSpPr>
        <p:spPr>
          <a:xfrm>
            <a:off x="2" y="6248400"/>
            <a:ext cx="9143998" cy="609600"/>
          </a:xfrm>
        </p:spPr>
        <p:txBody>
          <a:bodyPr/>
          <a:lstStyle/>
          <a:p>
            <a:pPr algn="r"/>
            <a:r>
              <a:rPr lang="en-US" sz="1000" dirty="0">
                <a:solidFill>
                  <a:schemeClr val="bg1"/>
                </a:solidFill>
              </a:rPr>
              <a:t>Hardware</a:t>
            </a:r>
            <a:br>
              <a:rPr lang="en-US" sz="1000" dirty="0">
                <a:solidFill>
                  <a:schemeClr val="bg1"/>
                </a:solidFill>
              </a:rPr>
            </a:br>
            <a:r>
              <a:rPr lang="en-US" sz="1000" dirty="0">
                <a:solidFill>
                  <a:schemeClr val="bg1"/>
                </a:solidFill>
              </a:rPr>
              <a:t>Speculation</a:t>
            </a:r>
            <a:endParaRPr lang="en-US" sz="1000" dirty="0">
              <a:solidFill>
                <a:schemeClr val="bg1"/>
              </a:solidFill>
            </a:endParaRPr>
          </a:p>
        </p:txBody>
      </p:sp>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Commit</a:t>
            </a:r>
            <a:endParaRPr lang="en-US" sz="3200"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3200" kern="0" dirty="0">
                <a:solidFill>
                  <a:srgbClr val="00B0F0"/>
                </a:solidFill>
              </a:rPr>
              <a:t>Commit</a:t>
            </a:r>
            <a:endParaRPr lang="en-US" sz="3200" kern="0" dirty="0">
              <a:solidFill>
                <a:srgbClr val="00B0F0"/>
              </a:solidFill>
            </a:endParaRPr>
          </a:p>
        </p:txBody>
      </p:sp>
      <p:pic>
        <p:nvPicPr>
          <p:cNvPr id="6" name="Picture 5"/>
          <p:cNvPicPr>
            <a:picLocks noChangeAspect="1"/>
          </p:cNvPicPr>
          <p:nvPr/>
        </p:nvPicPr>
        <p:blipFill>
          <a:blip r:embed="rId1"/>
          <a:stretch>
            <a:fillRect/>
          </a:stretch>
        </p:blipFill>
        <p:spPr>
          <a:xfrm>
            <a:off x="0" y="0"/>
            <a:ext cx="6014215" cy="6858000"/>
          </a:xfrm>
          <a:prstGeom prst="rect">
            <a:avLst/>
          </a:prstGeom>
        </p:spPr>
      </p:pic>
      <p:sp>
        <p:nvSpPr>
          <p:cNvPr id="9" name="Rectangle 4"/>
          <p:cNvSpPr>
            <a:spLocks noChangeArrowheads="1"/>
          </p:cNvSpPr>
          <p:nvPr/>
        </p:nvSpPr>
        <p:spPr bwMode="auto">
          <a:xfrm>
            <a:off x="-76200" y="2835973"/>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endParaRPr lang="en-US" altLang="zh-CN" sz="2000" b="1" dirty="0">
              <a:solidFill>
                <a:srgbClr val="92D05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itle 1"/>
          <p:cNvSpPr>
            <a:spLocks noGrp="1"/>
          </p:cNvSpPr>
          <p:nvPr>
            <p:ph type="title"/>
          </p:nvPr>
        </p:nvSpPr>
        <p:spPr>
          <a:xfrm>
            <a:off x="0" y="5029200"/>
            <a:ext cx="9144000" cy="1143000"/>
          </a:xfrm>
        </p:spPr>
        <p:txBody>
          <a:bodyPr/>
          <a:lstStyle/>
          <a:p>
            <a:pPr algn="r"/>
            <a:r>
              <a:rPr lang="en-US" dirty="0">
                <a:solidFill>
                  <a:srgbClr val="00B0F0"/>
                </a:solidFill>
              </a:rPr>
              <a:t>Hardware</a:t>
            </a:r>
            <a:br>
              <a:rPr lang="en-US" dirty="0">
                <a:solidFill>
                  <a:srgbClr val="00B0F0"/>
                </a:solidFill>
              </a:rPr>
            </a:br>
            <a:r>
              <a:rPr lang="en-US" dirty="0">
                <a:solidFill>
                  <a:srgbClr val="00B0F0"/>
                </a:solidFill>
              </a:rPr>
              <a:t>Speculation</a:t>
            </a:r>
            <a:endParaRPr lang="en-US"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80811" y="0"/>
            <a:ext cx="8635311" cy="6858000"/>
          </a:xfrm>
          <a:prstGeom prst="rect">
            <a:avLst/>
          </a:prstGeom>
        </p:spPr>
      </p:pic>
      <p:sp>
        <p:nvSpPr>
          <p:cNvPr id="6" name="Title 1"/>
          <p:cNvSpPr txBox="1"/>
          <p:nvPr/>
        </p:nvSpPr>
        <p:spPr bwMode="auto">
          <a:xfrm>
            <a:off x="0" y="5562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a:r>
              <a:rPr lang="en-US" kern="0" dirty="0">
                <a:solidFill>
                  <a:srgbClr val="00B0F0"/>
                </a:solidFill>
              </a:rPr>
              <a:t>how </a:t>
            </a:r>
            <a:r>
              <a:rPr lang="en-US" kern="0" dirty="0" err="1">
                <a:solidFill>
                  <a:srgbClr val="00B0F0"/>
                </a:solidFill>
              </a:rPr>
              <a:t>i</a:t>
            </a:r>
            <a:r>
              <a:rPr lang="en-US" kern="0" dirty="0">
                <a:solidFill>
                  <a:srgbClr val="00B0F0"/>
                </a:solidFill>
              </a:rPr>
              <a:t> understood </a:t>
            </a:r>
            <a:r>
              <a:rPr lang="en-US" kern="0" dirty="0" err="1">
                <a:solidFill>
                  <a:srgbClr val="00B0F0"/>
                </a:solidFill>
              </a:rPr>
              <a:t>tomasulo</a:t>
            </a:r>
            <a:endParaRPr lang="en-US" kern="0" dirty="0">
              <a:solidFill>
                <a:srgbClr val="00B0F0"/>
              </a:solidFill>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490102" cy="6858000"/>
          </a:xfrm>
          <a:prstGeom prst="rect">
            <a:avLst/>
          </a:prstGeom>
        </p:spPr>
      </p:pic>
      <p:sp>
        <p:nvSpPr>
          <p:cNvPr id="5" name="Title 1"/>
          <p:cNvSpPr txBox="1"/>
          <p:nvPr/>
        </p:nvSpPr>
        <p:spPr bwMode="auto">
          <a:xfrm>
            <a:off x="0" y="5562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kern="0" dirty="0">
                <a:solidFill>
                  <a:srgbClr val="00B0F0"/>
                </a:solidFill>
              </a:rPr>
              <a:t>and speculation</a:t>
            </a:r>
            <a:endParaRPr lang="en-US" kern="0" dirty="0">
              <a:solidFill>
                <a:srgbClr val="00B0F0"/>
              </a:solidFill>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76238"/>
            <a:ext cx="9144000" cy="648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Ideal IPC &amp; 1 Data Path = 1</a:t>
            </a:r>
            <a:br>
              <a:rPr lang="en-US" altLang="zh-CN" dirty="0"/>
            </a:br>
            <a:endParaRPr lang="en-US" altLang="zh-CN" dirty="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Ideal IPC &amp; </a:t>
            </a:r>
            <a:r>
              <a:rPr lang="en-US" altLang="zh-CN" dirty="0">
                <a:solidFill>
                  <a:schemeClr val="bg1"/>
                </a:solidFill>
              </a:rPr>
              <a:t>1</a:t>
            </a:r>
            <a:r>
              <a:rPr lang="en-US" altLang="zh-CN" dirty="0"/>
              <a:t> Data Path </a:t>
            </a:r>
            <a:r>
              <a:rPr lang="en-US" altLang="zh-CN" dirty="0">
                <a:solidFill>
                  <a:srgbClr val="92D050"/>
                </a:solidFill>
              </a:rPr>
              <a:t>&gt;</a:t>
            </a:r>
            <a:r>
              <a:rPr lang="en-US" altLang="zh-CN" dirty="0"/>
              <a:t> 1</a:t>
            </a:r>
            <a:br>
              <a:rPr lang="en-US" altLang="zh-CN" dirty="0"/>
            </a:br>
            <a:endParaRPr lang="en-US" altLang="zh-CN" dirty="0"/>
          </a:p>
        </p:txBody>
      </p:sp>
      <p:sp>
        <p:nvSpPr>
          <p:cNvPr id="2" name="TextBox 1"/>
          <p:cNvSpPr txBox="1"/>
          <p:nvPr/>
        </p:nvSpPr>
        <p:spPr>
          <a:xfrm>
            <a:off x="3710568" y="1511539"/>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4400" b="1" i="0" u="none" strike="noStrike" kern="120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M</a:t>
            </a:r>
            <a:endParaRPr kumimoji="0" lang="en-US" sz="4400" b="1" i="0" u="none" strike="noStrike" kern="120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
        <p:nvSpPr>
          <p:cNvPr id="5" name="TextBox 4"/>
          <p:cNvSpPr txBox="1"/>
          <p:nvPr/>
        </p:nvSpPr>
        <p:spPr>
          <a:xfrm>
            <a:off x="3695700" y="2088000"/>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4400" b="1" i="0" u="none" strike="noStrike" kern="120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O</a:t>
            </a:r>
            <a:endParaRPr kumimoji="0" lang="en-US" sz="4400" b="1" i="0" u="none" strike="noStrike" kern="120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
        <p:nvSpPr>
          <p:cNvPr id="6" name="TextBox 5"/>
          <p:cNvSpPr txBox="1"/>
          <p:nvPr/>
        </p:nvSpPr>
        <p:spPr>
          <a:xfrm>
            <a:off x="3695700" y="2703668"/>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4400" b="1" i="0" u="none" strike="noStrike" kern="120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R</a:t>
            </a:r>
            <a:endParaRPr kumimoji="0" lang="en-US" sz="4400" b="1" i="0" u="none" strike="noStrike" kern="120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
        <p:nvSpPr>
          <p:cNvPr id="7" name="TextBox 6"/>
          <p:cNvSpPr txBox="1"/>
          <p:nvPr/>
        </p:nvSpPr>
        <p:spPr>
          <a:xfrm>
            <a:off x="3695700" y="3276911"/>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4400" b="1" i="0" u="none" strike="noStrike" kern="120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E</a:t>
            </a:r>
            <a:endParaRPr kumimoji="0" lang="en-US" sz="4400" b="1" i="0" u="none" strike="noStrike" kern="120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pic>
        <p:nvPicPr>
          <p:cNvPr id="8" name="Picture 7"/>
          <p:cNvPicPr>
            <a:picLocks noChangeAspect="1"/>
          </p:cNvPicPr>
          <p:nvPr/>
        </p:nvPicPr>
        <p:blipFill>
          <a:blip r:embed="rId1"/>
          <a:stretch>
            <a:fillRect/>
          </a:stretch>
        </p:blipFill>
        <p:spPr>
          <a:xfrm>
            <a:off x="0" y="3919235"/>
            <a:ext cx="9144000" cy="2938765"/>
          </a:xfrm>
          <a:prstGeom prst="rect">
            <a:avLst/>
          </a:prstGeom>
        </p:spPr>
      </p:pic>
      <p:sp>
        <p:nvSpPr>
          <p:cNvPr id="9" name="TextBox 21"/>
          <p:cNvSpPr txBox="1">
            <a:spLocks noChangeArrowheads="1"/>
          </p:cNvSpPr>
          <p:nvPr/>
        </p:nvSpPr>
        <p:spPr bwMode="auto">
          <a:xfrm>
            <a:off x="1" y="6534150"/>
            <a:ext cx="9144000"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https://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tinyurl.com</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/2a9ywmjs </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Content Placeholder 2"/>
          <p:cNvSpPr txBox="1"/>
          <p:nvPr/>
        </p:nvSpPr>
        <p:spPr bwMode="auto">
          <a:xfrm>
            <a:off x="0" y="3348000"/>
            <a:ext cx="3886200" cy="84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2 data paths</a:t>
            </a:r>
            <a:endParaRPr kumimoji="0" lang="en-US" altLang="zh-CN"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13" name="Content Placeholder 2"/>
          <p:cNvSpPr txBox="1"/>
          <p:nvPr/>
        </p:nvSpPr>
        <p:spPr bwMode="auto">
          <a:xfrm>
            <a:off x="-1" y="3810000"/>
            <a:ext cx="3886199" cy="72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IPC = 2</a:t>
            </a:r>
            <a:endParaRPr kumimoji="0" lang="en-US" altLang="zh-CN"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Implement multiple copies of </a:t>
            </a:r>
            <a:r>
              <a:rPr lang="en-US" dirty="0" err="1"/>
              <a:t>datapath</a:t>
            </a:r>
            <a:endParaRPr lang="en-US" dirty="0"/>
          </a:p>
          <a:p>
            <a:r>
              <a:rPr lang="en-US" dirty="0"/>
              <a:t>A</a:t>
            </a:r>
            <a:r>
              <a:rPr lang="en-US" dirty="0"/>
              <a:t>llow multiple instructions to issue in a clock cycle</a:t>
            </a:r>
            <a:endParaRPr lang="en-US" dirty="0"/>
          </a:p>
          <a:p>
            <a:r>
              <a:rPr lang="en-US" b="1" dirty="0"/>
              <a:t>T</a:t>
            </a:r>
            <a:r>
              <a:rPr lang="en-US" b="1" dirty="0"/>
              <a:t>hree types:                                       </a:t>
            </a:r>
            <a:r>
              <a:rPr lang="en-US" dirty="0"/>
              <a:t>statically schedued superscalar proc  VLIW (very long instruction word) proc dynamically scheduled superscalar proc</a:t>
            </a:r>
            <a:endParaRPr lang="en-US" dirty="0"/>
          </a:p>
          <a:p>
            <a:endParaRPr lang="en-US" dirty="0"/>
          </a:p>
        </p:txBody>
      </p:sp>
      <p:sp>
        <p:nvSpPr>
          <p:cNvPr id="4" name="TextBox 3"/>
          <p:cNvSpPr txBox="1"/>
          <p:nvPr/>
        </p:nvSpPr>
        <p:spPr>
          <a:xfrm>
            <a:off x="2232000" y="468000"/>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4400" b="1"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M</a:t>
            </a:r>
            <a:endParaRPr kumimoji="0" lang="en-US" sz="4400" b="1"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5" name="TextBox 4"/>
          <p:cNvSpPr txBox="1"/>
          <p:nvPr/>
        </p:nvSpPr>
        <p:spPr>
          <a:xfrm>
            <a:off x="2232000" y="468000"/>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4400" b="1"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O</a:t>
            </a:r>
            <a:endParaRPr kumimoji="0" lang="en-US" sz="4400" b="1"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6" name="TextBox 5"/>
          <p:cNvSpPr txBox="1"/>
          <p:nvPr/>
        </p:nvSpPr>
        <p:spPr>
          <a:xfrm>
            <a:off x="2232000" y="468000"/>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4400" b="1"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R</a:t>
            </a:r>
            <a:endParaRPr kumimoji="0" lang="en-US" sz="4400" b="1"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7" name="TextBox 6"/>
          <p:cNvSpPr txBox="1"/>
          <p:nvPr/>
        </p:nvSpPr>
        <p:spPr>
          <a:xfrm>
            <a:off x="2232000" y="468000"/>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4400" b="1"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E</a:t>
            </a:r>
            <a:endParaRPr kumimoji="0" lang="en-US" sz="4400" b="1"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2" name="Title 1"/>
          <p:cNvSpPr>
            <a:spLocks noGrp="1"/>
          </p:cNvSpPr>
          <p:nvPr>
            <p:ph type="title"/>
          </p:nvPr>
        </p:nvSpPr>
        <p:spPr/>
        <p:txBody>
          <a:bodyPr/>
          <a:lstStyle/>
          <a:p>
            <a:r>
              <a:rPr lang="en-US" dirty="0"/>
              <a:t>Multiple Issue</a:t>
            </a:r>
            <a:endParaRPr lang="en-US" dirty="0"/>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remember dynamic sched</a:t>
            </a:r>
            <a:r>
              <a:rPr lang="en-US" altLang="zh-CN" sz="1600" dirty="0"/>
              <a:t>uling</a:t>
            </a:r>
            <a:r>
              <a:rPr lang="en-US" altLang="zh-CN" dirty="0"/>
              <a:t>? </a:t>
            </a:r>
            <a:br>
              <a:rPr lang="en-US" altLang="zh-CN" dirty="0"/>
            </a:br>
            <a:endParaRPr lang="en-US" altLang="zh-C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2"/>
          <p:cNvSpPr>
            <a:spLocks noGrp="1" noChangeArrowheads="1"/>
          </p:cNvSpPr>
          <p:nvPr>
            <p:ph type="title"/>
          </p:nvPr>
        </p:nvSpPr>
        <p:spPr/>
        <p:txBody>
          <a:bodyPr/>
          <a:lstStyle/>
          <a:p>
            <a:pPr eaLnBrk="1" hangingPunct="1"/>
            <a:r>
              <a:rPr lang="en-US" altLang="zh-CN"/>
              <a:t>Write Strategy</a:t>
            </a:r>
            <a:endParaRPr lang="en-US" altLang="zh-CN"/>
          </a:p>
        </p:txBody>
      </p:sp>
      <p:sp>
        <p:nvSpPr>
          <p:cNvPr id="144386" name="Rectangle 3"/>
          <p:cNvSpPr>
            <a:spLocks noGrp="1" noChangeArrowheads="1"/>
          </p:cNvSpPr>
          <p:nvPr>
            <p:ph type="body" idx="1"/>
          </p:nvPr>
        </p:nvSpPr>
        <p:spPr/>
        <p:txBody>
          <a:bodyPr/>
          <a:lstStyle/>
          <a:p>
            <a:pPr marL="0" indent="0" eaLnBrk="1" hangingPunct="1">
              <a:lnSpc>
                <a:spcPct val="90000"/>
              </a:lnSpc>
              <a:buFontTx/>
              <a:buNone/>
              <a:defRPr/>
            </a:pPr>
            <a:r>
              <a:rPr lang="en-US" altLang="zh-CN" dirty="0">
                <a:solidFill>
                  <a:srgbClr val="00B0F0"/>
                </a:solidFill>
              </a:rPr>
              <a:t>Options on a write hit</a:t>
            </a:r>
            <a:endParaRPr lang="en-US" altLang="zh-CN" b="1" dirty="0"/>
          </a:p>
          <a:p>
            <a:pPr eaLnBrk="1" hangingPunct="1">
              <a:lnSpc>
                <a:spcPct val="90000"/>
              </a:lnSpc>
              <a:defRPr/>
            </a:pPr>
            <a:r>
              <a:rPr lang="en-US" altLang="zh-CN" b="1" dirty="0"/>
              <a:t>Write-through</a:t>
            </a:r>
            <a:endParaRPr lang="en-US" altLang="zh-CN" b="1" dirty="0"/>
          </a:p>
          <a:p>
            <a:pPr eaLnBrk="1" hangingPunct="1">
              <a:lnSpc>
                <a:spcPct val="90000"/>
              </a:lnSpc>
              <a:buFontTx/>
              <a:buNone/>
              <a:defRPr/>
            </a:pPr>
            <a:r>
              <a:rPr lang="en-US" altLang="zh-CN" dirty="0"/>
              <a:t>	info is written to both the block in the cache and to the block in the lower-level memory</a:t>
            </a:r>
            <a:endParaRPr lang="en-US" altLang="zh-CN" dirty="0"/>
          </a:p>
          <a:p>
            <a:pPr eaLnBrk="1" hangingPunct="1">
              <a:lnSpc>
                <a:spcPct val="90000"/>
              </a:lnSpc>
              <a:defRPr/>
            </a:pPr>
            <a:r>
              <a:rPr lang="en-US" altLang="zh-CN" b="1" dirty="0"/>
              <a:t>Write-back</a:t>
            </a:r>
            <a:endParaRPr lang="en-US" altLang="zh-CN" b="1" dirty="0"/>
          </a:p>
          <a:p>
            <a:pPr eaLnBrk="1" hangingPunct="1">
              <a:lnSpc>
                <a:spcPct val="90000"/>
              </a:lnSpc>
              <a:buFontTx/>
              <a:buNone/>
              <a:defRPr/>
            </a:pPr>
            <a:r>
              <a:rPr lang="en-US" altLang="zh-CN" dirty="0"/>
              <a:t>	info is written only to the block in the cache;</a:t>
            </a:r>
            <a:endParaRPr lang="en-US" altLang="zh-CN" dirty="0"/>
          </a:p>
          <a:p>
            <a:pPr eaLnBrk="1" hangingPunct="1">
              <a:lnSpc>
                <a:spcPct val="90000"/>
              </a:lnSpc>
              <a:buFontTx/>
              <a:buNone/>
              <a:defRPr/>
            </a:pPr>
            <a:r>
              <a:rPr lang="en-US" altLang="zh-CN" dirty="0"/>
              <a:t>	</a:t>
            </a:r>
            <a:r>
              <a:rPr lang="en-US" altLang="zh-CN" dirty="0">
                <a:solidFill>
                  <a:srgbClr val="00B0F0"/>
                </a:solidFill>
              </a:rPr>
              <a:t>to the main memory only when the modified cache block is replaced;</a:t>
            </a:r>
            <a:endParaRPr lang="en-US" altLang="zh-CN" dirty="0">
              <a:solidFill>
                <a:srgbClr val="00B0F0"/>
              </a:solidFill>
            </a:endParaRPr>
          </a:p>
        </p:txBody>
      </p:sp>
      <p:sp>
        <p:nvSpPr>
          <p:cNvPr id="268291" name="Rectangle 4"/>
          <p:cNvSpPr>
            <a:spLocks noChangeArrowheads="1"/>
          </p:cNvSpPr>
          <p:nvPr/>
        </p:nvSpPr>
        <p:spPr bwMode="auto">
          <a:xfrm>
            <a:off x="2362200" y="2133600"/>
            <a:ext cx="6781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use only valid bit;</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in-cache content per block: v-bit + tag + data</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268292" name="Rectangle 5"/>
          <p:cNvSpPr>
            <a:spLocks noChangeArrowheads="1"/>
          </p:cNvSpPr>
          <p:nvPr/>
        </p:nvSpPr>
        <p:spPr bwMode="auto">
          <a:xfrm>
            <a:off x="457200" y="5105400"/>
            <a:ext cx="8686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use both valid bits and dirty/modify bits;</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in-cache content per block: v-bit + d/m-bit + tag + data</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remember </a:t>
            </a:r>
            <a:r>
              <a:rPr lang="en-US" altLang="zh-CN" dirty="0">
                <a:solidFill>
                  <a:schemeClr val="bg1"/>
                </a:solidFill>
              </a:rPr>
              <a:t>speculation</a:t>
            </a:r>
            <a:r>
              <a:rPr lang="en-US" altLang="zh-CN" dirty="0"/>
              <a:t>? </a:t>
            </a:r>
            <a:br>
              <a:rPr lang="en-US" altLang="zh-CN" dirty="0"/>
            </a:br>
            <a:endParaRPr lang="en-US" altLang="zh-CN" dirty="0"/>
          </a:p>
        </p:txBody>
      </p:sp>
      <p:sp>
        <p:nvSpPr>
          <p:cNvPr id="5" name="Rectangle 2"/>
          <p:cNvSpPr txBox="1">
            <a:spLocks noChangeArrowheads="1"/>
          </p:cNvSpPr>
          <p:nvPr/>
        </p:nvSpPr>
        <p:spPr bwMode="auto">
          <a:xfrm>
            <a:off x="3430800" y="2131200"/>
            <a:ext cx="4686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speculation </a:t>
            </a:r>
            <a:b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br>
            <a:endPar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48000" y="2131200"/>
            <a:ext cx="8496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dynamic scheduling</a:t>
            </a:r>
            <a:b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b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multiple issue</a:t>
            </a:r>
            <a:b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br>
            <a:b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br>
            <a:endPar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p:txBody>
      </p:sp>
      <p:sp>
        <p:nvSpPr>
          <p:cNvPr id="5" name="Rectangle 2"/>
          <p:cNvSpPr txBox="1">
            <a:spLocks noChangeArrowheads="1"/>
          </p:cNvSpPr>
          <p:nvPr/>
        </p:nvSpPr>
        <p:spPr bwMode="auto">
          <a:xfrm>
            <a:off x="648000" y="2800800"/>
            <a:ext cx="4686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speculation </a:t>
            </a:r>
            <a:b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br>
            <a:endPar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0" y="25686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dynamic scheduling</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multiple issue</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br>
              <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endPar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endParaRPr>
          </a:p>
        </p:txBody>
      </p:sp>
      <p:sp>
        <p:nvSpPr>
          <p:cNvPr id="8" name="Rectangle 2"/>
          <p:cNvSpPr txBox="1">
            <a:spLocks noChangeArrowheads="1"/>
          </p:cNvSpPr>
          <p:nvPr/>
        </p:nvSpPr>
        <p:spPr bwMode="auto">
          <a:xfrm>
            <a:off x="0" y="2209800"/>
            <a:ext cx="4686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speculation </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endPar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endParaRPr>
          </a:p>
        </p:txBody>
      </p:sp>
      <p:pic>
        <p:nvPicPr>
          <p:cNvPr id="5" name="Picture 4"/>
          <p:cNvPicPr>
            <a:picLocks noChangeAspect="1"/>
          </p:cNvPicPr>
          <p:nvPr/>
        </p:nvPicPr>
        <p:blipFill>
          <a:blip r:embed="rId1"/>
          <a:stretch>
            <a:fillRect/>
          </a:stretch>
        </p:blipFill>
        <p:spPr>
          <a:xfrm>
            <a:off x="2650303" y="0"/>
            <a:ext cx="6493697" cy="6858000"/>
          </a:xfrm>
          <a:prstGeom prst="rect">
            <a:avLst/>
          </a:prstGeom>
        </p:spPr>
      </p:pic>
      <p:sp>
        <p:nvSpPr>
          <p:cNvPr id="6" name="TextBox 5"/>
          <p:cNvSpPr txBox="1"/>
          <p:nvPr/>
        </p:nvSpPr>
        <p:spPr>
          <a:xfrm>
            <a:off x="2650303" y="1670352"/>
            <a:ext cx="406956" cy="144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7" name="TextBox 6"/>
          <p:cNvSpPr txBox="1"/>
          <p:nvPr/>
        </p:nvSpPr>
        <p:spPr>
          <a:xfrm>
            <a:off x="2362200" y="1569345"/>
            <a:ext cx="811331" cy="338554"/>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RS[x1]</a:t>
            </a:r>
            <a:endPar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 name="Title 1"/>
          <p:cNvSpPr txBox="1"/>
          <p:nvPr/>
        </p:nvSpPr>
        <p:spPr bwMode="auto">
          <a:xfrm>
            <a:off x="0" y="2340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4400" b="1"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j-cs"/>
              </a:rPr>
              <a:t>Tomasulo</a:t>
            </a:r>
            <a:r>
              <a:rPr kumimoji="0" lang="en-US" sz="4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 Extension</a:t>
            </a:r>
            <a:endParaRPr kumimoji="0" lang="en-US" sz="4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endParaRPr>
          </a:p>
        </p:txBody>
      </p:sp>
      <p:sp>
        <p:nvSpPr>
          <p:cNvPr id="2" name="Rectangle 1"/>
          <p:cNvSpPr/>
          <p:nvPr/>
        </p:nvSpPr>
        <p:spPr>
          <a:xfrm>
            <a:off x="4588464" y="947666"/>
            <a:ext cx="293670"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1</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dynamic scheduling</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multiple issue</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speculation</a:t>
            </a:r>
            <a:br>
              <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endPar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endParaRPr>
          </a:p>
        </p:txBody>
      </p:sp>
      <p:sp>
        <p:nvSpPr>
          <p:cNvPr id="5" name="Content Placeholder 2"/>
          <p:cNvSpPr txBox="1"/>
          <p:nvPr/>
        </p:nvSpPr>
        <p:spPr bwMode="auto">
          <a:xfrm>
            <a:off x="0" y="2438400"/>
            <a:ext cx="9296400" cy="4343400"/>
          </a:xfrm>
          <a:prstGeom prst="rect">
            <a:avLst/>
          </a:prstGeom>
          <a:solidFill>
            <a:schemeClr val="bg1">
              <a:alpha val="75000"/>
            </a:schemeClr>
          </a:solid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9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issue two instructions in a single clock cycle</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load + FP instruction dependent on load</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load.src</a:t>
            </a: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rs1; </a:t>
            </a:r>
            <a:r>
              <a:rPr kumimoji="0" lang="en-US" altLang="zh-CN" sz="3200" b="0"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load.dst</a:t>
            </a: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rd1/rt1</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load station: x1; load ROB entry: b1</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FP.src</a:t>
            </a: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rs2, rt2; </a:t>
            </a:r>
            <a:r>
              <a:rPr kumimoji="0" lang="en-US" altLang="zh-CN" sz="3200" b="0"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FP.dst</a:t>
            </a: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rd2</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FP station: x2; FP ROB entry: b2</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3" name="Title 1"/>
          <p:cNvSpPr txBox="1"/>
          <p:nvPr/>
        </p:nvSpPr>
        <p:spPr bwMode="auto">
          <a:xfrm>
            <a:off x="0" y="2340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4400" b="1"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j-cs"/>
              </a:rPr>
              <a:t>Tomasulo</a:t>
            </a:r>
            <a:r>
              <a:rPr kumimoji="0" lang="en-US" sz="4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 Extension</a:t>
            </a:r>
            <a:endParaRPr kumimoji="0" lang="en-US" sz="4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endParaRPr>
          </a:p>
        </p:txBody>
      </p:sp>
      <p:sp>
        <p:nvSpPr>
          <p:cNvPr id="11" name="TextBox 10"/>
          <p:cNvSpPr txBox="1"/>
          <p:nvPr/>
        </p:nvSpPr>
        <p:spPr>
          <a:xfrm>
            <a:off x="2650303" y="1670352"/>
            <a:ext cx="406956" cy="144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TextBox 11"/>
          <p:cNvSpPr txBox="1"/>
          <p:nvPr/>
        </p:nvSpPr>
        <p:spPr>
          <a:xfrm>
            <a:off x="2362200" y="1569345"/>
            <a:ext cx="811331" cy="338554"/>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RS[x1]</a:t>
            </a:r>
            <a:endPar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8" name="Rectangle 7"/>
          <p:cNvSpPr/>
          <p:nvPr/>
        </p:nvSpPr>
        <p:spPr>
          <a:xfrm>
            <a:off x="4588464" y="947666"/>
            <a:ext cx="293670"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1</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dynamic scheduling</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multiple issue</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speculation</a:t>
            </a:r>
            <a:br>
              <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endPar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endParaRPr>
          </a:p>
        </p:txBody>
      </p:sp>
      <p:sp>
        <p:nvSpPr>
          <p:cNvPr id="3" name="Title 1"/>
          <p:cNvSpPr txBox="1"/>
          <p:nvPr/>
        </p:nvSpPr>
        <p:spPr bwMode="auto">
          <a:xfrm>
            <a:off x="0" y="2340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4400" b="1"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j-cs"/>
              </a:rPr>
              <a:t>Tomasulo</a:t>
            </a:r>
            <a:r>
              <a:rPr kumimoji="0" lang="en-US" sz="4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 Extension</a:t>
            </a:r>
            <a:endParaRPr kumimoji="0" lang="en-US" sz="4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endParaRPr>
          </a:p>
        </p:txBody>
      </p:sp>
      <p:sp>
        <p:nvSpPr>
          <p:cNvPr id="6" name="Title 1"/>
          <p:cNvSpPr txBox="1"/>
          <p:nvPr/>
        </p:nvSpPr>
        <p:spPr bwMode="auto">
          <a:xfrm>
            <a:off x="0" y="31896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s</a:t>
            </a:r>
            <a:r>
              <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tep-by-step</a:t>
            </a:r>
            <a:endPar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endParaRPr>
          </a:p>
        </p:txBody>
      </p:sp>
      <p:sp>
        <p:nvSpPr>
          <p:cNvPr id="9" name="TextBox 8"/>
          <p:cNvSpPr txBox="1"/>
          <p:nvPr/>
        </p:nvSpPr>
        <p:spPr>
          <a:xfrm>
            <a:off x="2650303" y="1670352"/>
            <a:ext cx="406956" cy="144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0" name="TextBox 9"/>
          <p:cNvSpPr txBox="1"/>
          <p:nvPr/>
        </p:nvSpPr>
        <p:spPr>
          <a:xfrm>
            <a:off x="2362200" y="1569345"/>
            <a:ext cx="811331" cy="338554"/>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RS[x1]</a:t>
            </a:r>
            <a:endPar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8" name="Rectangle 7"/>
          <p:cNvSpPr/>
          <p:nvPr/>
        </p:nvSpPr>
        <p:spPr>
          <a:xfrm>
            <a:off x="4588464" y="947666"/>
            <a:ext cx="293670"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1</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dynamic scheduling</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multiple issue</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speculation</a:t>
            </a:r>
            <a:br>
              <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endPar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endParaRPr>
          </a:p>
        </p:txBody>
      </p:sp>
      <p:sp>
        <p:nvSpPr>
          <p:cNvPr id="7" name="AutoShape 5"/>
          <p:cNvSpPr>
            <a:spLocks noChangeArrowheads="1"/>
          </p:cNvSpPr>
          <p:nvPr/>
        </p:nvSpPr>
        <p:spPr bwMode="auto">
          <a:xfrm>
            <a:off x="2590800" y="304800"/>
            <a:ext cx="4540888" cy="9144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p:cNvSpPr>
            <a:spLocks noChangeArrowheads="1"/>
          </p:cNvSpPr>
          <p:nvPr/>
        </p:nvSpPr>
        <p:spPr bwMode="auto">
          <a:xfrm>
            <a:off x="0" y="2259237"/>
            <a:ext cx="9144000" cy="86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get</a:t>
            </a:r>
            <a:r>
              <a:rPr kumimoji="0" lang="zh-CN" altLang="en-US"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the first operand rs1</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p:cNvSpPr txBox="1"/>
          <p:nvPr/>
        </p:nvSpPr>
        <p:spPr>
          <a:xfrm>
            <a:off x="2650303" y="1670352"/>
            <a:ext cx="406956" cy="144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TextBox 12"/>
          <p:cNvSpPr txBox="1"/>
          <p:nvPr/>
        </p:nvSpPr>
        <p:spPr>
          <a:xfrm>
            <a:off x="2362200" y="1569345"/>
            <a:ext cx="811331" cy="338554"/>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RS[x1]</a:t>
            </a:r>
            <a:endPar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8" name="Rectangle 7"/>
          <p:cNvSpPr/>
          <p:nvPr/>
        </p:nvSpPr>
        <p:spPr>
          <a:xfrm>
            <a:off x="4588464" y="947666"/>
            <a:ext cx="293670"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1</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dynamic scheduling</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multiple issue</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speculation</a:t>
            </a:r>
            <a:br>
              <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endPar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endParaRPr>
          </a:p>
        </p:txBody>
      </p:sp>
      <p:sp>
        <p:nvSpPr>
          <p:cNvPr id="7" name="AutoShape 5"/>
          <p:cNvSpPr>
            <a:spLocks noChangeArrowheads="1"/>
          </p:cNvSpPr>
          <p:nvPr/>
        </p:nvSpPr>
        <p:spPr bwMode="auto">
          <a:xfrm>
            <a:off x="2590800" y="1188000"/>
            <a:ext cx="4540888" cy="21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p:cNvSpPr>
            <a:spLocks noChangeArrowheads="1"/>
          </p:cNvSpPr>
          <p:nvPr/>
        </p:nvSpPr>
        <p:spPr bwMode="auto">
          <a:xfrm>
            <a:off x="0" y="2259237"/>
            <a:ext cx="9144000" cy="86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correlate station &amp; ROB entry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6" name="AutoShape 5"/>
          <p:cNvSpPr>
            <a:spLocks noChangeArrowheads="1"/>
          </p:cNvSpPr>
          <p:nvPr/>
        </p:nvSpPr>
        <p:spPr bwMode="auto">
          <a:xfrm>
            <a:off x="2592000" y="1188000"/>
            <a:ext cx="4540888" cy="21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TextBox 10"/>
          <p:cNvSpPr txBox="1"/>
          <p:nvPr/>
        </p:nvSpPr>
        <p:spPr>
          <a:xfrm>
            <a:off x="2650303" y="1670352"/>
            <a:ext cx="406956" cy="144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TextBox 11"/>
          <p:cNvSpPr txBox="1"/>
          <p:nvPr/>
        </p:nvSpPr>
        <p:spPr>
          <a:xfrm>
            <a:off x="2362200" y="1569345"/>
            <a:ext cx="811331" cy="338554"/>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RS[x1]</a:t>
            </a:r>
            <a:endPar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Rectangle 12"/>
          <p:cNvSpPr/>
          <p:nvPr/>
        </p:nvSpPr>
        <p:spPr>
          <a:xfrm>
            <a:off x="4588464" y="947666"/>
            <a:ext cx="293670"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1</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dynamic scheduling</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multiple issue</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speculation</a:t>
            </a:r>
            <a:br>
              <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endPar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endParaRPr>
          </a:p>
        </p:txBody>
      </p:sp>
      <p:sp>
        <p:nvSpPr>
          <p:cNvPr id="6" name="AutoShape 5"/>
          <p:cNvSpPr>
            <a:spLocks noChangeArrowheads="1"/>
          </p:cNvSpPr>
          <p:nvPr/>
        </p:nvSpPr>
        <p:spPr bwMode="auto">
          <a:xfrm>
            <a:off x="4824000" y="1336800"/>
            <a:ext cx="2311200" cy="21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p:cNvSpPr>
            <a:spLocks noChangeArrowheads="1"/>
          </p:cNvSpPr>
          <p:nvPr/>
        </p:nvSpPr>
        <p:spPr bwMode="auto">
          <a:xfrm>
            <a:off x="4953000" y="1775415"/>
            <a:ext cx="2181600" cy="21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p:cNvSpPr>
            <a:spLocks noChangeArrowheads="1"/>
          </p:cNvSpPr>
          <p:nvPr/>
        </p:nvSpPr>
        <p:spPr bwMode="auto">
          <a:xfrm>
            <a:off x="0" y="2108662"/>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correlate ROB entry &amp; destination register</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b</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oth</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rd1&amp;rt1 are load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dest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reg (redundant)</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Rectangle 4"/>
          <p:cNvSpPr>
            <a:spLocks noChangeArrowheads="1"/>
          </p:cNvSpPr>
          <p:nvPr/>
        </p:nvSpPr>
        <p:spPr bwMode="auto">
          <a:xfrm>
            <a:off x="0" y="2716437"/>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(rd1 from assumption, rt1 from instruction encoding)</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TextBox 13"/>
          <p:cNvSpPr txBox="1"/>
          <p:nvPr/>
        </p:nvSpPr>
        <p:spPr>
          <a:xfrm>
            <a:off x="2650303" y="1670352"/>
            <a:ext cx="406956" cy="144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p:cNvSpPr txBox="1"/>
          <p:nvPr/>
        </p:nvSpPr>
        <p:spPr>
          <a:xfrm>
            <a:off x="2362200" y="1569345"/>
            <a:ext cx="811331" cy="338554"/>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RS[x1]</a:t>
            </a:r>
            <a:endPar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Rectangle 12"/>
          <p:cNvSpPr/>
          <p:nvPr/>
        </p:nvSpPr>
        <p:spPr>
          <a:xfrm>
            <a:off x="4588464" y="947666"/>
            <a:ext cx="293670"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1</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dynamic scheduling</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multiple issue</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speculation</a:t>
            </a:r>
            <a:br>
              <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endPar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endParaRPr>
          </a:p>
        </p:txBody>
      </p:sp>
      <p:sp>
        <p:nvSpPr>
          <p:cNvPr id="11" name="Rectangle 4"/>
          <p:cNvSpPr>
            <a:spLocks noChangeArrowheads="1"/>
          </p:cNvSpPr>
          <p:nvPr/>
        </p:nvSpPr>
        <p:spPr bwMode="auto">
          <a:xfrm>
            <a:off x="0" y="2108662"/>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rs2</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Rectangle 4"/>
          <p:cNvSpPr>
            <a:spLocks noChangeArrowheads="1"/>
          </p:cNvSpPr>
          <p:nvPr/>
        </p:nvSpPr>
        <p:spPr bwMode="auto">
          <a:xfrm>
            <a:off x="0" y="2716437"/>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AutoShape 5"/>
          <p:cNvSpPr>
            <a:spLocks noChangeArrowheads="1"/>
          </p:cNvSpPr>
          <p:nvPr/>
        </p:nvSpPr>
        <p:spPr bwMode="auto">
          <a:xfrm>
            <a:off x="2592000" y="2146200"/>
            <a:ext cx="4540888" cy="21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TextBox 13"/>
          <p:cNvSpPr txBox="1"/>
          <p:nvPr/>
        </p:nvSpPr>
        <p:spPr>
          <a:xfrm>
            <a:off x="2650303" y="1670352"/>
            <a:ext cx="406956" cy="144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p:cNvSpPr txBox="1"/>
          <p:nvPr/>
        </p:nvSpPr>
        <p:spPr>
          <a:xfrm>
            <a:off x="2362200" y="1569345"/>
            <a:ext cx="811331" cy="338554"/>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RS[x1]</a:t>
            </a:r>
            <a:endPar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Rectangle 12"/>
          <p:cNvSpPr/>
          <p:nvPr/>
        </p:nvSpPr>
        <p:spPr>
          <a:xfrm>
            <a:off x="4588464" y="947666"/>
            <a:ext cx="293670"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1</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a:spLocks noChangeArrowheads="1"/>
          </p:cNvSpPr>
          <p:nvPr/>
        </p:nvSpPr>
        <p:spPr bwMode="auto">
          <a:xfrm>
            <a:off x="0" y="54864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wait for rs2</a:t>
            </a:r>
            <a:endPar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both rd1&amp;rt1 are load </a:t>
            </a:r>
            <a:r>
              <a:rPr kumimoji="0" lang="en-US" altLang="zh-CN" sz="1600" b="1" i="0" u="none" strike="noStrike" kern="1200" cap="none" spc="0" normalizeH="0" baseline="0" noProof="0" dirty="0" err="1">
                <a:ln>
                  <a:noFill/>
                </a:ln>
                <a:solidFill>
                  <a:srgbClr val="FFFFFF"/>
                </a:solidFill>
                <a:effectLst/>
                <a:uLnTx/>
                <a:uFillTx/>
                <a:latin typeface="Verdana" panose="020B0604030504040204" pitchFamily="34" charset="0"/>
                <a:ea typeface="宋体" panose="02010600030101010101" pitchFamily="2" charset="-122"/>
                <a:cs typeface="+mn-cs"/>
              </a:rPr>
              <a:t>dest</a:t>
            </a:r>
            <a:r>
              <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 reg (redundant)</a:t>
            </a:r>
            <a:endPar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3" name="Rectangle 4"/>
          <p:cNvSpPr>
            <a:spLocks noChangeArrowheads="1"/>
          </p:cNvSpPr>
          <p:nvPr/>
        </p:nvSpPr>
        <p:spPr bwMode="auto">
          <a:xfrm>
            <a:off x="0" y="6094175"/>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(rd1 from assumption, rt1 from instruction encoding)</a:t>
            </a:r>
            <a:endPar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pic>
        <p:nvPicPr>
          <p:cNvPr id="10" name="Picture 9"/>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dynamic scheduling</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multiple issue</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speculation</a:t>
            </a:r>
            <a:br>
              <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endPar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endParaRPr>
          </a:p>
        </p:txBody>
      </p:sp>
      <p:sp>
        <p:nvSpPr>
          <p:cNvPr id="11" name="Rectangle 4"/>
          <p:cNvSpPr>
            <a:spLocks noChangeArrowheads="1"/>
          </p:cNvSpPr>
          <p:nvPr/>
        </p:nvSpPr>
        <p:spPr bwMode="auto">
          <a:xfrm>
            <a:off x="0" y="54864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get the other operand rt2 for FP instruction</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7" name="AutoShape 5"/>
          <p:cNvSpPr>
            <a:spLocks noChangeArrowheads="1"/>
          </p:cNvSpPr>
          <p:nvPr/>
        </p:nvSpPr>
        <p:spPr bwMode="auto">
          <a:xfrm>
            <a:off x="2590800" y="3708000"/>
            <a:ext cx="4540888" cy="9144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TextBox 14"/>
          <p:cNvSpPr txBox="1"/>
          <p:nvPr/>
        </p:nvSpPr>
        <p:spPr>
          <a:xfrm>
            <a:off x="2650303" y="1670352"/>
            <a:ext cx="406956" cy="144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6" name="TextBox 15"/>
          <p:cNvSpPr txBox="1"/>
          <p:nvPr/>
        </p:nvSpPr>
        <p:spPr>
          <a:xfrm>
            <a:off x="2362200" y="1569345"/>
            <a:ext cx="811331" cy="338554"/>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RS[x1]</a:t>
            </a:r>
            <a:endPar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Rectangle 11"/>
          <p:cNvSpPr/>
          <p:nvPr/>
        </p:nvSpPr>
        <p:spPr>
          <a:xfrm>
            <a:off x="4588464" y="947666"/>
            <a:ext cx="293670"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1</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2"/>
          <p:cNvSpPr>
            <a:spLocks noGrp="1" noChangeArrowheads="1"/>
          </p:cNvSpPr>
          <p:nvPr>
            <p:ph type="title"/>
          </p:nvPr>
        </p:nvSpPr>
        <p:spPr/>
        <p:txBody>
          <a:bodyPr/>
          <a:lstStyle/>
          <a:p>
            <a:pPr eaLnBrk="1" hangingPunct="1"/>
            <a:r>
              <a:rPr lang="en-US" altLang="zh-CN"/>
              <a:t>Write Strategy</a:t>
            </a:r>
            <a:endParaRPr lang="en-US" altLang="zh-CN"/>
          </a:p>
        </p:txBody>
      </p:sp>
      <p:sp>
        <p:nvSpPr>
          <p:cNvPr id="270338" name="Rectangle 3"/>
          <p:cNvSpPr>
            <a:spLocks noGrp="1" noChangeArrowheads="1"/>
          </p:cNvSpPr>
          <p:nvPr>
            <p:ph type="body" idx="1"/>
          </p:nvPr>
        </p:nvSpPr>
        <p:spPr>
          <a:xfrm>
            <a:off x="457200" y="1600200"/>
            <a:ext cx="8686800" cy="5029200"/>
          </a:xfrm>
        </p:spPr>
        <p:txBody>
          <a:bodyPr/>
          <a:lstStyle/>
          <a:p>
            <a:pPr eaLnBrk="1" hangingPunct="1">
              <a:lnSpc>
                <a:spcPct val="90000"/>
              </a:lnSpc>
              <a:buFontTx/>
              <a:buNone/>
            </a:pPr>
            <a:r>
              <a:rPr lang="en-US" altLang="zh-CN">
                <a:solidFill>
                  <a:srgbClr val="00B0F0"/>
                </a:solidFill>
              </a:rPr>
              <a:t>Options on a write miss</a:t>
            </a:r>
            <a:endParaRPr lang="en-US" altLang="zh-CN">
              <a:solidFill>
                <a:srgbClr val="00B0F0"/>
              </a:solidFill>
            </a:endParaRPr>
          </a:p>
          <a:p>
            <a:pPr eaLnBrk="1" hangingPunct="1">
              <a:lnSpc>
                <a:spcPct val="90000"/>
              </a:lnSpc>
            </a:pPr>
            <a:r>
              <a:rPr lang="en-US" altLang="zh-CN" b="1"/>
              <a:t>Write allocate</a:t>
            </a:r>
            <a:endParaRPr lang="en-US" altLang="zh-CN" b="1"/>
          </a:p>
          <a:p>
            <a:pPr eaLnBrk="1" hangingPunct="1">
              <a:lnSpc>
                <a:spcPct val="90000"/>
              </a:lnSpc>
              <a:buFontTx/>
              <a:buNone/>
            </a:pPr>
            <a:r>
              <a:rPr lang="en-US" altLang="zh-CN" b="1"/>
              <a:t>	</a:t>
            </a:r>
            <a:r>
              <a:rPr lang="en-US" altLang="zh-CN"/>
              <a:t>the block is allocated on a write miss</a:t>
            </a:r>
            <a:endParaRPr lang="en-US" altLang="zh-CN" b="1"/>
          </a:p>
          <a:p>
            <a:pPr eaLnBrk="1" hangingPunct="1">
              <a:lnSpc>
                <a:spcPct val="90000"/>
              </a:lnSpc>
            </a:pPr>
            <a:r>
              <a:rPr lang="en-US" altLang="zh-CN" b="1"/>
              <a:t>No-write allocate</a:t>
            </a:r>
            <a:endParaRPr lang="en-US" altLang="zh-CN" b="1"/>
          </a:p>
          <a:p>
            <a:pPr eaLnBrk="1" hangingPunct="1">
              <a:lnSpc>
                <a:spcPct val="90000"/>
              </a:lnSpc>
              <a:buFontTx/>
              <a:buNone/>
            </a:pPr>
            <a:r>
              <a:rPr lang="en-US" altLang="zh-CN" b="1"/>
              <a:t>	</a:t>
            </a:r>
            <a:r>
              <a:rPr lang="en-US" altLang="zh-CN"/>
              <a:t>write miss not affect the cache;</a:t>
            </a:r>
            <a:endParaRPr lang="en-US" altLang="zh-CN"/>
          </a:p>
          <a:p>
            <a:pPr eaLnBrk="1" hangingPunct="1">
              <a:lnSpc>
                <a:spcPct val="90000"/>
              </a:lnSpc>
              <a:buFontTx/>
              <a:buNone/>
            </a:pPr>
            <a:r>
              <a:rPr lang="en-US" altLang="zh-CN"/>
              <a:t>	the block is modified in the lower-level memory;</a:t>
            </a:r>
            <a:endParaRPr lang="en-US" altLang="zh-CN"/>
          </a:p>
          <a:p>
            <a:pPr eaLnBrk="1" hangingPunct="1">
              <a:lnSpc>
                <a:spcPct val="90000"/>
              </a:lnSpc>
              <a:buFontTx/>
              <a:buNone/>
            </a:pPr>
            <a:r>
              <a:rPr lang="en-US" altLang="zh-CN" b="1"/>
              <a:t>	</a:t>
            </a:r>
            <a:r>
              <a:rPr lang="en-US" altLang="zh-CN" i="1"/>
              <a:t>until the program tries to read the block;</a:t>
            </a:r>
            <a:endParaRPr lang="en-US" altLang="zh-CN" b="1"/>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dynamic scheduling</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multiple issue</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speculation</a:t>
            </a:r>
            <a:br>
              <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endPar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endParaRPr>
          </a:p>
        </p:txBody>
      </p:sp>
      <p:sp>
        <p:nvSpPr>
          <p:cNvPr id="11" name="Rectangle 4"/>
          <p:cNvSpPr>
            <a:spLocks noChangeArrowheads="1"/>
          </p:cNvSpPr>
          <p:nvPr/>
        </p:nvSpPr>
        <p:spPr bwMode="auto">
          <a:xfrm>
            <a:off x="0" y="54864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correlate destination register &amp; ROB entry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7" name="AutoShape 5"/>
          <p:cNvSpPr>
            <a:spLocks noChangeArrowheads="1"/>
          </p:cNvSpPr>
          <p:nvPr/>
        </p:nvSpPr>
        <p:spPr bwMode="auto">
          <a:xfrm>
            <a:off x="2590800" y="4572000"/>
            <a:ext cx="4540888" cy="5334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 name="TextBox 15"/>
          <p:cNvSpPr txBox="1"/>
          <p:nvPr/>
        </p:nvSpPr>
        <p:spPr>
          <a:xfrm>
            <a:off x="2650303" y="1670352"/>
            <a:ext cx="406956" cy="144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7" name="TextBox 16"/>
          <p:cNvSpPr txBox="1"/>
          <p:nvPr/>
        </p:nvSpPr>
        <p:spPr>
          <a:xfrm>
            <a:off x="2362200" y="1569345"/>
            <a:ext cx="811331" cy="338554"/>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RS[x1]</a:t>
            </a:r>
            <a:endPar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8" name="Rectangle 7"/>
          <p:cNvSpPr/>
          <p:nvPr/>
        </p:nvSpPr>
        <p:spPr>
          <a:xfrm>
            <a:off x="4588464" y="947666"/>
            <a:ext cx="293670"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1</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dynamic scheduling</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multiple issue</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speculation</a:t>
            </a:r>
            <a:br>
              <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endPar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endParaRPr>
          </a:p>
        </p:txBody>
      </p:sp>
      <p:sp>
        <p:nvSpPr>
          <p:cNvPr id="11" name="Rectangle 4"/>
          <p:cNvSpPr>
            <a:spLocks noChangeArrowheads="1"/>
          </p:cNvSpPr>
          <p:nvPr/>
        </p:nvSpPr>
        <p:spPr bwMode="auto">
          <a:xfrm>
            <a:off x="0" y="54864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correlate reservation station &amp; ROB entry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6" name="AutoShape 5"/>
          <p:cNvSpPr>
            <a:spLocks noChangeArrowheads="1"/>
          </p:cNvSpPr>
          <p:nvPr/>
        </p:nvSpPr>
        <p:spPr bwMode="auto">
          <a:xfrm>
            <a:off x="2592000" y="5256000"/>
            <a:ext cx="4540888" cy="21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TextBox 8"/>
          <p:cNvSpPr txBox="1"/>
          <p:nvPr/>
        </p:nvSpPr>
        <p:spPr>
          <a:xfrm>
            <a:off x="2650303" y="1670352"/>
            <a:ext cx="406956" cy="144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TextBox 11"/>
          <p:cNvSpPr txBox="1"/>
          <p:nvPr/>
        </p:nvSpPr>
        <p:spPr>
          <a:xfrm>
            <a:off x="2362200" y="1569345"/>
            <a:ext cx="811331" cy="338554"/>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RS[x1]</a:t>
            </a:r>
            <a:endPar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8" name="Rectangle 7"/>
          <p:cNvSpPr/>
          <p:nvPr/>
        </p:nvSpPr>
        <p:spPr>
          <a:xfrm>
            <a:off x="4588464" y="947666"/>
            <a:ext cx="293670"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1</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dynamic scheduling</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multiple issue</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speculation</a:t>
            </a:r>
            <a:br>
              <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endPar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endParaRPr>
          </a:p>
        </p:txBody>
      </p:sp>
      <p:sp>
        <p:nvSpPr>
          <p:cNvPr id="11" name="Rectangle 4"/>
          <p:cNvSpPr>
            <a:spLocks noChangeArrowheads="1"/>
          </p:cNvSpPr>
          <p:nvPr/>
        </p:nvSpPr>
        <p:spPr bwMode="auto">
          <a:xfrm>
            <a:off x="0" y="54864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correlate ROB entry &amp; destination register</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6" name="AutoShape 5"/>
          <p:cNvSpPr>
            <a:spLocks noChangeArrowheads="1"/>
          </p:cNvSpPr>
          <p:nvPr/>
        </p:nvSpPr>
        <p:spPr bwMode="auto">
          <a:xfrm>
            <a:off x="2592000" y="5410200"/>
            <a:ext cx="4540888" cy="3684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TextBox 8"/>
          <p:cNvSpPr txBox="1"/>
          <p:nvPr/>
        </p:nvSpPr>
        <p:spPr>
          <a:xfrm>
            <a:off x="2650303" y="1670352"/>
            <a:ext cx="406956" cy="144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TextBox 11"/>
          <p:cNvSpPr txBox="1"/>
          <p:nvPr/>
        </p:nvSpPr>
        <p:spPr>
          <a:xfrm>
            <a:off x="2362200" y="1569345"/>
            <a:ext cx="811331" cy="338554"/>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RS[x1]</a:t>
            </a:r>
            <a:endPar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8" name="Rectangle 7"/>
          <p:cNvSpPr/>
          <p:nvPr/>
        </p:nvSpPr>
        <p:spPr>
          <a:xfrm>
            <a:off x="4588464" y="947666"/>
            <a:ext cx="293670"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1</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2650303" y="0"/>
            <a:ext cx="6493697" cy="6858000"/>
          </a:xfrm>
          <a:prstGeom prst="rect">
            <a:avLst/>
          </a:prstGeom>
        </p:spPr>
      </p:pic>
      <p:sp>
        <p:nvSpPr>
          <p:cNvPr id="4" name="Rectangle 2"/>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dynamic scheduling</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multiple issue</a:t>
            </a:r>
            <a:b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r>
              <a:rPr kumimoji="0" lang="en-US" altLang="zh-CN" sz="10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speculation</a:t>
            </a:r>
            <a:br>
              <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br>
            <a:endPar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endParaRPr>
          </a:p>
        </p:txBody>
      </p:sp>
      <p:sp>
        <p:nvSpPr>
          <p:cNvPr id="11" name="Rectangle 4"/>
          <p:cNvSpPr>
            <a:spLocks noChangeArrowheads="1"/>
          </p:cNvSpPr>
          <p:nvPr/>
        </p:nvSpPr>
        <p:spPr bwMode="auto">
          <a:xfrm>
            <a:off x="0" y="23622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correlate ROB entry &amp; destination register</a:t>
            </a: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6" name="AutoShape 5"/>
          <p:cNvSpPr>
            <a:spLocks noChangeArrowheads="1"/>
          </p:cNvSpPr>
          <p:nvPr/>
        </p:nvSpPr>
        <p:spPr bwMode="auto">
          <a:xfrm>
            <a:off x="31112" y="2762881"/>
            <a:ext cx="4540888" cy="368400"/>
          </a:xfrm>
          <a:prstGeom prst="roundRect">
            <a:avLst>
              <a:gd name="adj" fmla="val 16667"/>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TextBox 8"/>
          <p:cNvSpPr txBox="1"/>
          <p:nvPr/>
        </p:nvSpPr>
        <p:spPr>
          <a:xfrm>
            <a:off x="2650303" y="1670352"/>
            <a:ext cx="406956" cy="144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TextBox 11"/>
          <p:cNvSpPr txBox="1"/>
          <p:nvPr/>
        </p:nvSpPr>
        <p:spPr>
          <a:xfrm>
            <a:off x="2362200" y="1569345"/>
            <a:ext cx="811331" cy="338554"/>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RS[x1]</a:t>
            </a:r>
            <a:endParaRPr kumimoji="0" lang="en-US"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8" name="Content Placeholder 2"/>
          <p:cNvSpPr txBox="1"/>
          <p:nvPr/>
        </p:nvSpPr>
        <p:spPr bwMode="auto">
          <a:xfrm>
            <a:off x="0" y="2438400"/>
            <a:ext cx="9296400" cy="1905000"/>
          </a:xfrm>
          <a:prstGeom prst="rect">
            <a:avLst/>
          </a:prstGeom>
          <a:solidFill>
            <a:schemeClr val="bg1">
              <a:alpha val="75000"/>
            </a:schemeClr>
          </a:solid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9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issue two instructions in a single clock cycle</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load + FP instruction dependent on load</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13" name="Title 1"/>
          <p:cNvSpPr txBox="1"/>
          <p:nvPr/>
        </p:nvSpPr>
        <p:spPr bwMode="auto">
          <a:xfrm>
            <a:off x="0" y="2340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4400" b="1"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j-cs"/>
              </a:rPr>
              <a:t>Tomasulo</a:t>
            </a:r>
            <a:r>
              <a:rPr kumimoji="0" lang="en-US" sz="4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 Extension</a:t>
            </a:r>
            <a:endParaRPr kumimoji="0" lang="en-US" sz="4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endParaRPr>
          </a:p>
        </p:txBody>
      </p:sp>
      <p:sp>
        <p:nvSpPr>
          <p:cNvPr id="14" name="Rectangle 13"/>
          <p:cNvSpPr/>
          <p:nvPr/>
        </p:nvSpPr>
        <p:spPr>
          <a:xfrm>
            <a:off x="4588464" y="947666"/>
            <a:ext cx="293670"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1</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Example</a:t>
            </a:r>
            <a:endParaRPr lang="en-US" dirty="0"/>
          </a:p>
        </p:txBody>
      </p:sp>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5" name="Rectangle 4"/>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 &amp; 3 iterations</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6" name="Title 1"/>
          <p:cNvSpPr txBox="1"/>
          <p:nvPr/>
        </p:nvSpPr>
        <p:spPr bwMode="auto">
          <a:xfrm>
            <a:off x="0" y="1524000"/>
            <a:ext cx="9144000" cy="609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without speculation</a:t>
            </a:r>
            <a:endPar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830123" y="0"/>
            <a:ext cx="6313877" cy="6858000"/>
          </a:xfrm>
          <a:prstGeom prst="rect">
            <a:avLst/>
          </a:prstGeom>
        </p:spPr>
      </p:pic>
      <p:sp>
        <p:nvSpPr>
          <p:cNvPr id="7" name="Title 1"/>
          <p:cNvSpPr>
            <a:spLocks noGrp="1"/>
          </p:cNvSpPr>
          <p:nvPr>
            <p:ph type="title"/>
          </p:nvPr>
        </p:nvSpPr>
        <p:spPr>
          <a:xfrm>
            <a:off x="0" y="274638"/>
            <a:ext cx="9144000" cy="1143000"/>
          </a:xfrm>
        </p:spPr>
        <p:txBody>
          <a:bodyPr/>
          <a:lstStyle/>
          <a:p>
            <a:r>
              <a:rPr lang="en-US" dirty="0"/>
              <a:t>Further Example</a:t>
            </a:r>
            <a:endParaRPr lang="en-US" dirty="0"/>
          </a:p>
        </p:txBody>
      </p:sp>
      <p:sp>
        <p:nvSpPr>
          <p:cNvPr id="8" name="Rectangle 7"/>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 &amp; 3 iterations</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Title 1"/>
          <p:cNvSpPr txBox="1"/>
          <p:nvPr/>
        </p:nvSpPr>
        <p:spPr bwMode="auto">
          <a:xfrm>
            <a:off x="0" y="15240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s</a:t>
            </a:r>
            <a:r>
              <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tep-by-step</a:t>
            </a:r>
            <a:endPar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6" name="AutoShape 5"/>
          <p:cNvSpPr>
            <a:spLocks noChangeArrowheads="1"/>
          </p:cNvSpPr>
          <p:nvPr/>
        </p:nvSpPr>
        <p:spPr bwMode="auto">
          <a:xfrm>
            <a:off x="762000" y="2362200"/>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p:cNvSpPr>
            <a:spLocks noChangeArrowheads="1"/>
          </p:cNvSpPr>
          <p:nvPr/>
        </p:nvSpPr>
        <p:spPr bwMode="auto">
          <a:xfrm>
            <a:off x="762000" y="2938200"/>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AutoShape 5"/>
          <p:cNvSpPr>
            <a:spLocks noChangeArrowheads="1"/>
          </p:cNvSpPr>
          <p:nvPr/>
        </p:nvSpPr>
        <p:spPr bwMode="auto">
          <a:xfrm>
            <a:off x="762000" y="3816000"/>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AutoShape 5"/>
          <p:cNvSpPr>
            <a:spLocks noChangeArrowheads="1"/>
          </p:cNvSpPr>
          <p:nvPr/>
        </p:nvSpPr>
        <p:spPr bwMode="auto">
          <a:xfrm>
            <a:off x="762000" y="4390566"/>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p:cNvSpPr>
            <a:spLocks noChangeArrowheads="1"/>
          </p:cNvSpPr>
          <p:nvPr/>
        </p:nvSpPr>
        <p:spPr bwMode="auto">
          <a:xfrm>
            <a:off x="762000" y="5302993"/>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3" name="AutoShape 5"/>
          <p:cNvSpPr>
            <a:spLocks noChangeArrowheads="1"/>
          </p:cNvSpPr>
          <p:nvPr/>
        </p:nvSpPr>
        <p:spPr bwMode="auto">
          <a:xfrm>
            <a:off x="762000" y="5878993"/>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a:t>
            </a:r>
            <a:r>
              <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 &amp; 3 iterations</a:t>
            </a: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 up to two instructions can commit per CC;</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6" name="AutoShape 5"/>
          <p:cNvSpPr>
            <a:spLocks noChangeArrowheads="1"/>
          </p:cNvSpPr>
          <p:nvPr/>
        </p:nvSpPr>
        <p:spPr bwMode="auto">
          <a:xfrm>
            <a:off x="762000" y="2362200"/>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p:cNvSpPr>
            <a:spLocks noChangeArrowheads="1"/>
          </p:cNvSpPr>
          <p:nvPr/>
        </p:nvSpPr>
        <p:spPr bwMode="auto">
          <a:xfrm>
            <a:off x="762000" y="2938200"/>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AutoShape 5"/>
          <p:cNvSpPr>
            <a:spLocks noChangeArrowheads="1"/>
          </p:cNvSpPr>
          <p:nvPr/>
        </p:nvSpPr>
        <p:spPr bwMode="auto">
          <a:xfrm>
            <a:off x="762000" y="3816000"/>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AutoShape 5"/>
          <p:cNvSpPr>
            <a:spLocks noChangeArrowheads="1"/>
          </p:cNvSpPr>
          <p:nvPr/>
        </p:nvSpPr>
        <p:spPr bwMode="auto">
          <a:xfrm>
            <a:off x="762000" y="4390566"/>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p:cNvSpPr>
            <a:spLocks noChangeArrowheads="1"/>
          </p:cNvSpPr>
          <p:nvPr/>
        </p:nvSpPr>
        <p:spPr bwMode="auto">
          <a:xfrm>
            <a:off x="762000" y="5302993"/>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3" name="AutoShape 5"/>
          <p:cNvSpPr>
            <a:spLocks noChangeArrowheads="1"/>
          </p:cNvSpPr>
          <p:nvPr/>
        </p:nvSpPr>
        <p:spPr bwMode="auto">
          <a:xfrm>
            <a:off x="762000" y="5878993"/>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a:t>
            </a:r>
            <a:r>
              <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 &amp; 3 iterations</a:t>
            </a: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 up to two instructions can commit per CC;</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FFC000"/>
                </a:solidFill>
                <a:effectLst/>
                <a:uLnTx/>
                <a:uFillTx/>
                <a:latin typeface="Verdana" panose="020B0604030504040204"/>
                <a:ea typeface="宋体" panose="02010600030101010101" pitchFamily="2" charset="-122"/>
                <a:cs typeface="+mn-cs"/>
              </a:rPr>
              <a:t>why single-issued branches?</a:t>
            </a:r>
            <a:endParaRPr kumimoji="0" lang="en-US" altLang="zh-CN" sz="2000" b="1" i="0" u="none" strike="noStrike" kern="0" cap="none" spc="0" normalizeH="0" baseline="0" noProof="0" dirty="0">
              <a:ln>
                <a:noFill/>
              </a:ln>
              <a:solidFill>
                <a:srgbClr val="FFC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374055" y="403007"/>
            <a:ext cx="7769945" cy="1124269"/>
          </a:xfrm>
          <a:prstGeom prst="rect">
            <a:avLst/>
          </a:prstGeom>
        </p:spPr>
      </p:pic>
      <p:pic>
        <p:nvPicPr>
          <p:cNvPr id="4" name="Picture 3"/>
          <p:cNvPicPr>
            <a:picLocks noChangeAspect="1"/>
          </p:cNvPicPr>
          <p:nvPr/>
        </p:nvPicPr>
        <p:blipFill>
          <a:blip r:embed="rId2"/>
          <a:stretch>
            <a:fillRect/>
          </a:stretch>
        </p:blipFill>
        <p:spPr>
          <a:xfrm>
            <a:off x="0" y="1527276"/>
            <a:ext cx="9144000" cy="5330724"/>
          </a:xfrm>
          <a:prstGeom prst="rect">
            <a:avLst/>
          </a:prstGeom>
        </p:spPr>
      </p:pic>
      <p:sp>
        <p:nvSpPr>
          <p:cNvPr id="6" name="AutoShape 5"/>
          <p:cNvSpPr>
            <a:spLocks noChangeArrowheads="1"/>
          </p:cNvSpPr>
          <p:nvPr/>
        </p:nvSpPr>
        <p:spPr bwMode="auto">
          <a:xfrm>
            <a:off x="762000" y="2362200"/>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p:cNvSpPr>
            <a:spLocks noChangeArrowheads="1"/>
          </p:cNvSpPr>
          <p:nvPr/>
        </p:nvSpPr>
        <p:spPr bwMode="auto">
          <a:xfrm>
            <a:off x="762000" y="2938200"/>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AutoShape 5"/>
          <p:cNvSpPr>
            <a:spLocks noChangeArrowheads="1"/>
          </p:cNvSpPr>
          <p:nvPr/>
        </p:nvSpPr>
        <p:spPr bwMode="auto">
          <a:xfrm>
            <a:off x="762000" y="3816000"/>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AutoShape 5"/>
          <p:cNvSpPr>
            <a:spLocks noChangeArrowheads="1"/>
          </p:cNvSpPr>
          <p:nvPr/>
        </p:nvSpPr>
        <p:spPr bwMode="auto">
          <a:xfrm>
            <a:off x="762000" y="4390566"/>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p:cNvSpPr>
            <a:spLocks noChangeArrowheads="1"/>
          </p:cNvSpPr>
          <p:nvPr/>
        </p:nvSpPr>
        <p:spPr bwMode="auto">
          <a:xfrm>
            <a:off x="762000" y="5302993"/>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3" name="AutoShape 5"/>
          <p:cNvSpPr>
            <a:spLocks noChangeArrowheads="1"/>
          </p:cNvSpPr>
          <p:nvPr/>
        </p:nvSpPr>
        <p:spPr bwMode="auto">
          <a:xfrm>
            <a:off x="762000" y="5878993"/>
            <a:ext cx="2743200" cy="57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a:t>
            </a:r>
            <a:r>
              <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 &amp; 3 iterations</a:t>
            </a: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 up to two instructions can commit per CC;</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FFC000"/>
                </a:solidFill>
                <a:effectLst/>
                <a:uLnTx/>
                <a:uFillTx/>
                <a:latin typeface="Verdana" panose="020B0604030504040204"/>
                <a:ea typeface="宋体" panose="02010600030101010101" pitchFamily="2" charset="-122"/>
                <a:cs typeface="+mn-cs"/>
              </a:rPr>
              <a:t>why single-issued branches?</a:t>
            </a:r>
            <a:endParaRPr kumimoji="0" lang="en-US" altLang="zh-CN" sz="2000" b="1" i="0" u="none" strike="noStrike" kern="0" cap="none" spc="0" normalizeH="0" baseline="0" noProof="0" dirty="0">
              <a:ln>
                <a:noFill/>
              </a:ln>
              <a:solidFill>
                <a:srgbClr val="FFC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14" name="TextBox 21"/>
          <p:cNvSpPr txBox="1">
            <a:spLocks noChangeArrowheads="1"/>
          </p:cNvSpPr>
          <p:nvPr/>
        </p:nvSpPr>
        <p:spPr bwMode="auto">
          <a:xfrm>
            <a:off x="0" y="6367217"/>
            <a:ext cx="9144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https://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www.cs.umd.edu</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meesh</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/411/CA-online/chapter/</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multiple-issue-processors-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i</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index.html</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8" name="AutoShape 5"/>
          <p:cNvSpPr>
            <a:spLocks noChangeArrowheads="1"/>
          </p:cNvSpPr>
          <p:nvPr/>
        </p:nvSpPr>
        <p:spPr bwMode="auto">
          <a:xfrm>
            <a:off x="758320" y="3534234"/>
            <a:ext cx="274688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a:t>
            </a: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4" name="AutoShape 5"/>
          <p:cNvSpPr>
            <a:spLocks noChangeArrowheads="1"/>
          </p:cNvSpPr>
          <p:nvPr/>
        </p:nvSpPr>
        <p:spPr bwMode="auto">
          <a:xfrm>
            <a:off x="762000" y="6490189"/>
            <a:ext cx="274688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7" name="AutoShape 5"/>
          <p:cNvSpPr>
            <a:spLocks noChangeArrowheads="1"/>
          </p:cNvSpPr>
          <p:nvPr/>
        </p:nvSpPr>
        <p:spPr bwMode="auto">
          <a:xfrm>
            <a:off x="758320" y="5021504"/>
            <a:ext cx="274688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 up to two instructions can commit per CC;</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ld</a:t>
            </a: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following </a:t>
            </a:r>
            <a:r>
              <a:rPr kumimoji="0" lang="en-US" altLang="zh-CN" sz="2000" b="1"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bne</a:t>
            </a: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cannot start execution because it must wait </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until the branch outcome is determined, without speculation; </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2"/>
          <p:cNvSpPr>
            <a:spLocks noGrp="1" noChangeArrowheads="1"/>
          </p:cNvSpPr>
          <p:nvPr>
            <p:ph type="title"/>
          </p:nvPr>
        </p:nvSpPr>
        <p:spPr/>
        <p:txBody>
          <a:bodyPr/>
          <a:lstStyle/>
          <a:p>
            <a:pPr eaLnBrk="1" hangingPunct="1"/>
            <a:r>
              <a:rPr lang="en-US" altLang="zh-CN"/>
              <a:t>Write Strategy: Example</a:t>
            </a:r>
            <a:endParaRPr lang="en-US" altLang="zh-CN"/>
          </a:p>
        </p:txBody>
      </p:sp>
      <p:sp>
        <p:nvSpPr>
          <p:cNvPr id="271362" name="Rectangle 3"/>
          <p:cNvSpPr>
            <a:spLocks noGrp="1" noChangeArrowheads="1"/>
          </p:cNvSpPr>
          <p:nvPr>
            <p:ph type="body" idx="1"/>
          </p:nvPr>
        </p:nvSpPr>
        <p:spPr>
          <a:xfrm>
            <a:off x="457200" y="4876800"/>
            <a:ext cx="8686800" cy="1981200"/>
          </a:xfrm>
        </p:spPr>
        <p:txBody>
          <a:bodyPr/>
          <a:lstStyle/>
          <a:p>
            <a:pPr eaLnBrk="1" hangingPunct="1">
              <a:lnSpc>
                <a:spcPct val="90000"/>
              </a:lnSpc>
            </a:pPr>
            <a:r>
              <a:rPr lang="en-US" altLang="zh-CN" sz="2400"/>
              <a:t>No-write allocate: 4 misses + 1 hit</a:t>
            </a:r>
            <a:endParaRPr lang="en-US" altLang="zh-CN" sz="2400"/>
          </a:p>
          <a:p>
            <a:pPr eaLnBrk="1" hangingPunct="1">
              <a:lnSpc>
                <a:spcPct val="90000"/>
              </a:lnSpc>
              <a:buFontTx/>
              <a:buNone/>
            </a:pPr>
            <a:r>
              <a:rPr lang="en-US" altLang="zh-CN" sz="2400"/>
              <a:t>	cache not affected- address 100 not in the cache;</a:t>
            </a:r>
            <a:endParaRPr lang="en-US" altLang="zh-CN" sz="2400"/>
          </a:p>
          <a:p>
            <a:pPr eaLnBrk="1" hangingPunct="1">
              <a:lnSpc>
                <a:spcPct val="90000"/>
              </a:lnSpc>
              <a:buFontTx/>
              <a:buNone/>
            </a:pPr>
            <a:r>
              <a:rPr lang="en-US" altLang="zh-CN" sz="2400"/>
              <a:t>	read [200] miss, block replaced, then write [200] hits;</a:t>
            </a:r>
            <a:endParaRPr lang="en-US" altLang="zh-CN" sz="2400"/>
          </a:p>
        </p:txBody>
      </p:sp>
      <p:pic>
        <p:nvPicPr>
          <p:cNvPr id="27136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24000"/>
            <a:ext cx="914400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1364" name="TextBox 4"/>
          <p:cNvSpPr txBox="1">
            <a:spLocks noChangeArrowheads="1"/>
          </p:cNvSpPr>
          <p:nvPr/>
        </p:nvSpPr>
        <p:spPr bwMode="auto">
          <a:xfrm>
            <a:off x="3505200" y="2590800"/>
            <a:ext cx="37623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M</a:t>
            </a:r>
            <a:endPar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M</a:t>
            </a:r>
            <a:endPar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M</a:t>
            </a:r>
            <a:endPar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H</a:t>
            </a:r>
            <a:endParaRPr kumimoji="0" lang="en-US" altLang="zh-CN" sz="18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M</a:t>
            </a: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8" name="AutoShape 5"/>
          <p:cNvSpPr>
            <a:spLocks noChangeArrowheads="1"/>
          </p:cNvSpPr>
          <p:nvPr/>
        </p:nvSpPr>
        <p:spPr bwMode="auto">
          <a:xfrm>
            <a:off x="758320" y="2366222"/>
            <a:ext cx="663308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no dependency with prior instructions, so one op per cycle; </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8" name="AutoShape 5"/>
          <p:cNvSpPr>
            <a:spLocks noChangeArrowheads="1"/>
          </p:cNvSpPr>
          <p:nvPr/>
        </p:nvSpPr>
        <p:spPr bwMode="auto">
          <a:xfrm>
            <a:off x="4248000" y="26670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dependent on x2, which is available in CC4 </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6" name="Line 15"/>
          <p:cNvSpPr>
            <a:spLocks noChangeShapeType="1"/>
          </p:cNvSpPr>
          <p:nvPr/>
        </p:nvSpPr>
        <p:spPr bwMode="auto">
          <a:xfrm flipH="1">
            <a:off x="4591202" y="2514600"/>
            <a:ext cx="2495398" cy="152400"/>
          </a:xfrm>
          <a:prstGeom prst="line">
            <a:avLst/>
          </a:prstGeom>
          <a:noFill/>
          <a:ln w="5715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8" name="AutoShape 5"/>
          <p:cNvSpPr>
            <a:spLocks noChangeArrowheads="1"/>
          </p:cNvSpPr>
          <p:nvPr/>
        </p:nvSpPr>
        <p:spPr bwMode="auto">
          <a:xfrm>
            <a:off x="4248000" y="29520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functional unit for address calculation is occupied by </a:t>
            </a:r>
            <a:r>
              <a:rPr kumimoji="0" lang="en-US" altLang="zh-CN" sz="2000" b="1"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ld</a:t>
            </a: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in CC2;</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sd</a:t>
            </a: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waits till CC3 for computing effective address; </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2" name="Freeform 1"/>
          <p:cNvSpPr/>
          <p:nvPr/>
        </p:nvSpPr>
        <p:spPr>
          <a:xfrm>
            <a:off x="4032956" y="2497873"/>
            <a:ext cx="316020" cy="591015"/>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8" name="AutoShape 5"/>
          <p:cNvSpPr>
            <a:spLocks noChangeArrowheads="1"/>
          </p:cNvSpPr>
          <p:nvPr/>
        </p:nvSpPr>
        <p:spPr bwMode="auto">
          <a:xfrm>
            <a:off x="5638800" y="29520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dependent on x2, which is available in CC6</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7" name="Line 15"/>
          <p:cNvSpPr>
            <a:spLocks noChangeShapeType="1"/>
          </p:cNvSpPr>
          <p:nvPr/>
        </p:nvSpPr>
        <p:spPr bwMode="auto">
          <a:xfrm flipH="1">
            <a:off x="5954714" y="2819400"/>
            <a:ext cx="1131886" cy="132600"/>
          </a:xfrm>
          <a:prstGeom prst="line">
            <a:avLst/>
          </a:prstGeom>
          <a:noFill/>
          <a:ln w="5715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no dependency with prior instructions, so one op per cycle</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after being issued in CC2;</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9" name="AutoShape 5"/>
          <p:cNvSpPr>
            <a:spLocks noChangeArrowheads="1"/>
          </p:cNvSpPr>
          <p:nvPr/>
        </p:nvSpPr>
        <p:spPr bwMode="auto">
          <a:xfrm>
            <a:off x="758320" y="3217200"/>
            <a:ext cx="663308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dependent on x2, which is available in CC6</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6" name="AutoShape 5"/>
          <p:cNvSpPr>
            <a:spLocks noChangeArrowheads="1"/>
          </p:cNvSpPr>
          <p:nvPr/>
        </p:nvSpPr>
        <p:spPr bwMode="auto">
          <a:xfrm>
            <a:off x="4248000" y="35280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Line 15"/>
          <p:cNvSpPr>
            <a:spLocks noChangeShapeType="1"/>
          </p:cNvSpPr>
          <p:nvPr/>
        </p:nvSpPr>
        <p:spPr bwMode="auto">
          <a:xfrm flipH="1">
            <a:off x="4591202" y="2819400"/>
            <a:ext cx="2495398" cy="708600"/>
          </a:xfrm>
          <a:prstGeom prst="line">
            <a:avLst/>
          </a:prstGeom>
          <a:noFill/>
          <a:ln w="5715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albeit </a:t>
            </a:r>
            <a:r>
              <a:rPr kumimoji="0" lang="en-US" altLang="zh-CN" sz="2000" b="1"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ld</a:t>
            </a: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is issued in CC4, should wait until </a:t>
            </a:r>
            <a:r>
              <a:rPr kumimoji="0" lang="en-US" altLang="zh-CN" sz="2000" b="1"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bne</a:t>
            </a: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is determined </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as taken in CC7 and start execution in CC8; </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6" name="AutoShape 5"/>
          <p:cNvSpPr>
            <a:spLocks noChangeArrowheads="1"/>
          </p:cNvSpPr>
          <p:nvPr/>
        </p:nvSpPr>
        <p:spPr bwMode="auto">
          <a:xfrm>
            <a:off x="4248000" y="38268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Freeform 7"/>
          <p:cNvSpPr/>
          <p:nvPr/>
        </p:nvSpPr>
        <p:spPr>
          <a:xfrm>
            <a:off x="4032956" y="3676186"/>
            <a:ext cx="316020" cy="288000"/>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dependent on x2, which is available in CC10 </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6" name="AutoShape 5"/>
          <p:cNvSpPr>
            <a:spLocks noChangeArrowheads="1"/>
          </p:cNvSpPr>
          <p:nvPr/>
        </p:nvSpPr>
        <p:spPr bwMode="auto">
          <a:xfrm>
            <a:off x="4248000" y="41316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Line 15"/>
          <p:cNvSpPr>
            <a:spLocks noChangeShapeType="1"/>
          </p:cNvSpPr>
          <p:nvPr/>
        </p:nvSpPr>
        <p:spPr bwMode="auto">
          <a:xfrm flipH="1">
            <a:off x="4552800" y="3962400"/>
            <a:ext cx="2533800" cy="288000"/>
          </a:xfrm>
          <a:prstGeom prst="line">
            <a:avLst/>
          </a:prstGeom>
          <a:noFill/>
          <a:ln w="5715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functional unit for address calculation is occupied by </a:t>
            </a:r>
            <a:r>
              <a:rPr kumimoji="0" lang="en-US" altLang="zh-CN" sz="2000" b="1"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ld</a:t>
            </a: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in CC8;</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sd</a:t>
            </a: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waits till CC9 for computing effective address; </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6" name="AutoShape 5"/>
          <p:cNvSpPr>
            <a:spLocks noChangeArrowheads="1"/>
          </p:cNvSpPr>
          <p:nvPr/>
        </p:nvSpPr>
        <p:spPr bwMode="auto">
          <a:xfrm>
            <a:off x="4248000" y="44196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Freeform 7"/>
          <p:cNvSpPr/>
          <p:nvPr/>
        </p:nvSpPr>
        <p:spPr>
          <a:xfrm>
            <a:off x="4032956" y="3962400"/>
            <a:ext cx="316020" cy="591015"/>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dependent on x2, which is available in CC12</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7" name="AutoShape 5"/>
          <p:cNvSpPr>
            <a:spLocks noChangeArrowheads="1"/>
          </p:cNvSpPr>
          <p:nvPr/>
        </p:nvSpPr>
        <p:spPr bwMode="auto">
          <a:xfrm>
            <a:off x="5638800" y="44208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Line 15"/>
          <p:cNvSpPr>
            <a:spLocks noChangeShapeType="1"/>
          </p:cNvSpPr>
          <p:nvPr/>
        </p:nvSpPr>
        <p:spPr bwMode="auto">
          <a:xfrm flipH="1">
            <a:off x="5954714" y="4287000"/>
            <a:ext cx="1131886" cy="132600"/>
          </a:xfrm>
          <a:prstGeom prst="line">
            <a:avLst/>
          </a:prstGeom>
          <a:noFill/>
          <a:ln w="5715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p:cNvSpPr>
            <a:spLocks noGrp="1" noChangeArrowheads="1"/>
          </p:cNvSpPr>
          <p:nvPr>
            <p:ph type="title"/>
          </p:nvPr>
        </p:nvSpPr>
        <p:spPr/>
        <p:txBody>
          <a:bodyPr/>
          <a:lstStyle/>
          <a:p>
            <a:pPr eaLnBrk="1" hangingPunct="1"/>
            <a:r>
              <a:rPr lang="en-US" altLang="zh-CN"/>
              <a:t>Write Strategy: Example</a:t>
            </a:r>
            <a:endParaRPr lang="en-US" altLang="zh-CN"/>
          </a:p>
        </p:txBody>
      </p:sp>
      <p:sp>
        <p:nvSpPr>
          <p:cNvPr id="272386" name="Rectangle 3"/>
          <p:cNvSpPr>
            <a:spLocks noGrp="1" noChangeArrowheads="1"/>
          </p:cNvSpPr>
          <p:nvPr>
            <p:ph type="body" idx="1"/>
          </p:nvPr>
        </p:nvSpPr>
        <p:spPr>
          <a:xfrm>
            <a:off x="457200" y="4876800"/>
            <a:ext cx="8686800" cy="1981200"/>
          </a:xfrm>
        </p:spPr>
        <p:txBody>
          <a:bodyPr/>
          <a:lstStyle/>
          <a:p>
            <a:pPr eaLnBrk="1" hangingPunct="1">
              <a:lnSpc>
                <a:spcPct val="90000"/>
              </a:lnSpc>
            </a:pPr>
            <a:r>
              <a:rPr lang="en-US" altLang="zh-CN" sz="2400"/>
              <a:t>Write allocate: 2 misses + 3 hits</a:t>
            </a:r>
            <a:endParaRPr lang="en-US" altLang="zh-CN" sz="2400"/>
          </a:p>
        </p:txBody>
      </p:sp>
      <p:pic>
        <p:nvPicPr>
          <p:cNvPr id="27238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24000"/>
            <a:ext cx="914400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388" name="TextBox 4"/>
          <p:cNvSpPr txBox="1">
            <a:spLocks noChangeArrowheads="1"/>
          </p:cNvSpPr>
          <p:nvPr/>
        </p:nvSpPr>
        <p:spPr bwMode="auto">
          <a:xfrm>
            <a:off x="3505200" y="2590800"/>
            <a:ext cx="37623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M</a:t>
            </a:r>
            <a:endPar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H</a:t>
            </a:r>
            <a:endParaRPr kumimoji="0" lang="en-US" altLang="zh-CN" sz="18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M</a:t>
            </a:r>
            <a:endPar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H</a:t>
            </a:r>
            <a:endParaRPr kumimoji="0" lang="en-US" altLang="zh-CN" sz="18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H</a:t>
            </a:r>
            <a:endParaRPr kumimoji="0" lang="zh-CN" altLang="en-US" sz="18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albeit </a:t>
            </a:r>
            <a:r>
              <a:rPr kumimoji="0" lang="en-US" altLang="zh-CN" sz="2000" b="1"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ld</a:t>
            </a: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is issued in CC5, should wait until </a:t>
            </a:r>
            <a:r>
              <a:rPr kumimoji="0" lang="en-US" altLang="zh-CN" sz="2000" b="1"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bne</a:t>
            </a: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is determined </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as taken in CC7 and start execution in CC8;</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8" name="AutoShape 5"/>
          <p:cNvSpPr>
            <a:spLocks noChangeArrowheads="1"/>
          </p:cNvSpPr>
          <p:nvPr/>
        </p:nvSpPr>
        <p:spPr bwMode="auto">
          <a:xfrm>
            <a:off x="4248000" y="47244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Freeform 9"/>
          <p:cNvSpPr/>
          <p:nvPr/>
        </p:nvSpPr>
        <p:spPr>
          <a:xfrm>
            <a:off x="4032956" y="3676186"/>
            <a:ext cx="316020" cy="1208456"/>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1" name="AutoShape 5"/>
          <p:cNvSpPr>
            <a:spLocks noChangeArrowheads="1"/>
          </p:cNvSpPr>
          <p:nvPr/>
        </p:nvSpPr>
        <p:spPr bwMode="auto">
          <a:xfrm>
            <a:off x="4248000" y="47232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err="1">
                <a:ln>
                  <a:noFill/>
                </a:ln>
                <a:solidFill>
                  <a:srgbClr val="FFC000"/>
                </a:solidFill>
                <a:effectLst/>
                <a:uLnTx/>
                <a:uFillTx/>
                <a:latin typeface="Verdana" panose="020B0604030504040204"/>
                <a:ea typeface="宋体" panose="02010600030101010101" pitchFamily="2" charset="-122"/>
                <a:cs typeface="+mn-cs"/>
              </a:rPr>
              <a:t>sd</a:t>
            </a:r>
            <a:r>
              <a:rPr kumimoji="0" lang="en-US" altLang="zh-CN" sz="2000" b="1" i="0" u="none" strike="noStrike" kern="0" cap="none" spc="0" normalizeH="0" baseline="0" noProof="0" dirty="0">
                <a:ln>
                  <a:noFill/>
                </a:ln>
                <a:solidFill>
                  <a:srgbClr val="FFC000"/>
                </a:solidFill>
                <a:effectLst/>
                <a:uLnTx/>
                <a:uFillTx/>
                <a:latin typeface="Verdana" panose="020B0604030504040204"/>
                <a:ea typeface="宋体" panose="02010600030101010101" pitchFamily="2" charset="-122"/>
                <a:cs typeface="+mn-cs"/>
              </a:rPr>
              <a:t> reads x1 in CC9;</a:t>
            </a:r>
            <a:endParaRPr kumimoji="0" lang="en-US" altLang="zh-CN" sz="2000" b="1" i="0" u="none" strike="noStrike" kern="0" cap="none" spc="0" normalizeH="0" baseline="0" noProof="0" dirty="0">
              <a:ln>
                <a:noFill/>
              </a:ln>
              <a:solidFill>
                <a:srgbClr val="FFC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err="1">
                <a:ln>
                  <a:noFill/>
                </a:ln>
                <a:solidFill>
                  <a:srgbClr val="FFC000"/>
                </a:solidFill>
                <a:effectLst/>
                <a:uLnTx/>
                <a:uFillTx/>
                <a:latin typeface="Verdana" panose="020B0604030504040204"/>
                <a:ea typeface="宋体" panose="02010600030101010101" pitchFamily="2" charset="-122"/>
                <a:cs typeface="+mn-cs"/>
              </a:rPr>
              <a:t>addi</a:t>
            </a:r>
            <a:r>
              <a:rPr kumimoji="0" lang="en-US" altLang="zh-CN" sz="2000" b="1" i="0" u="none" strike="noStrike" kern="0" cap="none" spc="0" normalizeH="0" baseline="0" noProof="0" dirty="0">
                <a:ln>
                  <a:noFill/>
                </a:ln>
                <a:solidFill>
                  <a:srgbClr val="FFC000"/>
                </a:solidFill>
                <a:effectLst/>
                <a:uLnTx/>
                <a:uFillTx/>
                <a:latin typeface="Verdana" panose="020B0604030504040204"/>
                <a:ea typeface="宋体" panose="02010600030101010101" pitchFamily="2" charset="-122"/>
                <a:cs typeface="+mn-cs"/>
              </a:rPr>
              <a:t> writes x1 in CC9;</a:t>
            </a:r>
            <a:endParaRPr kumimoji="0" lang="en-US" altLang="zh-CN" sz="2000" b="1" i="0" u="none" strike="noStrike" kern="0" cap="none" spc="0" normalizeH="0" baseline="0" noProof="0" dirty="0">
              <a:ln>
                <a:noFill/>
              </a:ln>
              <a:solidFill>
                <a:srgbClr val="FFC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FFC000"/>
                </a:solidFill>
                <a:effectLst/>
                <a:uLnTx/>
                <a:uFillTx/>
                <a:latin typeface="Verdana" panose="020B0604030504040204"/>
                <a:ea typeface="宋体" panose="02010600030101010101" pitchFamily="2" charset="-122"/>
                <a:cs typeface="+mn-cs"/>
              </a:rPr>
              <a:t>traditional pipeline requiring write-then-read cannot support </a:t>
            </a:r>
            <a:endParaRPr kumimoji="0" lang="en-US" altLang="zh-CN" sz="2000" b="1" i="0" u="none" strike="noStrike" kern="0" cap="none" spc="0" normalizeH="0" baseline="0" noProof="0" dirty="0">
              <a:ln>
                <a:noFill/>
              </a:ln>
              <a:solidFill>
                <a:srgbClr val="FFC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FFC000"/>
                </a:solidFill>
                <a:effectLst/>
                <a:uLnTx/>
                <a:uFillTx/>
                <a:latin typeface="Verdana" panose="020B0604030504040204"/>
                <a:ea typeface="宋体" panose="02010600030101010101" pitchFamily="2" charset="-122"/>
                <a:cs typeface="+mn-cs"/>
              </a:rPr>
              <a:t>this; </a:t>
            </a:r>
            <a:endParaRPr kumimoji="0" lang="en-US" altLang="zh-CN" sz="2000" b="1" i="0" u="none" strike="noStrike" kern="0" cap="none" spc="0" normalizeH="0" baseline="0" noProof="0" dirty="0">
              <a:ln>
                <a:noFill/>
              </a:ln>
              <a:solidFill>
                <a:srgbClr val="FFC000"/>
              </a:solidFill>
              <a:effectLst/>
              <a:uLnTx/>
              <a:uFillTx/>
              <a:latin typeface="Verdana" panose="020B0604030504040204"/>
              <a:ea typeface="宋体" panose="02010600030101010101" pitchFamily="2" charset="-122"/>
              <a:cs typeface="+mn-cs"/>
            </a:endParaRPr>
          </a:p>
        </p:txBody>
      </p:sp>
      <p:sp>
        <p:nvSpPr>
          <p:cNvPr id="8" name="AutoShape 5"/>
          <p:cNvSpPr>
            <a:spLocks noChangeArrowheads="1"/>
          </p:cNvSpPr>
          <p:nvPr/>
        </p:nvSpPr>
        <p:spPr bwMode="auto">
          <a:xfrm>
            <a:off x="4248000" y="4419600"/>
            <a:ext cx="304800" cy="288000"/>
          </a:xfrm>
          <a:prstGeom prst="roundRect">
            <a:avLst>
              <a:gd name="adj" fmla="val 16667"/>
            </a:avLst>
          </a:prstGeom>
          <a:noFill/>
          <a:ln w="57150">
            <a:solidFill>
              <a:srgbClr val="FFC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AutoShape 5"/>
          <p:cNvSpPr>
            <a:spLocks noChangeArrowheads="1"/>
          </p:cNvSpPr>
          <p:nvPr/>
        </p:nvSpPr>
        <p:spPr bwMode="auto">
          <a:xfrm>
            <a:off x="7056000" y="4720683"/>
            <a:ext cx="304800" cy="288000"/>
          </a:xfrm>
          <a:prstGeom prst="roundRect">
            <a:avLst>
              <a:gd name="adj" fmla="val 16667"/>
            </a:avLst>
          </a:prstGeom>
          <a:noFill/>
          <a:ln w="57150">
            <a:solidFill>
              <a:srgbClr val="FFC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err="1">
                <a:ln>
                  <a:noFill/>
                </a:ln>
                <a:solidFill>
                  <a:srgbClr val="FFC000"/>
                </a:solidFill>
                <a:effectLst/>
                <a:uLnTx/>
                <a:uFillTx/>
                <a:latin typeface="Verdana" panose="020B0604030504040204"/>
                <a:ea typeface="宋体" panose="02010600030101010101" pitchFamily="2" charset="-122"/>
                <a:cs typeface="+mn-cs"/>
              </a:rPr>
              <a:t>sd</a:t>
            </a:r>
            <a:r>
              <a:rPr kumimoji="0" lang="en-US" altLang="zh-CN" sz="2000" b="1" i="0" u="none" strike="noStrike" kern="0" cap="none" spc="0" normalizeH="0" baseline="0" noProof="0" dirty="0">
                <a:ln>
                  <a:noFill/>
                </a:ln>
                <a:solidFill>
                  <a:srgbClr val="FFC000"/>
                </a:solidFill>
                <a:effectLst/>
                <a:uLnTx/>
                <a:uFillTx/>
                <a:latin typeface="Verdana" panose="020B0604030504040204"/>
                <a:ea typeface="宋体" panose="02010600030101010101" pitchFamily="2" charset="-122"/>
                <a:cs typeface="+mn-cs"/>
              </a:rPr>
              <a:t> reads x1 in CC9;</a:t>
            </a:r>
            <a:endParaRPr kumimoji="0" lang="en-US" altLang="zh-CN" sz="2000" b="1" i="0" u="none" strike="noStrike" kern="0" cap="none" spc="0" normalizeH="0" baseline="0" noProof="0" dirty="0">
              <a:ln>
                <a:noFill/>
              </a:ln>
              <a:solidFill>
                <a:srgbClr val="FFC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err="1">
                <a:ln>
                  <a:noFill/>
                </a:ln>
                <a:solidFill>
                  <a:srgbClr val="FFC000"/>
                </a:solidFill>
                <a:effectLst/>
                <a:uLnTx/>
                <a:uFillTx/>
                <a:latin typeface="Verdana" panose="020B0604030504040204"/>
                <a:ea typeface="宋体" panose="02010600030101010101" pitchFamily="2" charset="-122"/>
                <a:cs typeface="+mn-cs"/>
              </a:rPr>
              <a:t>addi</a:t>
            </a:r>
            <a:r>
              <a:rPr kumimoji="0" lang="en-US" altLang="zh-CN" sz="2000" b="1" i="0" u="none" strike="noStrike" kern="0" cap="none" spc="0" normalizeH="0" baseline="0" noProof="0" dirty="0">
                <a:ln>
                  <a:noFill/>
                </a:ln>
                <a:solidFill>
                  <a:srgbClr val="FFC000"/>
                </a:solidFill>
                <a:effectLst/>
                <a:uLnTx/>
                <a:uFillTx/>
                <a:latin typeface="Verdana" panose="020B0604030504040204"/>
                <a:ea typeface="宋体" panose="02010600030101010101" pitchFamily="2" charset="-122"/>
                <a:cs typeface="+mn-cs"/>
              </a:rPr>
              <a:t> writes x1 in CC9;</a:t>
            </a:r>
            <a:endParaRPr kumimoji="0" lang="en-US" altLang="zh-CN" sz="2000" b="1" i="0" u="none" strike="noStrike" kern="0" cap="none" spc="0" normalizeH="0" baseline="0" noProof="0" dirty="0">
              <a:ln>
                <a:noFill/>
              </a:ln>
              <a:solidFill>
                <a:srgbClr val="FFC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understanding: dynamically scheduled pipeline monitors x1 </a:t>
            </a:r>
            <a:endPar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and reads its value to store buffer upon available, which </a:t>
            </a:r>
            <a:endPar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is ready prior to CC9 </a:t>
            </a:r>
            <a:endPar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
        <p:nvSpPr>
          <p:cNvPr id="8" name="AutoShape 5"/>
          <p:cNvSpPr>
            <a:spLocks noChangeArrowheads="1"/>
          </p:cNvSpPr>
          <p:nvPr/>
        </p:nvSpPr>
        <p:spPr bwMode="auto">
          <a:xfrm>
            <a:off x="4248000" y="4419600"/>
            <a:ext cx="304800" cy="288000"/>
          </a:xfrm>
          <a:prstGeom prst="roundRect">
            <a:avLst>
              <a:gd name="adj" fmla="val 16667"/>
            </a:avLst>
          </a:prstGeom>
          <a:noFill/>
          <a:ln w="57150">
            <a:solidFill>
              <a:srgbClr val="FFC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AutoShape 5"/>
          <p:cNvSpPr>
            <a:spLocks noChangeArrowheads="1"/>
          </p:cNvSpPr>
          <p:nvPr/>
        </p:nvSpPr>
        <p:spPr bwMode="auto">
          <a:xfrm>
            <a:off x="7056000" y="4720683"/>
            <a:ext cx="304800" cy="288000"/>
          </a:xfrm>
          <a:prstGeom prst="roundRect">
            <a:avLst>
              <a:gd name="adj" fmla="val 16667"/>
            </a:avLst>
          </a:prstGeom>
          <a:noFill/>
          <a:ln w="57150">
            <a:solidFill>
              <a:srgbClr val="FFC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pic>
        <p:nvPicPr>
          <p:cNvPr id="2" name="Picture 1"/>
          <p:cNvPicPr>
            <a:picLocks noChangeAspect="1"/>
          </p:cNvPicPr>
          <p:nvPr/>
        </p:nvPicPr>
        <p:blipFill>
          <a:blip r:embed="rId2"/>
          <a:stretch>
            <a:fillRect/>
          </a:stretch>
        </p:blipFill>
        <p:spPr>
          <a:xfrm>
            <a:off x="5105400" y="0"/>
            <a:ext cx="4023770" cy="7862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sd</a:t>
            </a: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reads x1 value from buffer in CC9;</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addi</a:t>
            </a: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writes x1 in CC9;</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 </a:t>
            </a:r>
            <a:endPar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
        <p:nvSpPr>
          <p:cNvPr id="8" name="AutoShape 5"/>
          <p:cNvSpPr>
            <a:spLocks noChangeArrowheads="1"/>
          </p:cNvSpPr>
          <p:nvPr/>
        </p:nvSpPr>
        <p:spPr bwMode="auto">
          <a:xfrm>
            <a:off x="4248000" y="44196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AutoShape 5"/>
          <p:cNvSpPr>
            <a:spLocks noChangeArrowheads="1"/>
          </p:cNvSpPr>
          <p:nvPr/>
        </p:nvSpPr>
        <p:spPr bwMode="auto">
          <a:xfrm>
            <a:off x="7056000" y="4720683"/>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dependent on x2, which is available in CC12</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 </a:t>
            </a:r>
            <a:endPar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
        <p:nvSpPr>
          <p:cNvPr id="8" name="AutoShape 5"/>
          <p:cNvSpPr>
            <a:spLocks noChangeArrowheads="1"/>
          </p:cNvSpPr>
          <p:nvPr/>
        </p:nvSpPr>
        <p:spPr bwMode="auto">
          <a:xfrm>
            <a:off x="4248000" y="50292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Line 15"/>
          <p:cNvSpPr>
            <a:spLocks noChangeShapeType="1"/>
          </p:cNvSpPr>
          <p:nvPr/>
        </p:nvSpPr>
        <p:spPr bwMode="auto">
          <a:xfrm flipH="1">
            <a:off x="4591202" y="4343400"/>
            <a:ext cx="2495398" cy="708600"/>
          </a:xfrm>
          <a:prstGeom prst="line">
            <a:avLst/>
          </a:prstGeom>
          <a:noFill/>
          <a:ln w="5715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albeit </a:t>
            </a:r>
            <a:r>
              <a:rPr kumimoji="0" lang="en-US" altLang="zh-CN" sz="2000" b="1"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ld</a:t>
            </a: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is issued in CC7, should wait until </a:t>
            </a:r>
            <a:r>
              <a:rPr kumimoji="0" lang="en-US" altLang="zh-CN" sz="2000" b="1"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bne</a:t>
            </a: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is determined </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as taken in CC13 and start execution in CC14; </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 </a:t>
            </a:r>
            <a:endPar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
        <p:nvSpPr>
          <p:cNvPr id="9" name="AutoShape 5"/>
          <p:cNvSpPr>
            <a:spLocks noChangeArrowheads="1"/>
          </p:cNvSpPr>
          <p:nvPr/>
        </p:nvSpPr>
        <p:spPr bwMode="auto">
          <a:xfrm>
            <a:off x="4248000" y="53340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Freeform 10"/>
          <p:cNvSpPr/>
          <p:nvPr/>
        </p:nvSpPr>
        <p:spPr>
          <a:xfrm>
            <a:off x="3962400" y="5181600"/>
            <a:ext cx="316020" cy="288000"/>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dependent on x2, which is available in CC12</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 </a:t>
            </a:r>
            <a:endPar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
        <p:nvSpPr>
          <p:cNvPr id="8" name="AutoShape 5"/>
          <p:cNvSpPr>
            <a:spLocks noChangeArrowheads="1"/>
          </p:cNvSpPr>
          <p:nvPr/>
        </p:nvSpPr>
        <p:spPr bwMode="auto">
          <a:xfrm>
            <a:off x="4248000" y="55794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Line 15"/>
          <p:cNvSpPr>
            <a:spLocks noChangeShapeType="1"/>
          </p:cNvSpPr>
          <p:nvPr/>
        </p:nvSpPr>
        <p:spPr bwMode="auto">
          <a:xfrm flipH="1">
            <a:off x="4552800" y="5427000"/>
            <a:ext cx="2533800" cy="288000"/>
          </a:xfrm>
          <a:prstGeom prst="line">
            <a:avLst/>
          </a:prstGeom>
          <a:noFill/>
          <a:ln w="5715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functional unit for address calculation is occupied by </a:t>
            </a:r>
            <a:r>
              <a:rPr kumimoji="0" lang="en-US" altLang="zh-CN" sz="2000" b="1"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ld</a:t>
            </a: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in CC14;</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sd</a:t>
            </a: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waits till CC15 for computing effective address;</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 </a:t>
            </a:r>
            <a:endPar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
        <p:nvSpPr>
          <p:cNvPr id="9" name="AutoShape 5"/>
          <p:cNvSpPr>
            <a:spLocks noChangeArrowheads="1"/>
          </p:cNvSpPr>
          <p:nvPr/>
        </p:nvSpPr>
        <p:spPr bwMode="auto">
          <a:xfrm>
            <a:off x="4248000" y="58842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Freeform 10"/>
          <p:cNvSpPr/>
          <p:nvPr/>
        </p:nvSpPr>
        <p:spPr>
          <a:xfrm>
            <a:off x="3962400" y="5428785"/>
            <a:ext cx="316020" cy="591015"/>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dependent on x2, which is available in CC18</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 </a:t>
            </a:r>
            <a:endPar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
        <p:nvSpPr>
          <p:cNvPr id="18" name="AutoShape 5"/>
          <p:cNvSpPr>
            <a:spLocks noChangeArrowheads="1"/>
          </p:cNvSpPr>
          <p:nvPr/>
        </p:nvSpPr>
        <p:spPr bwMode="auto">
          <a:xfrm>
            <a:off x="5638800" y="58842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Line 15"/>
          <p:cNvSpPr>
            <a:spLocks noChangeShapeType="1"/>
          </p:cNvSpPr>
          <p:nvPr/>
        </p:nvSpPr>
        <p:spPr bwMode="auto">
          <a:xfrm flipH="1">
            <a:off x="5954714" y="5750400"/>
            <a:ext cx="1131886" cy="132600"/>
          </a:xfrm>
          <a:prstGeom prst="line">
            <a:avLst/>
          </a:prstGeom>
          <a:noFill/>
          <a:ln w="5715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albeit </a:t>
            </a:r>
            <a:r>
              <a:rPr kumimoji="0" lang="en-US" altLang="zh-CN" sz="2000" b="1"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ld</a:t>
            </a: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is issued in CC8, should wait until </a:t>
            </a:r>
            <a:r>
              <a:rPr kumimoji="0" lang="en-US" altLang="zh-CN" sz="2000" b="1" i="0" u="none" strike="noStrike" kern="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bne</a:t>
            </a: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is determined </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as taken in CC13 and start execution in CC14;</a:t>
            </a:r>
            <a:endPar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
        <p:nvSpPr>
          <p:cNvPr id="8" name="Freeform 7"/>
          <p:cNvSpPr/>
          <p:nvPr/>
        </p:nvSpPr>
        <p:spPr>
          <a:xfrm>
            <a:off x="4032956" y="5141986"/>
            <a:ext cx="316020" cy="1208456"/>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9" name="AutoShape 5"/>
          <p:cNvSpPr>
            <a:spLocks noChangeArrowheads="1"/>
          </p:cNvSpPr>
          <p:nvPr/>
        </p:nvSpPr>
        <p:spPr bwMode="auto">
          <a:xfrm>
            <a:off x="4248000" y="61890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2"/>
          <p:cNvSpPr>
            <a:spLocks noGrp="1" noChangeArrowheads="1"/>
          </p:cNvSpPr>
          <p:nvPr>
            <p:ph type="title"/>
          </p:nvPr>
        </p:nvSpPr>
        <p:spPr/>
        <p:txBody>
          <a:bodyPr/>
          <a:lstStyle/>
          <a:p>
            <a:pPr eaLnBrk="1" hangingPunct="1"/>
            <a:r>
              <a:rPr lang="en-US" altLang="zh-CN"/>
              <a:t>Avg Mem Access Time</a:t>
            </a:r>
            <a:endParaRPr lang="en-US" altLang="zh-CN"/>
          </a:p>
        </p:txBody>
      </p:sp>
      <p:sp>
        <p:nvSpPr>
          <p:cNvPr id="273410" name="Rectangle 3"/>
          <p:cNvSpPr>
            <a:spLocks noGrp="1" noChangeArrowheads="1"/>
          </p:cNvSpPr>
          <p:nvPr>
            <p:ph type="body" idx="1"/>
          </p:nvPr>
        </p:nvSpPr>
        <p:spPr/>
        <p:txBody>
          <a:bodyPr/>
          <a:lstStyle/>
          <a:p>
            <a:pPr eaLnBrk="1" hangingPunct="1"/>
            <a:r>
              <a:rPr lang="en-US" altLang="zh-CN" dirty="0"/>
              <a:t>Average memory access time</a:t>
            </a:r>
            <a:endParaRPr lang="en-US" altLang="zh-CN" dirty="0"/>
          </a:p>
          <a:p>
            <a:pPr eaLnBrk="1" hangingPunct="1">
              <a:buFontTx/>
              <a:buNone/>
            </a:pPr>
            <a:r>
              <a:rPr lang="en-US" altLang="zh-CN" dirty="0"/>
              <a:t>=Hit time + Miss rate x Miss penalty</a:t>
            </a:r>
            <a:endParaRPr lang="en-US" altLang="zh-CN"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dependent on x2, which is available in CC18</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 </a:t>
            </a:r>
            <a:endPar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
        <p:nvSpPr>
          <p:cNvPr id="7" name="AutoShape 5"/>
          <p:cNvSpPr>
            <a:spLocks noChangeArrowheads="1"/>
          </p:cNvSpPr>
          <p:nvPr/>
        </p:nvSpPr>
        <p:spPr bwMode="auto">
          <a:xfrm>
            <a:off x="4248000" y="64938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Line 15"/>
          <p:cNvSpPr>
            <a:spLocks noChangeShapeType="1"/>
          </p:cNvSpPr>
          <p:nvPr/>
        </p:nvSpPr>
        <p:spPr bwMode="auto">
          <a:xfrm flipH="1">
            <a:off x="4591202" y="5808000"/>
            <a:ext cx="2495398" cy="708600"/>
          </a:xfrm>
          <a:prstGeom prst="line">
            <a:avLst/>
          </a:prstGeom>
          <a:noFill/>
          <a:ln w="5715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527276"/>
            <a:ext cx="9144000" cy="5330724"/>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7" name="AutoShape 5"/>
          <p:cNvSpPr>
            <a:spLocks noChangeArrowheads="1"/>
          </p:cNvSpPr>
          <p:nvPr/>
        </p:nvSpPr>
        <p:spPr bwMode="auto">
          <a:xfrm>
            <a:off x="4248000" y="6493800"/>
            <a:ext cx="304800" cy="28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Line 15"/>
          <p:cNvSpPr>
            <a:spLocks noChangeShapeType="1"/>
          </p:cNvSpPr>
          <p:nvPr/>
        </p:nvSpPr>
        <p:spPr bwMode="auto">
          <a:xfrm flipH="1">
            <a:off x="4591202" y="5808000"/>
            <a:ext cx="2495398" cy="708600"/>
          </a:xfrm>
          <a:prstGeom prst="line">
            <a:avLst/>
          </a:prstGeom>
          <a:noFill/>
          <a:ln w="57150">
            <a:solidFill>
              <a:srgbClr val="00B0F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itle 1"/>
          <p:cNvSpPr>
            <a:spLocks noGrp="1"/>
          </p:cNvSpPr>
          <p:nvPr>
            <p:ph type="title"/>
          </p:nvPr>
        </p:nvSpPr>
        <p:spPr>
          <a:xfrm>
            <a:off x="0" y="274638"/>
            <a:ext cx="9144000" cy="1143000"/>
          </a:xfrm>
        </p:spPr>
        <p:txBody>
          <a:bodyPr/>
          <a:lstStyle/>
          <a:p>
            <a:r>
              <a:rPr lang="en-US" dirty="0"/>
              <a:t>Further Example</a:t>
            </a:r>
            <a:endParaRPr lang="en-US" dirty="0"/>
          </a:p>
        </p:txBody>
      </p:sp>
      <p:sp>
        <p:nvSpPr>
          <p:cNvPr id="11" name="Title 1"/>
          <p:cNvSpPr txBox="1"/>
          <p:nvPr/>
        </p:nvSpPr>
        <p:spPr bwMode="auto">
          <a:xfrm>
            <a:off x="0" y="1524000"/>
            <a:ext cx="9144000" cy="609600"/>
          </a:xfrm>
          <a:prstGeom prst="rect">
            <a:avLst/>
          </a:prstGeom>
          <a:solidFill>
            <a:schemeClr val="bg1">
              <a:alpha val="75000"/>
            </a:schemeClr>
          </a:solid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19 cycles without speculation</a:t>
            </a:r>
            <a:endPar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endParaRPr>
          </a:p>
        </p:txBody>
      </p:sp>
      <p:sp>
        <p:nvSpPr>
          <p:cNvPr id="10" name="Rectangle 9"/>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 &amp; 3 iterations</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9" name="Title 1"/>
          <p:cNvSpPr>
            <a:spLocks noGrp="1"/>
          </p:cNvSpPr>
          <p:nvPr>
            <p:ph type="title"/>
          </p:nvPr>
        </p:nvSpPr>
        <p:spPr>
          <a:xfrm>
            <a:off x="0" y="274638"/>
            <a:ext cx="9144000" cy="1143000"/>
          </a:xfrm>
        </p:spPr>
        <p:txBody>
          <a:bodyPr/>
          <a:lstStyle/>
          <a:p>
            <a:r>
              <a:rPr lang="en-US" dirty="0"/>
              <a:t>Further Example</a:t>
            </a:r>
            <a:endParaRPr lang="en-US" dirty="0"/>
          </a:p>
        </p:txBody>
      </p:sp>
      <p:sp>
        <p:nvSpPr>
          <p:cNvPr id="11" name="Title 1"/>
          <p:cNvSpPr txBox="1"/>
          <p:nvPr/>
        </p:nvSpPr>
        <p:spPr bwMode="auto">
          <a:xfrm>
            <a:off x="0" y="1524000"/>
            <a:ext cx="9144000" cy="609600"/>
          </a:xfrm>
          <a:prstGeom prst="rect">
            <a:avLst/>
          </a:prstGeom>
          <a:solidFill>
            <a:schemeClr val="bg1">
              <a:alpha val="75000"/>
            </a:schemeClr>
          </a:solid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19</a:t>
            </a:r>
            <a:r>
              <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 cycles with</a:t>
            </a:r>
            <a:r>
              <a:rPr kumimoji="0" lang="en-US" sz="32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out</a:t>
            </a:r>
            <a:r>
              <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 speculation</a:t>
            </a:r>
            <a:endPar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endParaRPr>
          </a:p>
        </p:txBody>
      </p:sp>
      <p:sp>
        <p:nvSpPr>
          <p:cNvPr id="10" name="Rectangle 9"/>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 &amp; 3 iterations</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itle 1"/>
          <p:cNvSpPr txBox="1"/>
          <p:nvPr/>
        </p:nvSpPr>
        <p:spPr bwMode="auto">
          <a:xfrm>
            <a:off x="-11113" y="1522800"/>
            <a:ext cx="773113" cy="609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a:t>
            </a:r>
            <a:endPar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1322395"/>
            <a:ext cx="9144000" cy="5535605"/>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9" name="Title 1"/>
          <p:cNvSpPr>
            <a:spLocks noGrp="1"/>
          </p:cNvSpPr>
          <p:nvPr>
            <p:ph type="title"/>
          </p:nvPr>
        </p:nvSpPr>
        <p:spPr>
          <a:xfrm>
            <a:off x="0" y="274638"/>
            <a:ext cx="9144000" cy="1143000"/>
          </a:xfrm>
        </p:spPr>
        <p:txBody>
          <a:bodyPr/>
          <a:lstStyle/>
          <a:p>
            <a:r>
              <a:rPr lang="en-US" dirty="0"/>
              <a:t>Further Example</a:t>
            </a:r>
            <a:endParaRPr lang="en-US" dirty="0"/>
          </a:p>
        </p:txBody>
      </p:sp>
      <p:sp>
        <p:nvSpPr>
          <p:cNvPr id="11" name="Title 1"/>
          <p:cNvSpPr txBox="1"/>
          <p:nvPr/>
        </p:nvSpPr>
        <p:spPr bwMode="auto">
          <a:xfrm>
            <a:off x="0" y="1524000"/>
            <a:ext cx="6781800" cy="609600"/>
          </a:xfrm>
          <a:prstGeom prst="rect">
            <a:avLst/>
          </a:prstGeom>
          <a:solidFill>
            <a:schemeClr val="bg1">
              <a:alpha val="75000"/>
            </a:schemeClr>
          </a:solid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13 cycles with speculation</a:t>
            </a:r>
            <a:endPar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endParaRPr>
          </a:p>
        </p:txBody>
      </p:sp>
      <p:sp>
        <p:nvSpPr>
          <p:cNvPr id="10" name="Rectangle 9"/>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 &amp; 3 iterations</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AutoShape 5"/>
          <p:cNvSpPr>
            <a:spLocks noChangeArrowheads="1"/>
          </p:cNvSpPr>
          <p:nvPr/>
        </p:nvSpPr>
        <p:spPr bwMode="auto">
          <a:xfrm>
            <a:off x="6701862" y="1619409"/>
            <a:ext cx="918137" cy="73168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1322395"/>
            <a:ext cx="9144000" cy="5535605"/>
          </a:xfrm>
          <a:prstGeom prst="rect">
            <a:avLst/>
          </a:prstGeom>
        </p:spPr>
      </p:pic>
      <p:sp>
        <p:nvSpPr>
          <p:cNvPr id="15" name="Rectangle 14"/>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9" name="Title 1"/>
          <p:cNvSpPr>
            <a:spLocks noGrp="1"/>
          </p:cNvSpPr>
          <p:nvPr>
            <p:ph type="title"/>
          </p:nvPr>
        </p:nvSpPr>
        <p:spPr>
          <a:xfrm>
            <a:off x="0" y="274638"/>
            <a:ext cx="9144000" cy="1143000"/>
          </a:xfrm>
        </p:spPr>
        <p:txBody>
          <a:bodyPr/>
          <a:lstStyle/>
          <a:p>
            <a:r>
              <a:rPr lang="en-US" dirty="0"/>
              <a:t>Further Example</a:t>
            </a:r>
            <a:endParaRPr lang="en-US" dirty="0"/>
          </a:p>
        </p:txBody>
      </p:sp>
      <p:sp>
        <p:nvSpPr>
          <p:cNvPr id="11" name="Title 1"/>
          <p:cNvSpPr txBox="1"/>
          <p:nvPr/>
        </p:nvSpPr>
        <p:spPr bwMode="auto">
          <a:xfrm>
            <a:off x="0" y="1524000"/>
            <a:ext cx="6781800" cy="609600"/>
          </a:xfrm>
          <a:prstGeom prst="rect">
            <a:avLst/>
          </a:prstGeom>
          <a:solidFill>
            <a:schemeClr val="bg1">
              <a:alpha val="75000"/>
            </a:schemeClr>
          </a:solid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13 cycles with speculation</a:t>
            </a:r>
            <a:endParaRPr kumimoji="0" lang="en-US"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endParaRPr>
          </a:p>
        </p:txBody>
      </p:sp>
      <p:sp>
        <p:nvSpPr>
          <p:cNvPr id="10" name="Rectangle 9"/>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 &amp; 3 iterations</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AutoShape 5"/>
          <p:cNvSpPr>
            <a:spLocks noChangeArrowheads="1"/>
          </p:cNvSpPr>
          <p:nvPr/>
        </p:nvSpPr>
        <p:spPr bwMode="auto">
          <a:xfrm>
            <a:off x="6701862" y="1619409"/>
            <a:ext cx="918137" cy="731686"/>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Content Placeholder 2"/>
          <p:cNvSpPr txBox="1"/>
          <p:nvPr/>
        </p:nvSpPr>
        <p:spPr bwMode="auto">
          <a:xfrm>
            <a:off x="-11114" y="0"/>
            <a:ext cx="9459914" cy="1973359"/>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albeit </a:t>
            </a:r>
            <a:r>
              <a:rPr kumimoji="0" lang="en-US" altLang="zh-CN" sz="2000" b="1" i="0" u="none" strike="noStrike" kern="0" cap="none" spc="0" normalizeH="0" baseline="0" noProof="0" dirty="0" err="1">
                <a:ln>
                  <a:noFill/>
                </a:ln>
                <a:solidFill>
                  <a:srgbClr val="92D050"/>
                </a:solidFill>
                <a:effectLst/>
                <a:uLnTx/>
                <a:uFillTx/>
                <a:latin typeface="Verdana" panose="020B0604030504040204"/>
                <a:ea typeface="宋体" panose="02010600030101010101" pitchFamily="2" charset="-122"/>
                <a:cs typeface="+mn-cs"/>
              </a:rPr>
              <a:t>bne</a:t>
            </a:r>
            <a:r>
              <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 is determined as taken in CC7, </a:t>
            </a:r>
            <a:endPar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speculation allows </a:t>
            </a:r>
            <a:r>
              <a:rPr kumimoji="0" lang="en-US" altLang="zh-CN" sz="2000" b="1" i="0" u="none" strike="noStrike" kern="0" cap="none" spc="0" normalizeH="0" baseline="0" noProof="0" dirty="0" err="1">
                <a:ln>
                  <a:noFill/>
                </a:ln>
                <a:solidFill>
                  <a:srgbClr val="92D050"/>
                </a:solidFill>
                <a:effectLst/>
                <a:uLnTx/>
                <a:uFillTx/>
                <a:latin typeface="Verdana" panose="020B0604030504040204"/>
                <a:ea typeface="宋体" panose="02010600030101010101" pitchFamily="2" charset="-122"/>
                <a:cs typeface="+mn-cs"/>
              </a:rPr>
              <a:t>ld</a:t>
            </a:r>
            <a:r>
              <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 to execute in CC5 right after it’s issued</a:t>
            </a:r>
            <a:endPar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in CC4;</a:t>
            </a:r>
            <a:r>
              <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a:t>
            </a:r>
            <a:endParaRPr kumimoji="0" lang="en-US" altLang="zh-CN" sz="2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13" name="AutoShape 5"/>
          <p:cNvSpPr>
            <a:spLocks noChangeArrowheads="1"/>
          </p:cNvSpPr>
          <p:nvPr/>
        </p:nvSpPr>
        <p:spPr bwMode="auto">
          <a:xfrm>
            <a:off x="4177444" y="3826800"/>
            <a:ext cx="304800" cy="288000"/>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Freeform 13"/>
          <p:cNvSpPr/>
          <p:nvPr/>
        </p:nvSpPr>
        <p:spPr>
          <a:xfrm>
            <a:off x="3962400" y="3657600"/>
            <a:ext cx="316020" cy="288000"/>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6" name="Line 15"/>
          <p:cNvSpPr>
            <a:spLocks noChangeShapeType="1"/>
          </p:cNvSpPr>
          <p:nvPr/>
        </p:nvSpPr>
        <p:spPr bwMode="auto">
          <a:xfrm>
            <a:off x="3429000" y="3964186"/>
            <a:ext cx="685800" cy="0"/>
          </a:xfrm>
          <a:prstGeom prst="line">
            <a:avLst/>
          </a:prstGeom>
          <a:noFill/>
          <a:ln w="57150">
            <a:solidFill>
              <a:srgbClr val="92D05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AutoShape 5"/>
          <p:cNvSpPr>
            <a:spLocks noChangeArrowheads="1"/>
          </p:cNvSpPr>
          <p:nvPr/>
        </p:nvSpPr>
        <p:spPr bwMode="auto">
          <a:xfrm>
            <a:off x="7696200" y="3826800"/>
            <a:ext cx="1436688" cy="288000"/>
          </a:xfrm>
          <a:prstGeom prst="roundRect">
            <a:avLst>
              <a:gd name="adj" fmla="val 16667"/>
            </a:avLst>
          </a:prstGeom>
          <a:noFill/>
          <a:ln w="5715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algn="l" eaLnBrk="1" hangingPunct="1"/>
            <a:r>
              <a:rPr lang="en-US" altLang="zh-CN" dirty="0"/>
              <a:t>Lectures 09-10</a:t>
            </a:r>
            <a:endParaRPr lang="en-US" altLang="zh-CN" dirty="0"/>
          </a:p>
        </p:txBody>
      </p:sp>
      <p:sp>
        <p:nvSpPr>
          <p:cNvPr id="21506" name="Rectangle 3"/>
          <p:cNvSpPr>
            <a:spLocks noGrp="1" noChangeArrowheads="1"/>
          </p:cNvSpPr>
          <p:nvPr>
            <p:ph type="body" idx="1"/>
          </p:nvPr>
        </p:nvSpPr>
        <p:spPr>
          <a:xfrm>
            <a:off x="0" y="1600200"/>
            <a:ext cx="9144000" cy="5257800"/>
          </a:xfrm>
        </p:spPr>
        <p:txBody>
          <a:bodyPr/>
          <a:lstStyle/>
          <a:p>
            <a:pPr eaLnBrk="1" hangingPunct="1">
              <a:buFontTx/>
              <a:buNone/>
            </a:pPr>
            <a:r>
              <a:rPr lang="en-US" altLang="zh-CN" dirty="0"/>
              <a:t>Data-Level Parallelism</a:t>
            </a:r>
            <a:endParaRPr lang="en-US" altLang="zh-CN" dirty="0"/>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p:cNvSpPr txBox="1"/>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exploit parallelism from simultaneous </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operations across large sets of data rather </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than from multiple threads of control </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p:cNvSpPr txBox="1"/>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example architectures:</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Vector Architecture</a:t>
            </a:r>
            <a:endParaRPr kumimoji="0" lang="en-US" altLang="zh-CN" sz="3200" b="0"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Multimedia SIMD</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GPU</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4" name="Title 1"/>
          <p:cNvSpPr txBox="1"/>
          <p:nvPr/>
        </p:nvSpPr>
        <p:spPr bwMode="auto">
          <a:xfrm>
            <a:off x="-36000" y="3402000"/>
            <a:ext cx="419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Vector Architecture</a:t>
            </a:r>
            <a:endParaRPr kumimoji="0" lang="en-US"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686800" cy="5257800"/>
          </a:xfrm>
        </p:spPr>
        <p:txBody>
          <a:bodyPr/>
          <a:lstStyle/>
          <a:p>
            <a:r>
              <a:rPr lang="en-US" dirty="0"/>
              <a:t>G</a:t>
            </a:r>
            <a:r>
              <a:rPr lang="en-US" dirty="0"/>
              <a:t>rab sets of data elements scattered about memory</a:t>
            </a:r>
            <a:endParaRPr lang="en-US" dirty="0"/>
          </a:p>
          <a:p>
            <a:r>
              <a:rPr lang="en-US" dirty="0"/>
              <a:t>P</a:t>
            </a:r>
            <a:r>
              <a:rPr lang="en-US" dirty="0"/>
              <a:t>lace them in large sequential reg files</a:t>
            </a:r>
            <a:endParaRPr lang="en-US" dirty="0"/>
          </a:p>
          <a:p>
            <a:r>
              <a:rPr lang="en-US" dirty="0"/>
              <a:t>O</a:t>
            </a:r>
            <a:r>
              <a:rPr lang="en-US" dirty="0"/>
              <a:t>perate on data in those reg files</a:t>
            </a:r>
            <a:endParaRPr lang="en-US" dirty="0"/>
          </a:p>
          <a:p>
            <a:r>
              <a:rPr lang="en-US" dirty="0"/>
              <a:t>D</a:t>
            </a:r>
            <a:r>
              <a:rPr lang="en-US" dirty="0"/>
              <a:t>isperse the results back into memory</a:t>
            </a:r>
            <a:endParaRPr lang="en-US" dirty="0"/>
          </a:p>
          <a:p>
            <a:r>
              <a:rPr lang="en-US" dirty="0">
                <a:solidFill>
                  <a:srgbClr val="00B0F0"/>
                </a:solidFill>
              </a:rPr>
              <a:t>A single instruction works on vector of data, which results in dozens of register-register operations on independent data elements</a:t>
            </a:r>
            <a:endParaRPr lang="en-US" dirty="0">
              <a:solidFill>
                <a:srgbClr val="00B0F0"/>
              </a:solidFill>
            </a:endParaRPr>
          </a:p>
        </p:txBody>
      </p:sp>
      <p:sp>
        <p:nvSpPr>
          <p:cNvPr id="4" name="Title 1"/>
          <p:cNvSpPr txBox="1"/>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Vector Architecture</a:t>
            </a:r>
            <a:endPar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2"/>
          <p:cNvSpPr>
            <a:spLocks noGrp="1" noChangeArrowheads="1"/>
          </p:cNvSpPr>
          <p:nvPr>
            <p:ph type="title"/>
          </p:nvPr>
        </p:nvSpPr>
        <p:spPr/>
        <p:txBody>
          <a:bodyPr/>
          <a:lstStyle/>
          <a:p>
            <a:pPr eaLnBrk="1" hangingPunct="1"/>
            <a:r>
              <a:rPr lang="en-US" altLang="zh-CN"/>
              <a:t>Cache Performance: Example</a:t>
            </a:r>
            <a:endParaRPr lang="en-US" altLang="zh-CN"/>
          </a:p>
        </p:txBody>
      </p:sp>
      <p:sp>
        <p:nvSpPr>
          <p:cNvPr id="274434" name="Rectangle 3"/>
          <p:cNvSpPr>
            <a:spLocks noGrp="1" noChangeArrowheads="1"/>
          </p:cNvSpPr>
          <p:nvPr>
            <p:ph type="body" idx="1"/>
          </p:nvPr>
        </p:nvSpPr>
        <p:spPr/>
        <p:txBody>
          <a:bodyPr/>
          <a:lstStyle/>
          <a:p>
            <a:pPr eaLnBrk="1" hangingPunct="1"/>
            <a:r>
              <a:rPr lang="en-US" altLang="zh-CN" b="1"/>
              <a:t>Example</a:t>
            </a:r>
            <a:endParaRPr lang="en-US" altLang="zh-CN" b="1"/>
          </a:p>
          <a:p>
            <a:pPr eaLnBrk="1" hangingPunct="1">
              <a:buFontTx/>
              <a:buNone/>
            </a:pPr>
            <a:r>
              <a:rPr lang="en-US" altLang="zh-CN" b="1"/>
              <a:t>	</a:t>
            </a:r>
            <a:r>
              <a:rPr lang="en-US" altLang="zh-CN"/>
              <a:t>a computer with CPI=1 when cache hit;</a:t>
            </a:r>
            <a:endParaRPr lang="en-US" altLang="zh-CN"/>
          </a:p>
          <a:p>
            <a:pPr eaLnBrk="1" hangingPunct="1">
              <a:buFontTx/>
              <a:buNone/>
            </a:pPr>
            <a:r>
              <a:rPr lang="en-US" altLang="zh-CN"/>
              <a:t>	50% instructions are loads and stores;</a:t>
            </a:r>
            <a:endParaRPr lang="en-US" altLang="zh-CN"/>
          </a:p>
          <a:p>
            <a:pPr eaLnBrk="1" hangingPunct="1">
              <a:buFontTx/>
              <a:buNone/>
            </a:pPr>
            <a:r>
              <a:rPr lang="en-US" altLang="zh-CN"/>
              <a:t>	2% miss rate, 25 cc miss penalty;</a:t>
            </a:r>
            <a:endParaRPr lang="en-US" altLang="zh-CN"/>
          </a:p>
          <a:p>
            <a:pPr eaLnBrk="1" hangingPunct="1">
              <a:buFontTx/>
              <a:buNone/>
            </a:pPr>
            <a:endParaRPr lang="en-US" altLang="zh-CN"/>
          </a:p>
          <a:p>
            <a:pPr eaLnBrk="1" hangingPunct="1">
              <a:buFontTx/>
              <a:buNone/>
            </a:pPr>
            <a:r>
              <a:rPr lang="en-US" altLang="zh-CN" b="1"/>
              <a:t>Q: </a:t>
            </a:r>
            <a:r>
              <a:rPr lang="en-US" altLang="zh-CN"/>
              <a:t>how much faster would the computer be if all instructions were cache hits?</a:t>
            </a:r>
            <a:endParaRPr lang="en-US" altLang="zh-CN" b="1"/>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a:t>
            </a:r>
            <a:r>
              <a:rPr lang="zh-CN" altLang="en-US" dirty="0"/>
              <a:t> </a:t>
            </a:r>
            <a:r>
              <a:rPr lang="en-US" altLang="zh-CN" dirty="0"/>
              <a:t>Execution Time</a:t>
            </a:r>
            <a:endParaRPr lang="en-US" dirty="0"/>
          </a:p>
        </p:txBody>
      </p:sp>
      <p:sp>
        <p:nvSpPr>
          <p:cNvPr id="3" name="Content Placeholder 2"/>
          <p:cNvSpPr>
            <a:spLocks noGrp="1"/>
          </p:cNvSpPr>
          <p:nvPr>
            <p:ph idx="1"/>
          </p:nvPr>
        </p:nvSpPr>
        <p:spPr>
          <a:xfrm>
            <a:off x="457200" y="1600200"/>
            <a:ext cx="8915400" cy="5257800"/>
          </a:xfrm>
        </p:spPr>
        <p:txBody>
          <a:bodyPr/>
          <a:lstStyle/>
          <a:p>
            <a:r>
              <a:rPr lang="en-US" dirty="0">
                <a:solidFill>
                  <a:srgbClr val="00B0F0"/>
                </a:solidFill>
              </a:rPr>
              <a:t>Convoy:                                           </a:t>
            </a:r>
            <a:r>
              <a:rPr lang="en-US" dirty="0"/>
              <a:t>the set of vector instructions that could potentiallay execute together;            co-convoy instructions must not contain any structural hazards;                   RAW is allowed in t</a:t>
            </a:r>
            <a:r>
              <a:rPr lang="en-US" dirty="0"/>
              <a:t>h</a:t>
            </a:r>
            <a:r>
              <a:rPr lang="en-US" dirty="0"/>
              <a:t>e same convoy;</a:t>
            </a:r>
            <a:endParaRPr lang="en-US" dirty="0"/>
          </a:p>
          <a:p>
            <a:r>
              <a:rPr lang="en-US" dirty="0">
                <a:solidFill>
                  <a:srgbClr val="00B0F0"/>
                </a:solidFill>
              </a:rPr>
              <a:t>Chime:                                             </a:t>
            </a:r>
            <a:r>
              <a:rPr lang="en-US" dirty="0"/>
              <a:t>the unit of time taken to execute the convoy</a:t>
            </a:r>
            <a:endParaRPr lang="en-US" dirty="0"/>
          </a:p>
          <a:p>
            <a:r>
              <a:rPr lang="en-US" dirty="0">
                <a:solidFill>
                  <a:srgbClr val="00B0F0"/>
                </a:solidFill>
              </a:rPr>
              <a:t>C</a:t>
            </a:r>
            <a:r>
              <a:rPr lang="en-US" dirty="0">
                <a:solidFill>
                  <a:srgbClr val="00B0F0"/>
                </a:solidFill>
              </a:rPr>
              <a:t>ross-convoy instructions are serialized</a:t>
            </a:r>
            <a:endParaRPr lang="en-US" dirty="0">
              <a:solidFill>
                <a:srgbClr val="00B0F0"/>
              </a:solidFill>
            </a:endParaRPr>
          </a:p>
          <a:p>
            <a:endParaRPr lang="en-US" dirty="0"/>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Execution Time</a:t>
            </a:r>
            <a:endParaRPr lang="en-US" dirty="0"/>
          </a:p>
        </p:txBody>
      </p:sp>
      <p:sp>
        <p:nvSpPr>
          <p:cNvPr id="3" name="Content Placeholder 2"/>
          <p:cNvSpPr>
            <a:spLocks noGrp="1"/>
          </p:cNvSpPr>
          <p:nvPr>
            <p:ph idx="1"/>
          </p:nvPr>
        </p:nvSpPr>
        <p:spPr/>
        <p:txBody>
          <a:bodyPr/>
          <a:lstStyle/>
          <a:p>
            <a:r>
              <a:rPr lang="en-US" dirty="0"/>
              <a:t>Example code sequence:</a:t>
            </a:r>
            <a:endParaRPr lang="en-US" dirty="0"/>
          </a:p>
          <a:p>
            <a:endParaRPr lang="en-US" dirty="0"/>
          </a:p>
          <a:p>
            <a:endParaRPr lang="en-US" dirty="0"/>
          </a:p>
          <a:p>
            <a:pPr marL="0" indent="0">
              <a:buNone/>
            </a:pPr>
            <a:endParaRPr lang="en-US" dirty="0"/>
          </a:p>
          <a:p>
            <a:r>
              <a:rPr lang="en-US" dirty="0"/>
              <a:t>A</a:t>
            </a:r>
            <a:r>
              <a:rPr lang="en-US" dirty="0"/>
              <a:t>ssume a single copy of each vector functional unit</a:t>
            </a:r>
            <a:endParaRPr lang="en-US" dirty="0"/>
          </a:p>
          <a:p>
            <a:r>
              <a:rPr lang="en-US" dirty="0"/>
              <a:t>H</a:t>
            </a:r>
            <a:r>
              <a:rPr lang="en-US" dirty="0"/>
              <a:t>ow many convoys/chimes?</a:t>
            </a:r>
            <a:endParaRPr lang="en-US" dirty="0"/>
          </a:p>
          <a:p>
            <a:r>
              <a:rPr lang="en-US" dirty="0"/>
              <a:t>H</a:t>
            </a:r>
            <a:r>
              <a:rPr lang="en-US" dirty="0"/>
              <a:t>ow many cycles per FLOP (floating-point operation)?</a:t>
            </a:r>
            <a:endParaRPr lang="en-US" dirty="0"/>
          </a:p>
        </p:txBody>
      </p:sp>
      <p:pic>
        <p:nvPicPr>
          <p:cNvPr id="4" name="Picture 3"/>
          <p:cNvPicPr>
            <a:picLocks noChangeAspect="1"/>
          </p:cNvPicPr>
          <p:nvPr/>
        </p:nvPicPr>
        <p:blipFill>
          <a:blip r:embed="rId1"/>
          <a:stretch>
            <a:fillRect/>
          </a:stretch>
        </p:blipFill>
        <p:spPr>
          <a:xfrm>
            <a:off x="900000" y="2173261"/>
            <a:ext cx="7670800" cy="1789139"/>
          </a:xfrm>
          <a:prstGeom prst="rect">
            <a:avLst/>
          </a:prstGeom>
        </p:spPr>
      </p:pic>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Execution Time</a:t>
            </a:r>
            <a:endParaRPr lang="en-US" dirty="0"/>
          </a:p>
        </p:txBody>
      </p:sp>
      <p:sp>
        <p:nvSpPr>
          <p:cNvPr id="3" name="Content Placeholder 2"/>
          <p:cNvSpPr>
            <a:spLocks noGrp="1"/>
          </p:cNvSpPr>
          <p:nvPr>
            <p:ph idx="1"/>
          </p:nvPr>
        </p:nvSpPr>
        <p:spPr/>
        <p:txBody>
          <a:bodyPr/>
          <a:lstStyle/>
          <a:p>
            <a:r>
              <a:rPr lang="en-US" dirty="0"/>
              <a:t>Example code sequence:</a:t>
            </a:r>
            <a:endParaRPr lang="en-US" dirty="0"/>
          </a:p>
          <a:p>
            <a:endParaRPr lang="en-US" dirty="0"/>
          </a:p>
          <a:p>
            <a:endParaRPr lang="en-US" dirty="0"/>
          </a:p>
          <a:p>
            <a:pPr marL="0" indent="0">
              <a:buNone/>
            </a:pPr>
            <a:endParaRPr lang="en-US" dirty="0"/>
          </a:p>
          <a:p>
            <a:r>
              <a:rPr lang="en-US" dirty="0">
                <a:solidFill>
                  <a:srgbClr val="00B0F0"/>
                </a:solidFill>
              </a:rPr>
              <a:t>H</a:t>
            </a:r>
            <a:r>
              <a:rPr lang="en-US" dirty="0">
                <a:solidFill>
                  <a:srgbClr val="00B0F0"/>
                </a:solidFill>
              </a:rPr>
              <a:t>ow many convoys/chimes?: 3                 </a:t>
            </a:r>
            <a:r>
              <a:rPr lang="en-US" dirty="0">
                <a:solidFill>
                  <a:srgbClr val="FFC000"/>
                </a:solidFill>
              </a:rPr>
              <a:t>s</a:t>
            </a:r>
            <a:r>
              <a:rPr lang="en-US" dirty="0">
                <a:solidFill>
                  <a:srgbClr val="FFC000"/>
                </a:solidFill>
              </a:rPr>
              <a:t>tructural hazards: vld/vld, vld/vst      </a:t>
            </a:r>
            <a:r>
              <a:rPr lang="en-US" dirty="0">
                <a:solidFill>
                  <a:srgbClr val="00B0F0"/>
                </a:solidFill>
              </a:rPr>
              <a:t>convoy 1: vld, vmul                            convoy 2: vld, vadd                           convoy 3: vst</a:t>
            </a:r>
            <a:endParaRPr lang="en-US" dirty="0">
              <a:solidFill>
                <a:srgbClr val="00B0F0"/>
              </a:solidFill>
            </a:endParaRPr>
          </a:p>
        </p:txBody>
      </p:sp>
      <p:pic>
        <p:nvPicPr>
          <p:cNvPr id="4" name="Picture 3"/>
          <p:cNvPicPr>
            <a:picLocks noChangeAspect="1"/>
          </p:cNvPicPr>
          <p:nvPr/>
        </p:nvPicPr>
        <p:blipFill>
          <a:blip r:embed="rId1"/>
          <a:stretch>
            <a:fillRect/>
          </a:stretch>
        </p:blipFill>
        <p:spPr>
          <a:xfrm>
            <a:off x="900000" y="2173261"/>
            <a:ext cx="7670800" cy="1789139"/>
          </a:xfrm>
          <a:prstGeom prst="rect">
            <a:avLst/>
          </a:prstGeom>
        </p:spPr>
      </p:pic>
      <p:pic>
        <p:nvPicPr>
          <p:cNvPr id="10" name="Graphic 9" descr="Line arrow Rotate right"/>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464493" flipV="1">
            <a:off x="221399" y="2293864"/>
            <a:ext cx="914400" cy="974571"/>
          </a:xfrm>
          <a:prstGeom prst="rect">
            <a:avLst/>
          </a:prstGeom>
        </p:spPr>
      </p:pic>
      <p:pic>
        <p:nvPicPr>
          <p:cNvPr id="12" name="Graphic 11" descr="Line arrow Rotate right"/>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464493" flipV="1">
            <a:off x="221400" y="3086027"/>
            <a:ext cx="914400" cy="9745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Execution Time</a:t>
            </a:r>
            <a:endParaRPr lang="en-US" dirty="0"/>
          </a:p>
        </p:txBody>
      </p:sp>
      <p:sp>
        <p:nvSpPr>
          <p:cNvPr id="3" name="Content Placeholder 2"/>
          <p:cNvSpPr>
            <a:spLocks noGrp="1"/>
          </p:cNvSpPr>
          <p:nvPr>
            <p:ph idx="1"/>
          </p:nvPr>
        </p:nvSpPr>
        <p:spPr>
          <a:xfrm>
            <a:off x="457200" y="1600200"/>
            <a:ext cx="8686800" cy="5257800"/>
          </a:xfrm>
        </p:spPr>
        <p:txBody>
          <a:bodyPr/>
          <a:lstStyle/>
          <a:p>
            <a:r>
              <a:rPr lang="en-US" dirty="0"/>
              <a:t>Example code sequence:</a:t>
            </a:r>
            <a:endParaRPr lang="en-US" dirty="0"/>
          </a:p>
          <a:p>
            <a:endParaRPr lang="en-US" dirty="0"/>
          </a:p>
          <a:p>
            <a:endParaRPr lang="en-US" dirty="0"/>
          </a:p>
          <a:p>
            <a:pPr marL="0" indent="0">
              <a:buNone/>
            </a:pPr>
            <a:endParaRPr lang="en-US" dirty="0"/>
          </a:p>
          <a:p>
            <a:r>
              <a:rPr lang="en-US" dirty="0">
                <a:solidFill>
                  <a:srgbClr val="00B0F0"/>
                </a:solidFill>
              </a:rPr>
              <a:t>H</a:t>
            </a:r>
            <a:r>
              <a:rPr lang="en-US" dirty="0">
                <a:solidFill>
                  <a:srgbClr val="00B0F0"/>
                </a:solidFill>
              </a:rPr>
              <a:t>ow many cycles per FLOP (floating-point operation)?                        </a:t>
            </a:r>
            <a:r>
              <a:rPr lang="en-US" dirty="0">
                <a:solidFill>
                  <a:srgbClr val="00B0F0"/>
                </a:solidFill>
              </a:rPr>
              <a:t>a</a:t>
            </a:r>
            <a:r>
              <a:rPr lang="en-US" dirty="0">
                <a:solidFill>
                  <a:srgbClr val="00B0F0"/>
                </a:solidFill>
              </a:rPr>
              <a:t>ssume 32-element vectors;               approximate 32 cycles per chime,        32 x 3 = 96 cycles for 3 chimes,           32 x 2 = 64 cycles for FLOPs [add,mul]</a:t>
            </a:r>
            <a:endParaRPr lang="en-US" dirty="0">
              <a:solidFill>
                <a:srgbClr val="00B0F0"/>
              </a:solidFill>
            </a:endParaRPr>
          </a:p>
        </p:txBody>
      </p:sp>
      <p:pic>
        <p:nvPicPr>
          <p:cNvPr id="4" name="Picture 3"/>
          <p:cNvPicPr>
            <a:picLocks noChangeAspect="1"/>
          </p:cNvPicPr>
          <p:nvPr/>
        </p:nvPicPr>
        <p:blipFill>
          <a:blip r:embed="rId1"/>
          <a:stretch>
            <a:fillRect/>
          </a:stretch>
        </p:blipFill>
        <p:spPr>
          <a:xfrm>
            <a:off x="900000" y="2173261"/>
            <a:ext cx="7670800" cy="1789139"/>
          </a:xfrm>
          <a:prstGeom prst="rect">
            <a:avLst/>
          </a:prstGeom>
        </p:spPr>
      </p:pic>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Execution Time</a:t>
            </a:r>
            <a:endParaRPr lang="en-US" dirty="0"/>
          </a:p>
        </p:txBody>
      </p:sp>
      <p:sp>
        <p:nvSpPr>
          <p:cNvPr id="3" name="Content Placeholder 2"/>
          <p:cNvSpPr>
            <a:spLocks noGrp="1"/>
          </p:cNvSpPr>
          <p:nvPr>
            <p:ph idx="1"/>
          </p:nvPr>
        </p:nvSpPr>
        <p:spPr/>
        <p:txBody>
          <a:bodyPr/>
          <a:lstStyle/>
          <a:p>
            <a:r>
              <a:rPr lang="en-US" dirty="0"/>
              <a:t>Example code sequence:</a:t>
            </a:r>
            <a:endParaRPr lang="en-US" dirty="0"/>
          </a:p>
          <a:p>
            <a:endParaRPr lang="en-US" dirty="0"/>
          </a:p>
          <a:p>
            <a:endParaRPr lang="en-US" dirty="0"/>
          </a:p>
          <a:p>
            <a:pPr marL="0" indent="0">
              <a:buNone/>
            </a:pPr>
            <a:endParaRPr lang="en-US" dirty="0"/>
          </a:p>
          <a:p>
            <a:r>
              <a:rPr lang="en-US" dirty="0">
                <a:solidFill>
                  <a:srgbClr val="00B0F0"/>
                </a:solidFill>
              </a:rPr>
              <a:t>H</a:t>
            </a:r>
            <a:r>
              <a:rPr lang="en-US" dirty="0">
                <a:solidFill>
                  <a:srgbClr val="00B0F0"/>
                </a:solidFill>
              </a:rPr>
              <a:t>ow many cycles per FLOP (floating-point operation)?                        </a:t>
            </a:r>
            <a:r>
              <a:rPr lang="en-US" dirty="0">
                <a:solidFill>
                  <a:srgbClr val="00B0F0"/>
                </a:solidFill>
              </a:rPr>
              <a:t>a</a:t>
            </a:r>
            <a:r>
              <a:rPr lang="en-US" dirty="0">
                <a:solidFill>
                  <a:srgbClr val="00B0F0"/>
                </a:solidFill>
              </a:rPr>
              <a:t>ssume 32-element vectors;               approximate 32 cycles per chime,        96 / 64 = 1.5 cycle per FLOP</a:t>
            </a:r>
            <a:endParaRPr lang="en-US" dirty="0">
              <a:solidFill>
                <a:srgbClr val="00B0F0"/>
              </a:solidFill>
            </a:endParaRPr>
          </a:p>
        </p:txBody>
      </p:sp>
      <p:pic>
        <p:nvPicPr>
          <p:cNvPr id="4" name="Picture 3"/>
          <p:cNvPicPr>
            <a:picLocks noChangeAspect="1"/>
          </p:cNvPicPr>
          <p:nvPr/>
        </p:nvPicPr>
        <p:blipFill>
          <a:blip r:embed="rId1"/>
          <a:stretch>
            <a:fillRect/>
          </a:stretch>
        </p:blipFill>
        <p:spPr>
          <a:xfrm>
            <a:off x="900000" y="2173261"/>
            <a:ext cx="7670800" cy="1789139"/>
          </a:xfrm>
          <a:prstGeom prst="rect">
            <a:avLst/>
          </a:prstGeom>
        </p:spPr>
      </p:pic>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Execution Time</a:t>
            </a:r>
            <a:endParaRPr lang="en-US" dirty="0"/>
          </a:p>
        </p:txBody>
      </p:sp>
      <p:sp>
        <p:nvSpPr>
          <p:cNvPr id="3" name="Content Placeholder 2"/>
          <p:cNvSpPr>
            <a:spLocks noGrp="1"/>
          </p:cNvSpPr>
          <p:nvPr>
            <p:ph idx="1"/>
          </p:nvPr>
        </p:nvSpPr>
        <p:spPr/>
        <p:txBody>
          <a:bodyPr/>
          <a:lstStyle/>
          <a:p>
            <a:r>
              <a:rPr lang="en-US" dirty="0"/>
              <a:t>A vector sequence that consists of m convoys executes in m chimes</a:t>
            </a:r>
            <a:endParaRPr lang="en-US" dirty="0"/>
          </a:p>
          <a:p>
            <a:r>
              <a:rPr lang="en-US" dirty="0"/>
              <a:t>F</a:t>
            </a:r>
            <a:r>
              <a:rPr lang="en-US" dirty="0"/>
              <a:t>or a vector length of n, this sequence takes approximately m x n clock cycles</a:t>
            </a:r>
            <a:endParaRPr lang="en-US" dirty="0"/>
          </a:p>
          <a:p>
            <a:endParaRPr lang="en-US" dirty="0"/>
          </a:p>
          <a:p>
            <a:r>
              <a:rPr lang="en-US" dirty="0">
                <a:solidFill>
                  <a:srgbClr val="FFC000"/>
                </a:solidFill>
              </a:rPr>
              <a:t>I</a:t>
            </a:r>
            <a:r>
              <a:rPr lang="en-US" dirty="0">
                <a:solidFill>
                  <a:srgbClr val="FFC000"/>
                </a:solidFill>
              </a:rPr>
              <a:t>gnore processor-specific overheads such as vector instruction issue overhead and vector start-up time (i.e., latency until the pipeline is full)</a:t>
            </a:r>
            <a:endParaRPr lang="en-US" dirty="0">
              <a:solidFill>
                <a:srgbClr val="FFC000"/>
              </a:solidFill>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Suit for short, fixed-length vectors 256-bit-wide example operations:</a:t>
            </a:r>
            <a:endParaRPr lang="en-US" dirty="0"/>
          </a:p>
          <a:p>
            <a:endParaRPr lang="en-US" dirty="0"/>
          </a:p>
          <a:p>
            <a:endParaRPr lang="en-US" dirty="0"/>
          </a:p>
          <a:p>
            <a:endParaRPr lang="en-US" dirty="0"/>
          </a:p>
          <a:p>
            <a:pPr marL="0" indent="0">
              <a:buNone/>
            </a:pPr>
            <a:endParaRPr lang="en-US" dirty="0"/>
          </a:p>
          <a:p>
            <a:r>
              <a:rPr lang="en-US" dirty="0">
                <a:solidFill>
                  <a:srgbClr val="00B0F0"/>
                </a:solidFill>
              </a:rPr>
              <a:t>Omissions:</a:t>
            </a:r>
            <a:r>
              <a:rPr lang="en-US" dirty="0"/>
              <a:t> vector length register, </a:t>
            </a:r>
            <a:r>
              <a:rPr lang="en-US" dirty="0" err="1"/>
              <a:t>strided</a:t>
            </a:r>
            <a:r>
              <a:rPr lang="en-US" dirty="0"/>
              <a:t> or gather/scatter data transfer instructions, and mask registers</a:t>
            </a:r>
            <a:endParaRPr lang="en-US" dirty="0"/>
          </a:p>
        </p:txBody>
      </p:sp>
      <p:sp>
        <p:nvSpPr>
          <p:cNvPr id="4" name="Title 1"/>
          <p:cNvSpPr txBox="1"/>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Multimedia SIMD</a:t>
            </a:r>
            <a:endPar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p:txBody>
      </p:sp>
      <p:pic>
        <p:nvPicPr>
          <p:cNvPr id="6" name="Picture 5"/>
          <p:cNvPicPr>
            <a:picLocks noChangeAspect="1"/>
          </p:cNvPicPr>
          <p:nvPr/>
        </p:nvPicPr>
        <p:blipFill>
          <a:blip r:embed="rId1"/>
          <a:stretch>
            <a:fillRect/>
          </a:stretch>
        </p:blipFill>
        <p:spPr>
          <a:xfrm>
            <a:off x="903600" y="2692400"/>
            <a:ext cx="8229600" cy="2336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00B0F0"/>
                </a:solidFill>
              </a:rPr>
              <a:t>S</a:t>
            </a:r>
            <a:r>
              <a:rPr lang="en-US" dirty="0">
                <a:solidFill>
                  <a:srgbClr val="00B0F0"/>
                </a:solidFill>
              </a:rPr>
              <a:t>upport various types of parallelism: </a:t>
            </a:r>
            <a:r>
              <a:rPr lang="en-US" dirty="0"/>
              <a:t>  multithreading, MIMD, SIMD, ILP</a:t>
            </a:r>
            <a:endParaRPr lang="en-US" dirty="0"/>
          </a:p>
          <a:p>
            <a:r>
              <a:rPr lang="en-US" dirty="0">
                <a:solidFill>
                  <a:srgbClr val="00B0F0"/>
                </a:solidFill>
              </a:rPr>
              <a:t>C</a:t>
            </a:r>
            <a:r>
              <a:rPr lang="en-US" dirty="0">
                <a:solidFill>
                  <a:srgbClr val="00B0F0"/>
                </a:solidFill>
              </a:rPr>
              <a:t>hallenge for programming:     </a:t>
            </a:r>
            <a:r>
              <a:rPr lang="en-US" dirty="0"/>
              <a:t>           not only getting good performance on GPU, but also                                     in coordinating the scheduling of computation on the system processor and the GPU                                   and the transfer of data between system memory and GPU memory</a:t>
            </a:r>
            <a:endParaRPr lang="en-US" dirty="0"/>
          </a:p>
        </p:txBody>
      </p:sp>
      <p:sp>
        <p:nvSpPr>
          <p:cNvPr id="4" name="Title 1"/>
          <p:cNvSpPr txBox="1"/>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GPU</a:t>
            </a:r>
            <a:endPar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581817"/>
            <a:ext cx="9144000" cy="6199983"/>
          </a:xfrm>
          <a:prstGeom prst="rect">
            <a:avLst/>
          </a:prstGeom>
        </p:spPr>
      </p:pic>
      <p:sp>
        <p:nvSpPr>
          <p:cNvPr id="5" name="Title 1"/>
          <p:cNvSpPr txBox="1"/>
          <p:nvPr/>
        </p:nvSpPr>
        <p:spPr bwMode="auto">
          <a:xfrm>
            <a:off x="1447800" y="3429000"/>
            <a:ext cx="434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C</a:t>
            </a:r>
            <a:r>
              <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ompare GPU</a:t>
            </a:r>
            <a:endPar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p:txBody>
      </p:sp>
      <p:sp>
        <p:nvSpPr>
          <p:cNvPr id="6" name="Title 1"/>
          <p:cNvSpPr txBox="1"/>
          <p:nvPr/>
        </p:nvSpPr>
        <p:spPr bwMode="auto">
          <a:xfrm>
            <a:off x="990600" y="4724400"/>
            <a:ext cx="480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with</a:t>
            </a:r>
            <a:endPar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Vector</a:t>
            </a:r>
            <a:endPar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3128799"/>
            <a:ext cx="9144000" cy="3729201"/>
          </a:xfrm>
          <a:prstGeom prst="rect">
            <a:avLst/>
          </a:prstGeom>
        </p:spPr>
      </p:pic>
      <p:sp>
        <p:nvSpPr>
          <p:cNvPr id="5" name="Title 1"/>
          <p:cNvSpPr txBox="1"/>
          <p:nvPr/>
        </p:nvSpPr>
        <p:spPr bwMode="auto">
          <a:xfrm>
            <a:off x="4800600" y="608400"/>
            <a:ext cx="434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C</a:t>
            </a:r>
            <a:r>
              <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ompare GPU</a:t>
            </a:r>
            <a:endPar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p:txBody>
      </p:sp>
      <p:sp>
        <p:nvSpPr>
          <p:cNvPr id="6" name="Title 1"/>
          <p:cNvSpPr txBox="1"/>
          <p:nvPr/>
        </p:nvSpPr>
        <p:spPr bwMode="auto">
          <a:xfrm>
            <a:off x="4343400" y="1904400"/>
            <a:ext cx="480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with</a:t>
            </a:r>
            <a:endPar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Vector</a:t>
            </a:r>
            <a:endParaRPr kumimoji="0" lang="en-US"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endParaRPr>
          </a:p>
        </p:txBody>
      </p:sp>
      <p:sp>
        <p:nvSpPr>
          <p:cNvPr id="7" name="Title 1"/>
          <p:cNvSpPr txBox="1"/>
          <p:nvPr/>
        </p:nvSpPr>
        <p:spPr bwMode="auto">
          <a:xfrm>
            <a:off x="3429000" y="1904400"/>
            <a:ext cx="5715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Multimedia SIMD</a:t>
            </a:r>
            <a:endPar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09900" y="3054350"/>
            <a:ext cx="3124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2"/>
          <p:cNvSpPr>
            <a:spLocks noGrp="1" noChangeArrowheads="1"/>
          </p:cNvSpPr>
          <p:nvPr>
            <p:ph type="title"/>
          </p:nvPr>
        </p:nvSpPr>
        <p:spPr/>
        <p:txBody>
          <a:bodyPr/>
          <a:lstStyle/>
          <a:p>
            <a:pPr eaLnBrk="1" hangingPunct="1"/>
            <a:r>
              <a:rPr lang="en-US" altLang="zh-CN"/>
              <a:t>Cache Performance: Example</a:t>
            </a:r>
            <a:endParaRPr lang="en-US" altLang="zh-CN"/>
          </a:p>
        </p:txBody>
      </p:sp>
      <p:sp>
        <p:nvSpPr>
          <p:cNvPr id="275458" name="Rectangle 3"/>
          <p:cNvSpPr>
            <a:spLocks noGrp="1" noChangeArrowheads="1"/>
          </p:cNvSpPr>
          <p:nvPr>
            <p:ph type="body" idx="1"/>
          </p:nvPr>
        </p:nvSpPr>
        <p:spPr/>
        <p:txBody>
          <a:bodyPr/>
          <a:lstStyle/>
          <a:p>
            <a:pPr eaLnBrk="1" hangingPunct="1"/>
            <a:r>
              <a:rPr lang="en-US" altLang="zh-CN" b="1"/>
              <a:t>Answer</a:t>
            </a:r>
            <a:endParaRPr lang="en-US" altLang="zh-CN" b="1"/>
          </a:p>
          <a:p>
            <a:pPr eaLnBrk="1" hangingPunct="1">
              <a:buFontTx/>
              <a:buNone/>
            </a:pPr>
            <a:r>
              <a:rPr lang="en-US" altLang="zh-CN" b="1"/>
              <a:t>	</a:t>
            </a:r>
            <a:r>
              <a:rPr lang="en-US" altLang="zh-CN"/>
              <a:t>always hit:</a:t>
            </a:r>
            <a:endParaRPr lang="en-US" altLang="zh-CN"/>
          </a:p>
          <a:p>
            <a:pPr eaLnBrk="1" hangingPunct="1">
              <a:buFontTx/>
              <a:buNone/>
            </a:pPr>
            <a:r>
              <a:rPr lang="en-US" altLang="zh-CN"/>
              <a:t>	CPU execution time</a:t>
            </a:r>
            <a:endParaRPr lang="en-US" altLang="zh-CN"/>
          </a:p>
          <a:p>
            <a:pPr eaLnBrk="1" hangingPunct="1">
              <a:buFontTx/>
              <a:buNone/>
            </a:pPr>
            <a:endParaRPr lang="en-US" altLang="zh-CN" b="1"/>
          </a:p>
        </p:txBody>
      </p:sp>
      <p:pic>
        <p:nvPicPr>
          <p:cNvPr id="27545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4813" y="3352800"/>
            <a:ext cx="833437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2"/>
          <p:cNvSpPr>
            <a:spLocks noGrp="1" noChangeArrowheads="1"/>
          </p:cNvSpPr>
          <p:nvPr>
            <p:ph type="title"/>
          </p:nvPr>
        </p:nvSpPr>
        <p:spPr/>
        <p:txBody>
          <a:bodyPr/>
          <a:lstStyle/>
          <a:p>
            <a:pPr algn="l" eaLnBrk="1" hangingPunct="1"/>
            <a:r>
              <a:rPr lang="en-US" altLang="zh-CN" dirty="0"/>
              <a:t>Lectures 11-13</a:t>
            </a:r>
            <a:endParaRPr lang="en-US" altLang="zh-CN" dirty="0"/>
          </a:p>
        </p:txBody>
      </p:sp>
      <p:sp>
        <p:nvSpPr>
          <p:cNvPr id="422914" name="Rectangle 3"/>
          <p:cNvSpPr>
            <a:spLocks noGrp="1" noChangeArrowheads="1"/>
          </p:cNvSpPr>
          <p:nvPr>
            <p:ph type="body" idx="1"/>
          </p:nvPr>
        </p:nvSpPr>
        <p:spPr>
          <a:xfrm>
            <a:off x="0" y="1600200"/>
            <a:ext cx="9144000" cy="5257800"/>
          </a:xfrm>
        </p:spPr>
        <p:txBody>
          <a:bodyPr/>
          <a:lstStyle/>
          <a:p>
            <a:pPr eaLnBrk="1" hangingPunct="1">
              <a:buFontTx/>
              <a:buNone/>
            </a:pPr>
            <a:r>
              <a:rPr lang="en-US" altLang="zh-CN" dirty="0"/>
              <a:t>Thread-Level Parallelism</a:t>
            </a:r>
            <a:endParaRPr lang="en-US" altLang="zh-CN" dirty="0"/>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1362430"/>
            <a:ext cx="6172200" cy="5495569"/>
          </a:xfrm>
          <a:prstGeom prst="rect">
            <a:avLst/>
          </a:prstGeom>
        </p:spPr>
      </p:pic>
      <p:sp>
        <p:nvSpPr>
          <p:cNvPr id="71682" name="Rectangle 2"/>
          <p:cNvSpPr>
            <a:spLocks noGrp="1" noChangeArrowheads="1"/>
          </p:cNvSpPr>
          <p:nvPr>
            <p:ph type="title"/>
          </p:nvPr>
        </p:nvSpPr>
        <p:spPr/>
        <p:txBody>
          <a:bodyPr/>
          <a:lstStyle/>
          <a:p>
            <a:pPr eaLnBrk="1" hangingPunct="1"/>
            <a:r>
              <a:rPr lang="en-US" altLang="zh-CN"/>
              <a:t>Centralized Shared-Memory</a:t>
            </a:r>
            <a:endParaRPr lang="en-US" altLang="zh-CN"/>
          </a:p>
        </p:txBody>
      </p:sp>
      <p:sp>
        <p:nvSpPr>
          <p:cNvPr id="71683" name="Text Box 5"/>
          <p:cNvSpPr txBox="1">
            <a:spLocks noChangeArrowheads="1"/>
          </p:cNvSpPr>
          <p:nvPr/>
        </p:nvSpPr>
        <p:spPr bwMode="auto">
          <a:xfrm>
            <a:off x="2962275" y="3657600"/>
            <a:ext cx="6181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Large, multilevel caches</a:t>
            </a:r>
            <a:endPar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reduce mem bandwidth demands</a:t>
            </a:r>
            <a:endPar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5" name="圆角矩形 4"/>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ChangeArrowheads="1"/>
          </p:cNvSpPr>
          <p:nvPr>
            <p:ph type="title"/>
          </p:nvPr>
        </p:nvSpPr>
        <p:spPr/>
        <p:txBody>
          <a:bodyPr/>
          <a:lstStyle/>
          <a:p>
            <a:pPr eaLnBrk="1" hangingPunct="1"/>
            <a:r>
              <a:rPr lang="en-US" altLang="zh-CN"/>
              <a:t>Centralized Shared-Memory</a:t>
            </a:r>
            <a:endParaRPr lang="en-US" altLang="zh-CN"/>
          </a:p>
        </p:txBody>
      </p:sp>
      <p:pic>
        <p:nvPicPr>
          <p:cNvPr id="6" name="Picture 5"/>
          <p:cNvPicPr>
            <a:picLocks noChangeAspect="1"/>
          </p:cNvPicPr>
          <p:nvPr/>
        </p:nvPicPr>
        <p:blipFill>
          <a:blip r:embed="rId1"/>
          <a:stretch>
            <a:fillRect/>
          </a:stretch>
        </p:blipFill>
        <p:spPr>
          <a:xfrm>
            <a:off x="0" y="1362430"/>
            <a:ext cx="6172200" cy="5495569"/>
          </a:xfrm>
          <a:prstGeom prst="rect">
            <a:avLst/>
          </a:prstGeom>
        </p:spPr>
      </p:pic>
      <p:sp>
        <p:nvSpPr>
          <p:cNvPr id="8" name="圆角矩形 4"/>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3731" name="Text Box 4"/>
          <p:cNvSpPr txBox="1">
            <a:spLocks noChangeArrowheads="1"/>
          </p:cNvSpPr>
          <p:nvPr/>
        </p:nvSpPr>
        <p:spPr bwMode="auto">
          <a:xfrm>
            <a:off x="4202113" y="3657600"/>
            <a:ext cx="49418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Cache private/shared data</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title"/>
          </p:nvPr>
        </p:nvSpPr>
        <p:spPr/>
        <p:txBody>
          <a:bodyPr/>
          <a:lstStyle/>
          <a:p>
            <a:pPr eaLnBrk="1" hangingPunct="1"/>
            <a:r>
              <a:rPr lang="en-US" altLang="zh-CN"/>
              <a:t>Centralized Shared-Memory</a:t>
            </a:r>
            <a:endParaRPr lang="en-US" altLang="zh-CN"/>
          </a:p>
        </p:txBody>
      </p:sp>
      <p:pic>
        <p:nvPicPr>
          <p:cNvPr id="6" name="Picture 5"/>
          <p:cNvPicPr>
            <a:picLocks noChangeAspect="1"/>
          </p:cNvPicPr>
          <p:nvPr/>
        </p:nvPicPr>
        <p:blipFill>
          <a:blip r:embed="rId1"/>
          <a:stretch>
            <a:fillRect/>
          </a:stretch>
        </p:blipFill>
        <p:spPr>
          <a:xfrm>
            <a:off x="0" y="1362430"/>
            <a:ext cx="6172200" cy="5495569"/>
          </a:xfrm>
          <a:prstGeom prst="rect">
            <a:avLst/>
          </a:prstGeom>
        </p:spPr>
      </p:pic>
      <p:sp>
        <p:nvSpPr>
          <p:cNvPr id="7" name="圆角矩形 4"/>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5779" name="Text Box 4"/>
          <p:cNvSpPr txBox="1">
            <a:spLocks noChangeArrowheads="1"/>
          </p:cNvSpPr>
          <p:nvPr/>
        </p:nvSpPr>
        <p:spPr bwMode="auto">
          <a:xfrm>
            <a:off x="4133850" y="3657600"/>
            <a:ext cx="50101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private data</a:t>
            </a:r>
            <a:endPar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used by a single processor</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title"/>
          </p:nvPr>
        </p:nvSpPr>
        <p:spPr/>
        <p:txBody>
          <a:bodyPr/>
          <a:lstStyle/>
          <a:p>
            <a:pPr eaLnBrk="1" hangingPunct="1"/>
            <a:r>
              <a:rPr lang="en-US" altLang="zh-CN"/>
              <a:t>Centralized Shared-Memory</a:t>
            </a:r>
            <a:endParaRPr lang="en-US" altLang="zh-CN"/>
          </a:p>
        </p:txBody>
      </p:sp>
      <p:pic>
        <p:nvPicPr>
          <p:cNvPr id="6" name="Picture 5"/>
          <p:cNvPicPr>
            <a:picLocks noChangeAspect="1"/>
          </p:cNvPicPr>
          <p:nvPr/>
        </p:nvPicPr>
        <p:blipFill>
          <a:blip r:embed="rId1"/>
          <a:stretch>
            <a:fillRect/>
          </a:stretch>
        </p:blipFill>
        <p:spPr>
          <a:xfrm>
            <a:off x="0" y="1362430"/>
            <a:ext cx="6172200" cy="5495569"/>
          </a:xfrm>
          <a:prstGeom prst="rect">
            <a:avLst/>
          </a:prstGeom>
        </p:spPr>
      </p:pic>
      <p:sp>
        <p:nvSpPr>
          <p:cNvPr id="7" name="圆角矩形 4"/>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7827" name="Text Box 4"/>
          <p:cNvSpPr txBox="1">
            <a:spLocks noChangeArrowheads="1"/>
          </p:cNvSpPr>
          <p:nvPr/>
        </p:nvSpPr>
        <p:spPr bwMode="auto">
          <a:xfrm>
            <a:off x="374650" y="3657600"/>
            <a:ext cx="8769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shared data</a:t>
            </a:r>
            <a:endPar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used by multiple processors</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may be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replicated</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in multiple caches to reduce</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access latency, required mem </a:t>
            </a:r>
            <a:r>
              <a:rPr kumimoji="0" lang="en-US" altLang="zh-CN" sz="3200" b="0" i="0" u="none" strike="noStrike" kern="1200" cap="none" spc="0" normalizeH="0" baseline="0" noProof="0" dirty="0" err="1">
                <a:ln>
                  <a:noFill/>
                </a:ln>
                <a:solidFill>
                  <a:srgbClr val="00B0F0"/>
                </a:solidFill>
                <a:effectLst/>
                <a:uLnTx/>
                <a:uFillTx/>
                <a:latin typeface="Arial" panose="020B0604020202020204" pitchFamily="34" charset="0"/>
                <a:ea typeface="宋体" panose="02010600030101010101" pitchFamily="2" charset="-122"/>
                <a:cs typeface="+mn-cs"/>
              </a:rPr>
              <a:t>bw</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contention</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0" y="1362430"/>
            <a:ext cx="6172200" cy="5495569"/>
          </a:xfrm>
          <a:prstGeom prst="rect">
            <a:avLst/>
          </a:prstGeom>
        </p:spPr>
      </p:pic>
      <p:sp>
        <p:nvSpPr>
          <p:cNvPr id="9" name="圆角矩形 4"/>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9874" name="Rectangle 3"/>
          <p:cNvSpPr>
            <a:spLocks noGrp="1" noChangeArrowheads="1"/>
          </p:cNvSpPr>
          <p:nvPr>
            <p:ph type="title"/>
          </p:nvPr>
        </p:nvSpPr>
        <p:spPr/>
        <p:txBody>
          <a:bodyPr/>
          <a:lstStyle/>
          <a:p>
            <a:pPr eaLnBrk="1" hangingPunct="1"/>
            <a:r>
              <a:rPr lang="en-US" altLang="zh-CN" dirty="0"/>
              <a:t>Centralized Shared-Memory</a:t>
            </a:r>
            <a:endParaRPr lang="en-US" altLang="zh-CN" dirty="0"/>
          </a:p>
        </p:txBody>
      </p:sp>
      <p:sp>
        <p:nvSpPr>
          <p:cNvPr id="79875" name="Text Box 4"/>
          <p:cNvSpPr txBox="1">
            <a:spLocks noChangeArrowheads="1"/>
          </p:cNvSpPr>
          <p:nvPr/>
        </p:nvSpPr>
        <p:spPr bwMode="auto">
          <a:xfrm>
            <a:off x="374650" y="3657600"/>
            <a:ext cx="8769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shared data</a:t>
            </a:r>
            <a:endPar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used by multiple processors</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may be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replicated</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in multiple caches to reduce</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access latency, required mem </a:t>
            </a:r>
            <a:r>
              <a:rPr kumimoji="0" lang="en-US" altLang="zh-CN" sz="3200" b="0" i="0" u="none" strike="noStrike" kern="1200" cap="none" spc="0" normalizeH="0" baseline="0" noProof="0" dirty="0" err="1">
                <a:ln>
                  <a:noFill/>
                </a:ln>
                <a:solidFill>
                  <a:srgbClr val="00B0F0"/>
                </a:solidFill>
                <a:effectLst/>
                <a:uLnTx/>
                <a:uFillTx/>
                <a:latin typeface="Arial" panose="020B0604020202020204" pitchFamily="34" charset="0"/>
                <a:ea typeface="宋体" panose="02010600030101010101" pitchFamily="2" charset="-122"/>
                <a:cs typeface="+mn-cs"/>
              </a:rPr>
              <a:t>bw</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contention</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9876" name="Line 6"/>
          <p:cNvSpPr>
            <a:spLocks noChangeShapeType="1"/>
          </p:cNvSpPr>
          <p:nvPr/>
        </p:nvSpPr>
        <p:spPr bwMode="auto">
          <a:xfrm flipV="1">
            <a:off x="8229600" y="2592000"/>
            <a:ext cx="0" cy="1116000"/>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9878" name="Text Box 5"/>
          <p:cNvSpPr txBox="1">
            <a:spLocks noChangeArrowheads="1"/>
          </p:cNvSpPr>
          <p:nvPr/>
        </p:nvSpPr>
        <p:spPr bwMode="auto">
          <a:xfrm>
            <a:off x="-7938" y="1096962"/>
            <a:ext cx="91519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w/o additional precautions</a:t>
            </a:r>
            <a:endPar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different processors</a:t>
            </a: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can have </a:t>
            </a:r>
            <a:r>
              <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different values</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for the </a:t>
            </a:r>
            <a:r>
              <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same memory location</a:t>
            </a:r>
            <a:endParaRPr kumimoji="0" lang="en-US" altLang="zh-CN" sz="32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pPr eaLnBrk="1" hangingPunct="1"/>
            <a:r>
              <a:rPr lang="en-US" altLang="zh-CN"/>
              <a:t>Cache Coherence Problem</a:t>
            </a:r>
            <a:endParaRPr lang="en-US" altLang="zh-CN"/>
          </a:p>
        </p:txBody>
      </p:sp>
      <p:sp>
        <p:nvSpPr>
          <p:cNvPr id="81923" name="Text Box 6"/>
          <p:cNvSpPr txBox="1">
            <a:spLocks noChangeArrowheads="1"/>
          </p:cNvSpPr>
          <p:nvPr/>
        </p:nvSpPr>
        <p:spPr bwMode="auto">
          <a:xfrm>
            <a:off x="5045075" y="4216400"/>
            <a:ext cx="4098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write-through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81927" name="Text Box 6"/>
          <p:cNvSpPr txBox="1">
            <a:spLocks noChangeArrowheads="1"/>
          </p:cNvSpPr>
          <p:nvPr/>
        </p:nvSpPr>
        <p:spPr bwMode="auto">
          <a:xfrm>
            <a:off x="-1" y="1676400"/>
            <a:ext cx="5045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without precautions</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pic>
        <p:nvPicPr>
          <p:cNvPr id="2" name="Picture 1"/>
          <p:cNvPicPr>
            <a:picLocks noChangeAspect="1"/>
          </p:cNvPicPr>
          <p:nvPr/>
        </p:nvPicPr>
        <p:blipFill>
          <a:blip r:embed="rId1"/>
          <a:stretch>
            <a:fillRect/>
          </a:stretch>
        </p:blipFill>
        <p:spPr>
          <a:xfrm>
            <a:off x="0" y="2220913"/>
            <a:ext cx="9144000" cy="2090262"/>
          </a:xfrm>
          <a:prstGeom prst="rect">
            <a:avLst/>
          </a:prstGeom>
        </p:spPr>
      </p:pic>
      <p:sp>
        <p:nvSpPr>
          <p:cNvPr id="81924" name="Line 7"/>
          <p:cNvSpPr>
            <a:spLocks noChangeShapeType="1"/>
          </p:cNvSpPr>
          <p:nvPr/>
        </p:nvSpPr>
        <p:spPr bwMode="auto">
          <a:xfrm>
            <a:off x="5638800" y="4038600"/>
            <a:ext cx="381000"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5" name="Line 8"/>
          <p:cNvSpPr>
            <a:spLocks noChangeShapeType="1"/>
          </p:cNvSpPr>
          <p:nvPr/>
        </p:nvSpPr>
        <p:spPr bwMode="auto">
          <a:xfrm>
            <a:off x="3429000" y="4038600"/>
            <a:ext cx="381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6" name="Line 9"/>
          <p:cNvSpPr>
            <a:spLocks noChangeShapeType="1"/>
          </p:cNvSpPr>
          <p:nvPr/>
        </p:nvSpPr>
        <p:spPr bwMode="auto">
          <a:xfrm>
            <a:off x="7924800" y="4038600"/>
            <a:ext cx="381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a:lstStyle/>
          <a:p>
            <a:pPr eaLnBrk="1" hangingPunct="1"/>
            <a:r>
              <a:rPr lang="en-US" altLang="zh-CN"/>
              <a:t>Cache Coherence Problem</a:t>
            </a:r>
            <a:endParaRPr lang="en-US" altLang="zh-CN"/>
          </a:p>
        </p:txBody>
      </p:sp>
      <p:sp>
        <p:nvSpPr>
          <p:cNvPr id="83970" name="Rectangle 3"/>
          <p:cNvSpPr>
            <a:spLocks noGrp="1" noChangeArrowheads="1"/>
          </p:cNvSpPr>
          <p:nvPr>
            <p:ph type="body" idx="1"/>
          </p:nvPr>
        </p:nvSpPr>
        <p:spPr/>
        <p:txBody>
          <a:bodyPr/>
          <a:lstStyle/>
          <a:p>
            <a:pPr eaLnBrk="1" hangingPunct="1"/>
            <a:r>
              <a:rPr lang="en-US" altLang="zh-CN" b="1" dirty="0"/>
              <a:t>Global state</a:t>
            </a:r>
            <a:r>
              <a:rPr lang="en-US" altLang="zh-CN" dirty="0"/>
              <a:t> defined by main memory</a:t>
            </a:r>
            <a:endParaRPr lang="en-US" altLang="zh-CN" dirty="0"/>
          </a:p>
          <a:p>
            <a:pPr eaLnBrk="1" hangingPunct="1"/>
            <a:r>
              <a:rPr lang="en-US" altLang="zh-CN" b="1" dirty="0"/>
              <a:t>Local state</a:t>
            </a:r>
            <a:r>
              <a:rPr lang="en-US" altLang="zh-CN" dirty="0"/>
              <a:t> defined by the individual caches, private to each processor core</a:t>
            </a:r>
            <a:endParaRPr lang="en-US" altLang="zh-CN" dirty="0"/>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US" altLang="zh-CN"/>
              <a:t>Cache Coherence Problem</a:t>
            </a:r>
            <a:endParaRPr lang="en-US" altLang="zh-CN"/>
          </a:p>
        </p:txBody>
      </p:sp>
      <p:sp>
        <p:nvSpPr>
          <p:cNvPr id="86018" name="Rectangle 3"/>
          <p:cNvSpPr>
            <a:spLocks noGrp="1" noChangeArrowheads="1"/>
          </p:cNvSpPr>
          <p:nvPr>
            <p:ph type="body" idx="1"/>
          </p:nvPr>
        </p:nvSpPr>
        <p:spPr/>
        <p:txBody>
          <a:bodyPr/>
          <a:lstStyle/>
          <a:p>
            <a:pPr eaLnBrk="1" hangingPunct="1"/>
            <a:r>
              <a:rPr lang="en-US" altLang="zh-CN"/>
              <a:t>A memory system is </a:t>
            </a:r>
            <a:r>
              <a:rPr lang="en-US" altLang="zh-CN" b="1">
                <a:solidFill>
                  <a:srgbClr val="00B0F0"/>
                </a:solidFill>
              </a:rPr>
              <a:t>Coherent</a:t>
            </a:r>
            <a:r>
              <a:rPr lang="en-US" altLang="zh-CN" b="1"/>
              <a:t> </a:t>
            </a:r>
            <a:r>
              <a:rPr lang="en-US" altLang="zh-CN"/>
              <a:t>if any read of a data item returns the most recently written value of that data item</a:t>
            </a:r>
            <a:endParaRPr lang="en-US" altLang="zh-CN"/>
          </a:p>
          <a:p>
            <a:pPr eaLnBrk="1" hangingPunct="1"/>
            <a:r>
              <a:rPr lang="en-US" altLang="zh-CN"/>
              <a:t>Two critical aspects</a:t>
            </a:r>
            <a:endParaRPr lang="en-US" altLang="zh-CN"/>
          </a:p>
          <a:p>
            <a:pPr eaLnBrk="1" hangingPunct="1">
              <a:buFontTx/>
              <a:buNone/>
            </a:pPr>
            <a:r>
              <a:rPr lang="en-US" altLang="zh-CN" b="1"/>
              <a:t>	</a:t>
            </a:r>
            <a:r>
              <a:rPr lang="en-US" altLang="zh-CN" b="1">
                <a:solidFill>
                  <a:srgbClr val="00B0F0"/>
                </a:solidFill>
              </a:rPr>
              <a:t>coherence</a:t>
            </a:r>
            <a:r>
              <a:rPr lang="en-US" altLang="zh-CN" b="1"/>
              <a:t>: </a:t>
            </a:r>
            <a:r>
              <a:rPr lang="en-US" altLang="zh-CN"/>
              <a:t>defines what values can be returned by a read</a:t>
            </a:r>
            <a:endParaRPr lang="en-US" altLang="zh-CN" b="1"/>
          </a:p>
          <a:p>
            <a:pPr eaLnBrk="1" hangingPunct="1">
              <a:buFontTx/>
              <a:buNone/>
            </a:pPr>
            <a:r>
              <a:rPr lang="en-US" altLang="zh-CN" b="1"/>
              <a:t>	</a:t>
            </a:r>
            <a:r>
              <a:rPr lang="en-US" altLang="zh-CN" b="1">
                <a:solidFill>
                  <a:srgbClr val="00B0F0"/>
                </a:solidFill>
              </a:rPr>
              <a:t>consistency</a:t>
            </a:r>
            <a:r>
              <a:rPr lang="en-US" altLang="zh-CN" b="1"/>
              <a:t>: </a:t>
            </a:r>
            <a:r>
              <a:rPr lang="en-US" altLang="zh-CN"/>
              <a:t>determines when a written value will be returned by a read</a:t>
            </a:r>
            <a:endParaRPr lang="en-US" altLang="zh-CN"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8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4400" y="3276600"/>
            <a:ext cx="73152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482" name="Rectangle 2"/>
          <p:cNvSpPr>
            <a:spLocks noGrp="1" noChangeArrowheads="1"/>
          </p:cNvSpPr>
          <p:nvPr>
            <p:ph type="title"/>
          </p:nvPr>
        </p:nvSpPr>
        <p:spPr/>
        <p:txBody>
          <a:bodyPr/>
          <a:lstStyle/>
          <a:p>
            <a:pPr eaLnBrk="1" hangingPunct="1"/>
            <a:r>
              <a:rPr lang="en-US" altLang="zh-CN"/>
              <a:t>Cache Performance: Example</a:t>
            </a:r>
            <a:endParaRPr lang="en-US" altLang="zh-CN"/>
          </a:p>
        </p:txBody>
      </p:sp>
      <p:sp>
        <p:nvSpPr>
          <p:cNvPr id="276483" name="Rectangle 3"/>
          <p:cNvSpPr>
            <a:spLocks noGrp="1" noChangeArrowheads="1"/>
          </p:cNvSpPr>
          <p:nvPr>
            <p:ph type="body" idx="1"/>
          </p:nvPr>
        </p:nvSpPr>
        <p:spPr/>
        <p:txBody>
          <a:bodyPr/>
          <a:lstStyle/>
          <a:p>
            <a:pPr eaLnBrk="1" hangingPunct="1"/>
            <a:r>
              <a:rPr lang="en-US" altLang="zh-CN" b="1"/>
              <a:t>Answer</a:t>
            </a:r>
            <a:endParaRPr lang="en-US" altLang="zh-CN" b="1"/>
          </a:p>
          <a:p>
            <a:pPr eaLnBrk="1" hangingPunct="1">
              <a:buFontTx/>
              <a:buNone/>
            </a:pPr>
            <a:r>
              <a:rPr lang="en-US" altLang="zh-CN" b="1"/>
              <a:t>	</a:t>
            </a:r>
            <a:r>
              <a:rPr lang="en-US" altLang="zh-CN"/>
              <a:t>with misses:</a:t>
            </a:r>
            <a:endParaRPr lang="en-US" altLang="zh-CN"/>
          </a:p>
          <a:p>
            <a:pPr eaLnBrk="1" hangingPunct="1">
              <a:buFontTx/>
              <a:buNone/>
            </a:pPr>
            <a:r>
              <a:rPr lang="en-US" altLang="zh-CN"/>
              <a:t>	Memory stall cycles</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CPU execution time</a:t>
            </a:r>
            <a:r>
              <a:rPr lang="en-US" altLang="zh-CN" baseline="-25000"/>
              <a:t>cache</a:t>
            </a:r>
            <a:endParaRPr lang="en-US" altLang="zh-CN" baseline="-25000"/>
          </a:p>
          <a:p>
            <a:pPr eaLnBrk="1" hangingPunct="1">
              <a:buFontTx/>
              <a:buNone/>
            </a:pPr>
            <a:endParaRPr lang="en-US" altLang="zh-CN" b="1"/>
          </a:p>
        </p:txBody>
      </p:sp>
      <p:pic>
        <p:nvPicPr>
          <p:cNvPr id="27648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5715000"/>
            <a:ext cx="55054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pPr eaLnBrk="1" hangingPunct="1"/>
            <a:r>
              <a:rPr lang="en-US" altLang="zh-CN" dirty="0"/>
              <a:t>Coherence Property: 1/3</a:t>
            </a:r>
            <a:endParaRPr lang="en-US" altLang="zh-CN" dirty="0"/>
          </a:p>
        </p:txBody>
      </p:sp>
      <p:sp>
        <p:nvSpPr>
          <p:cNvPr id="44035" name="Rectangle 3"/>
          <p:cNvSpPr>
            <a:spLocks noGrp="1" noChangeArrowheads="1"/>
          </p:cNvSpPr>
          <p:nvPr>
            <p:ph type="body" idx="1"/>
          </p:nvPr>
        </p:nvSpPr>
        <p:spPr/>
        <p:txBody>
          <a:bodyPr/>
          <a:lstStyle/>
          <a:p>
            <a:pPr eaLnBrk="1" hangingPunct="1">
              <a:buFontTx/>
              <a:buNone/>
              <a:defRPr/>
            </a:pPr>
            <a:r>
              <a:rPr lang="en-US" altLang="zh-CN" dirty="0"/>
              <a:t>A memory is </a:t>
            </a:r>
            <a:r>
              <a:rPr lang="en-US" altLang="zh-CN" dirty="0">
                <a:solidFill>
                  <a:srgbClr val="00B0F0"/>
                </a:solidFill>
              </a:rPr>
              <a:t>coherent if: 3-1</a:t>
            </a:r>
            <a:endParaRPr lang="en-US" altLang="zh-CN" dirty="0">
              <a:solidFill>
                <a:srgbClr val="00B0F0"/>
              </a:solidFill>
            </a:endParaRPr>
          </a:p>
          <a:p>
            <a:pPr eaLnBrk="1" hangingPunct="1">
              <a:defRPr/>
            </a:pPr>
            <a:r>
              <a:rPr lang="en-US" altLang="zh-CN" dirty="0"/>
              <a:t>A read by </a:t>
            </a:r>
            <a:r>
              <a:rPr lang="en-US" altLang="zh-CN" dirty="0">
                <a:solidFill>
                  <a:srgbClr val="00B0F0"/>
                </a:solidFill>
                <a:effectLst>
                  <a:outerShdw blurRad="38100" dist="38100" dir="2700000" algn="tl">
                    <a:srgbClr val="000000">
                      <a:alpha val="43137"/>
                    </a:srgbClr>
                  </a:outerShdw>
                </a:effectLst>
              </a:rPr>
              <a:t>processor P</a:t>
            </a:r>
            <a:r>
              <a:rPr lang="en-US" altLang="zh-CN" dirty="0"/>
              <a:t> to location X that follows a write by </a:t>
            </a:r>
            <a:r>
              <a:rPr lang="en-US" altLang="zh-CN" dirty="0">
                <a:solidFill>
                  <a:srgbClr val="00B0F0"/>
                </a:solidFill>
                <a:effectLst>
                  <a:outerShdw blurRad="38100" dist="38100" dir="2700000" algn="tl">
                    <a:srgbClr val="000000">
                      <a:alpha val="43137"/>
                    </a:srgbClr>
                  </a:outerShdw>
                </a:effectLst>
              </a:rPr>
              <a:t>P</a:t>
            </a:r>
            <a:r>
              <a:rPr lang="en-US" altLang="zh-CN" dirty="0"/>
              <a:t> to X, with no writes of X by another processor occurring between the write and the read by P,</a:t>
            </a:r>
            <a:endParaRPr lang="en-US" altLang="zh-CN" dirty="0"/>
          </a:p>
          <a:p>
            <a:pPr eaLnBrk="1" hangingPunct="1">
              <a:buFontTx/>
              <a:buNone/>
              <a:defRPr/>
            </a:pPr>
            <a:r>
              <a:rPr lang="en-US" altLang="zh-CN" dirty="0"/>
              <a:t>	always returns the value written by P.</a:t>
            </a:r>
            <a:endParaRPr lang="en-US" altLang="zh-CN" dirty="0"/>
          </a:p>
          <a:p>
            <a:pPr eaLnBrk="1" hangingPunct="1">
              <a:buFontTx/>
              <a:buNone/>
              <a:defRPr/>
            </a:pPr>
            <a:endParaRPr lang="en-US" altLang="zh-CN" sz="1200" dirty="0"/>
          </a:p>
          <a:p>
            <a:pPr eaLnBrk="1" hangingPunct="1">
              <a:buFontTx/>
              <a:buNone/>
              <a:defRPr/>
            </a:pPr>
            <a:r>
              <a:rPr lang="en-US" altLang="zh-CN" dirty="0"/>
              <a:t>	</a:t>
            </a:r>
            <a:r>
              <a:rPr lang="en-US" altLang="zh-CN" dirty="0">
                <a:solidFill>
                  <a:srgbClr val="00B0F0"/>
                </a:solidFill>
              </a:rPr>
              <a:t>write -&gt; read: returns written value</a:t>
            </a:r>
            <a:endParaRPr lang="en-US" altLang="zh-CN" dirty="0">
              <a:solidFill>
                <a:srgbClr val="00B0F0"/>
              </a:solidFill>
            </a:endParaRPr>
          </a:p>
          <a:p>
            <a:pPr eaLnBrk="1" hangingPunct="1">
              <a:buFontTx/>
              <a:buNone/>
              <a:defRPr/>
            </a:pPr>
            <a:endParaRPr lang="en-US" altLang="zh-CN" sz="1200" dirty="0">
              <a:solidFill>
                <a:srgbClr val="00B0F0"/>
              </a:solidFill>
            </a:endParaRPr>
          </a:p>
          <a:p>
            <a:pPr eaLnBrk="1" hangingPunct="1">
              <a:buFontTx/>
              <a:buNone/>
              <a:defRPr/>
            </a:pPr>
            <a:r>
              <a:rPr lang="en-US" altLang="zh-CN" dirty="0">
                <a:solidFill>
                  <a:srgbClr val="00B0F0"/>
                </a:solidFill>
              </a:rPr>
              <a:t>	preserves program order</a:t>
            </a:r>
            <a:endParaRPr lang="en-US" altLang="zh-CN" dirty="0">
              <a:solidFill>
                <a:srgbClr val="00B0F0"/>
              </a:solidFill>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pPr eaLnBrk="1" hangingPunct="1"/>
            <a:r>
              <a:rPr lang="en-US" altLang="zh-CN" dirty="0"/>
              <a:t>Coherence Property: 2/3</a:t>
            </a:r>
            <a:endParaRPr lang="en-US" altLang="zh-CN" dirty="0"/>
          </a:p>
        </p:txBody>
      </p:sp>
      <p:sp>
        <p:nvSpPr>
          <p:cNvPr id="45059" name="Rectangle 3"/>
          <p:cNvSpPr>
            <a:spLocks noGrp="1" noChangeArrowheads="1"/>
          </p:cNvSpPr>
          <p:nvPr>
            <p:ph type="body" idx="1"/>
          </p:nvPr>
        </p:nvSpPr>
        <p:spPr/>
        <p:txBody>
          <a:bodyPr/>
          <a:lstStyle/>
          <a:p>
            <a:pPr eaLnBrk="1" hangingPunct="1">
              <a:buFontTx/>
              <a:buNone/>
              <a:defRPr/>
            </a:pPr>
            <a:r>
              <a:rPr lang="en-US" altLang="zh-CN" dirty="0"/>
              <a:t>A memory is </a:t>
            </a:r>
            <a:r>
              <a:rPr lang="en-US" altLang="zh-CN" dirty="0">
                <a:solidFill>
                  <a:srgbClr val="00B0F0"/>
                </a:solidFill>
              </a:rPr>
              <a:t>coherent if: 3-2</a:t>
            </a:r>
            <a:endParaRPr lang="en-US" altLang="zh-CN" dirty="0">
              <a:solidFill>
                <a:srgbClr val="00B0F0"/>
              </a:solidFill>
            </a:endParaRPr>
          </a:p>
          <a:p>
            <a:pPr eaLnBrk="1" hangingPunct="1">
              <a:defRPr/>
            </a:pPr>
            <a:r>
              <a:rPr lang="en-US" altLang="zh-CN" dirty="0"/>
              <a:t>A read by </a:t>
            </a:r>
            <a:r>
              <a:rPr lang="en-US" altLang="zh-CN" dirty="0">
                <a:solidFill>
                  <a:srgbClr val="00B0F0"/>
                </a:solidFill>
                <a:effectLst>
                  <a:outerShdw blurRad="38100" dist="38100" dir="2700000" algn="tl">
                    <a:srgbClr val="000000">
                      <a:alpha val="43137"/>
                    </a:srgbClr>
                  </a:outerShdw>
                </a:effectLst>
              </a:rPr>
              <a:t>a processor </a:t>
            </a:r>
            <a:r>
              <a:rPr lang="en-US" altLang="zh-CN" dirty="0"/>
              <a:t>to location X that follows a write by </a:t>
            </a:r>
            <a:r>
              <a:rPr lang="en-US" altLang="zh-CN" dirty="0">
                <a:solidFill>
                  <a:srgbClr val="00B0F0"/>
                </a:solidFill>
                <a:effectLst>
                  <a:outerShdw blurRad="38100" dist="38100" dir="2700000" algn="tl">
                    <a:srgbClr val="000000">
                      <a:alpha val="43137"/>
                    </a:srgbClr>
                  </a:outerShdw>
                </a:effectLst>
              </a:rPr>
              <a:t>another processor </a:t>
            </a:r>
            <a:r>
              <a:rPr lang="en-US" altLang="zh-CN" dirty="0"/>
              <a:t>to X returns the written value if the read and the write are sufficiently separated in time and no other writes to X occur between the two accesses.</a:t>
            </a:r>
            <a:endParaRPr lang="en-US" altLang="zh-CN" dirty="0"/>
          </a:p>
          <a:p>
            <a:pPr eaLnBrk="1" hangingPunct="1">
              <a:defRPr/>
            </a:pPr>
            <a:endParaRPr lang="en-US" altLang="zh-CN" sz="1200" dirty="0"/>
          </a:p>
          <a:p>
            <a:pPr eaLnBrk="1" hangingPunct="1">
              <a:buFontTx/>
              <a:buNone/>
              <a:defRPr/>
            </a:pPr>
            <a:r>
              <a:rPr lang="en-US" altLang="zh-CN" i="1" dirty="0"/>
              <a:t>	</a:t>
            </a:r>
            <a:r>
              <a:rPr lang="en-US" altLang="zh-CN" dirty="0">
                <a:solidFill>
                  <a:srgbClr val="00B0F0"/>
                </a:solidFill>
              </a:rPr>
              <a:t>write -&gt; read: returns written value</a:t>
            </a:r>
            <a:endParaRPr lang="en-US" altLang="zh-CN" dirty="0">
              <a:solidFill>
                <a:srgbClr val="00B0F0"/>
              </a:solidFill>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p:txBody>
          <a:bodyPr/>
          <a:lstStyle/>
          <a:p>
            <a:pPr eaLnBrk="1" hangingPunct="1"/>
            <a:r>
              <a:rPr lang="en-US" altLang="zh-CN" dirty="0"/>
              <a:t>Coherence Property: 3/3</a:t>
            </a:r>
            <a:endParaRPr lang="en-US" altLang="zh-CN" dirty="0"/>
          </a:p>
        </p:txBody>
      </p:sp>
      <p:sp>
        <p:nvSpPr>
          <p:cNvPr id="90114" name="Rectangle 3"/>
          <p:cNvSpPr>
            <a:spLocks noGrp="1" noChangeArrowheads="1"/>
          </p:cNvSpPr>
          <p:nvPr>
            <p:ph type="body" idx="1"/>
          </p:nvPr>
        </p:nvSpPr>
        <p:spPr/>
        <p:txBody>
          <a:bodyPr/>
          <a:lstStyle/>
          <a:p>
            <a:pPr eaLnBrk="1" hangingPunct="1">
              <a:buFontTx/>
              <a:buNone/>
            </a:pPr>
            <a:r>
              <a:rPr lang="en-US" altLang="zh-CN" dirty="0"/>
              <a:t>A memory is </a:t>
            </a:r>
            <a:r>
              <a:rPr lang="en-US" altLang="zh-CN" dirty="0">
                <a:solidFill>
                  <a:srgbClr val="00B0F0"/>
                </a:solidFill>
              </a:rPr>
              <a:t>coherent if: 3-3</a:t>
            </a:r>
            <a:endParaRPr lang="en-US" altLang="zh-CN" i="1" dirty="0">
              <a:solidFill>
                <a:srgbClr val="00B0F0"/>
              </a:solidFill>
            </a:endParaRPr>
          </a:p>
          <a:p>
            <a:pPr eaLnBrk="1" hangingPunct="1"/>
            <a:r>
              <a:rPr lang="en-US" altLang="zh-CN" dirty="0">
                <a:solidFill>
                  <a:srgbClr val="00B0F0"/>
                </a:solidFill>
                <a:effectLst>
                  <a:outerShdw blurRad="38100" dist="38100" dir="2700000" algn="tl">
                    <a:srgbClr val="000000">
                      <a:alpha val="43137"/>
                    </a:srgbClr>
                  </a:outerShdw>
                </a:effectLst>
              </a:rPr>
              <a:t>Write serialization</a:t>
            </a:r>
            <a:endParaRPr lang="en-US" altLang="zh-CN" dirty="0">
              <a:solidFill>
                <a:srgbClr val="00B0F0"/>
              </a:solidFill>
              <a:effectLst>
                <a:outerShdw blurRad="38100" dist="38100" dir="2700000" algn="tl">
                  <a:srgbClr val="000000">
                    <a:alpha val="43137"/>
                  </a:srgbClr>
                </a:outerShdw>
              </a:effectLst>
            </a:endParaRPr>
          </a:p>
          <a:p>
            <a:pPr eaLnBrk="1" hangingPunct="1">
              <a:buFontTx/>
              <a:buNone/>
            </a:pPr>
            <a:r>
              <a:rPr lang="en-US" altLang="zh-CN" dirty="0"/>
              <a:t>	two writes to the same location by any two processors are seen in the same order by all processors</a:t>
            </a:r>
            <a:endParaRPr lang="en-US" altLang="zh-CN" i="1" dirty="0"/>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p:nvPr>
        </p:nvSpPr>
        <p:spPr/>
        <p:txBody>
          <a:bodyPr/>
          <a:lstStyle/>
          <a:p>
            <a:pPr eaLnBrk="1" hangingPunct="1"/>
            <a:r>
              <a:rPr lang="en-US" altLang="zh-CN"/>
              <a:t>Consistency</a:t>
            </a:r>
            <a:endParaRPr lang="en-US" altLang="zh-CN"/>
          </a:p>
        </p:txBody>
      </p:sp>
      <p:sp>
        <p:nvSpPr>
          <p:cNvPr id="92162" name="Rectangle 3"/>
          <p:cNvSpPr>
            <a:spLocks noGrp="1" noChangeArrowheads="1"/>
          </p:cNvSpPr>
          <p:nvPr>
            <p:ph type="body" idx="1"/>
          </p:nvPr>
        </p:nvSpPr>
        <p:spPr/>
        <p:txBody>
          <a:bodyPr/>
          <a:lstStyle/>
          <a:p>
            <a:pPr eaLnBrk="1" hangingPunct="1"/>
            <a:r>
              <a:rPr lang="en-US" altLang="zh-CN"/>
              <a:t>When</a:t>
            </a:r>
            <a:r>
              <a:rPr lang="en-US" altLang="zh-CN" i="1"/>
              <a:t> </a:t>
            </a:r>
            <a:r>
              <a:rPr lang="en-US" altLang="zh-CN"/>
              <a:t>a written value will be seen is important</a:t>
            </a:r>
            <a:endParaRPr lang="en-US" altLang="zh-CN"/>
          </a:p>
          <a:p>
            <a:pPr eaLnBrk="1" hangingPunct="1"/>
            <a:r>
              <a:rPr lang="en-US" altLang="zh-CN"/>
              <a:t>Memory</a:t>
            </a:r>
            <a:r>
              <a:rPr lang="zh-CN" altLang="en-US"/>
              <a:t> </a:t>
            </a:r>
            <a:r>
              <a:rPr lang="en-US" altLang="zh-CN"/>
              <a:t>consistency protocol</a:t>
            </a:r>
            <a:endParaRPr lang="en-US" altLang="zh-CN" i="1"/>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p:txBody>
          <a:bodyPr/>
          <a:lstStyle/>
          <a:p>
            <a:pPr eaLnBrk="1" hangingPunct="1"/>
            <a:r>
              <a:rPr lang="en-US" altLang="zh-CN"/>
              <a:t>Consistency</a:t>
            </a:r>
            <a:endParaRPr lang="en-US" altLang="zh-CN"/>
          </a:p>
        </p:txBody>
      </p:sp>
      <p:sp>
        <p:nvSpPr>
          <p:cNvPr id="93186" name="Rectangle 3"/>
          <p:cNvSpPr>
            <a:spLocks noGrp="1" noChangeArrowheads="1"/>
          </p:cNvSpPr>
          <p:nvPr>
            <p:ph type="body" idx="1"/>
          </p:nvPr>
        </p:nvSpPr>
        <p:spPr/>
        <p:txBody>
          <a:bodyPr/>
          <a:lstStyle/>
          <a:p>
            <a:pPr eaLnBrk="1" hangingPunct="1"/>
            <a:r>
              <a:rPr lang="en-US" altLang="zh-CN"/>
              <a:t>Example: a write of X on one processor precedes a read of X on another processor by a very small time, it may be impossible to ensure that the read returns the value of the data written,</a:t>
            </a:r>
            <a:endParaRPr lang="en-US" altLang="zh-CN"/>
          </a:p>
          <a:p>
            <a:pPr eaLnBrk="1" hangingPunct="1">
              <a:buFontTx/>
              <a:buNone/>
            </a:pPr>
            <a:r>
              <a:rPr lang="en-US" altLang="zh-CN" i="1"/>
              <a:t>	</a:t>
            </a:r>
            <a:r>
              <a:rPr lang="en-US" altLang="zh-CN"/>
              <a:t>since the written data may not even have left the processor at that point</a:t>
            </a:r>
            <a:endParaRPr lang="en-US" altLang="zh-CN" i="1"/>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to enforce coherence?</a:t>
            </a:r>
            <a:br>
              <a:rPr lang="en-US" altLang="zh-CN" dirty="0"/>
            </a:br>
            <a:endParaRPr lang="en-US" altLang="zh-CN" dirty="0"/>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p:txBody>
          <a:bodyPr/>
          <a:lstStyle/>
          <a:p>
            <a:pPr eaLnBrk="1" hangingPunct="1"/>
            <a:r>
              <a:rPr lang="en-US" altLang="zh-CN"/>
              <a:t>Cache Coherence Protocols</a:t>
            </a:r>
            <a:endParaRPr lang="en-US" altLang="zh-CN"/>
          </a:p>
        </p:txBody>
      </p:sp>
      <p:sp>
        <p:nvSpPr>
          <p:cNvPr id="94210" name="Rectangle 3"/>
          <p:cNvSpPr>
            <a:spLocks noGrp="1" noChangeArrowheads="1"/>
          </p:cNvSpPr>
          <p:nvPr>
            <p:ph type="body" idx="1"/>
          </p:nvPr>
        </p:nvSpPr>
        <p:spPr/>
        <p:txBody>
          <a:bodyPr/>
          <a:lstStyle/>
          <a:p>
            <a:pPr eaLnBrk="1" hangingPunct="1"/>
            <a:r>
              <a:rPr lang="en-US" altLang="zh-CN" b="1" dirty="0">
                <a:solidFill>
                  <a:srgbClr val="00B0F0"/>
                </a:solidFill>
              </a:rPr>
              <a:t>Directory based</a:t>
            </a:r>
            <a:endParaRPr lang="en-US" altLang="zh-CN" b="1" dirty="0">
              <a:solidFill>
                <a:srgbClr val="00B0F0"/>
              </a:solidFill>
            </a:endParaRPr>
          </a:p>
          <a:p>
            <a:pPr eaLnBrk="1" hangingPunct="1">
              <a:buFontTx/>
              <a:buNone/>
            </a:pPr>
            <a:r>
              <a:rPr lang="en-US" altLang="zh-CN" b="1" dirty="0"/>
              <a:t>	</a:t>
            </a:r>
            <a:r>
              <a:rPr lang="en-US" altLang="zh-CN" dirty="0"/>
              <a:t>the sharing status of a particular block of physical memory is kept in one location, called directory</a:t>
            </a:r>
            <a:endParaRPr lang="en-US" altLang="zh-CN" b="1" dirty="0"/>
          </a:p>
          <a:p>
            <a:pPr eaLnBrk="1" hangingPunct="1"/>
            <a:r>
              <a:rPr lang="en-US" altLang="zh-CN" b="1" dirty="0">
                <a:solidFill>
                  <a:srgbClr val="00B0F0"/>
                </a:solidFill>
              </a:rPr>
              <a:t>Snooping</a:t>
            </a:r>
            <a:endParaRPr lang="en-US" altLang="zh-CN" b="1" dirty="0">
              <a:solidFill>
                <a:srgbClr val="00B0F0"/>
              </a:solidFill>
            </a:endParaRPr>
          </a:p>
          <a:p>
            <a:pPr eaLnBrk="1" hangingPunct="1">
              <a:buFontTx/>
              <a:buNone/>
            </a:pPr>
            <a:r>
              <a:rPr lang="en-US" altLang="zh-CN" b="1" dirty="0"/>
              <a:t>	</a:t>
            </a:r>
            <a:r>
              <a:rPr lang="en-US" altLang="zh-CN" dirty="0"/>
              <a:t>every cache that has a copy of the data from a block of physical memory could track the sharing status of the block</a:t>
            </a:r>
            <a:endParaRPr lang="en-US" altLang="zh-CN" b="1" dirty="0"/>
          </a:p>
        </p:txBody>
      </p:sp>
      <p:sp>
        <p:nvSpPr>
          <p:cNvPr id="4" name="Rectangle 3"/>
          <p:cNvSpPr txBox="1">
            <a:spLocks noChangeArrowheads="1"/>
          </p:cNvSpPr>
          <p:nvPr/>
        </p:nvSpPr>
        <p:spPr bwMode="auto">
          <a:xfrm>
            <a:off x="799200" y="3744000"/>
            <a:ext cx="830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None/>
            </a:pPr>
            <a:r>
              <a:rPr lang="en-US" altLang="zh-CN" b="1" kern="0" dirty="0">
                <a:solidFill>
                  <a:srgbClr val="00B0F0"/>
                </a:solidFill>
              </a:rPr>
              <a:t>Snooping</a:t>
            </a:r>
            <a:endParaRPr lang="en-US" altLang="zh-CN" b="1" kern="0" dirty="0">
              <a:solidFill>
                <a:srgbClr val="00B0F0"/>
              </a:solidFill>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pPr eaLnBrk="1" hangingPunct="1"/>
            <a:r>
              <a:rPr lang="en-US" altLang="zh-CN" sz="4000" dirty="0">
                <a:solidFill>
                  <a:schemeClr val="bg1"/>
                </a:solidFill>
              </a:rPr>
              <a:t>Snooping</a:t>
            </a:r>
            <a:r>
              <a:rPr lang="en-US" altLang="zh-CN" sz="4000" dirty="0"/>
              <a:t> Coherence Protocol</a:t>
            </a:r>
            <a:endParaRPr lang="en-US" altLang="zh-CN" sz="4000" dirty="0"/>
          </a:p>
        </p:txBody>
      </p:sp>
      <p:sp>
        <p:nvSpPr>
          <p:cNvPr id="95234" name="Rectangle 3"/>
          <p:cNvSpPr>
            <a:spLocks noGrp="1" noChangeArrowheads="1"/>
          </p:cNvSpPr>
          <p:nvPr>
            <p:ph type="body" idx="1"/>
          </p:nvPr>
        </p:nvSpPr>
        <p:spPr/>
        <p:txBody>
          <a:bodyPr/>
          <a:lstStyle/>
          <a:p>
            <a:pPr eaLnBrk="1" hangingPunct="1"/>
            <a:r>
              <a:rPr lang="en-US" altLang="zh-CN" b="1" dirty="0"/>
              <a:t>Write invalidate protocol</a:t>
            </a:r>
            <a:endParaRPr lang="en-US" altLang="zh-CN" b="1" dirty="0"/>
          </a:p>
          <a:p>
            <a:pPr eaLnBrk="1" hangingPunct="1">
              <a:buFontTx/>
              <a:buNone/>
            </a:pPr>
            <a:r>
              <a:rPr lang="en-US" altLang="zh-CN" b="1" dirty="0"/>
              <a:t>	</a:t>
            </a:r>
            <a:r>
              <a:rPr lang="en-US" altLang="zh-CN" dirty="0"/>
              <a:t>invalidate other copies on a write</a:t>
            </a:r>
            <a:endParaRPr lang="en-US" altLang="zh-CN" dirty="0"/>
          </a:p>
          <a:p>
            <a:pPr eaLnBrk="1" hangingPunct="1">
              <a:buFontTx/>
              <a:buNone/>
            </a:pPr>
            <a:endParaRPr lang="en-US" altLang="zh-CN" dirty="0"/>
          </a:p>
          <a:p>
            <a:pPr eaLnBrk="1" hangingPunct="1">
              <a:buFontTx/>
              <a:buNone/>
            </a:pPr>
            <a:r>
              <a:rPr lang="en-US" altLang="zh-CN" dirty="0"/>
              <a:t>	exclusive access ensures that no other readable or writable copies of an item exist when the write occurs</a:t>
            </a:r>
            <a:endParaRPr lang="en-US" altLang="zh-CN" b="1" dirty="0"/>
          </a:p>
        </p:txBody>
      </p:sp>
      <p:sp>
        <p:nvSpPr>
          <p:cNvPr id="4" name="Rectangle 3"/>
          <p:cNvSpPr txBox="1">
            <a:spLocks noChangeArrowheads="1"/>
          </p:cNvSpPr>
          <p:nvPr/>
        </p:nvSpPr>
        <p:spPr bwMode="auto">
          <a:xfrm>
            <a:off x="284400" y="496800"/>
            <a:ext cx="830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None/>
            </a:pPr>
            <a:r>
              <a:rPr lang="en-US" altLang="zh-CN" sz="4000" b="1" kern="0" dirty="0"/>
              <a:t>Snooping</a:t>
            </a:r>
            <a:endParaRPr lang="en-US" altLang="zh-CN" sz="4000" b="1" kern="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2993136"/>
            <a:ext cx="9144000" cy="3019407"/>
          </a:xfrm>
          <a:prstGeom prst="rect">
            <a:avLst/>
          </a:prstGeom>
        </p:spPr>
      </p:pic>
      <p:sp>
        <p:nvSpPr>
          <p:cNvPr id="96258" name="Rectangle 2"/>
          <p:cNvSpPr>
            <a:spLocks noGrp="1" noChangeArrowheads="1"/>
          </p:cNvSpPr>
          <p:nvPr>
            <p:ph type="title"/>
          </p:nvPr>
        </p:nvSpPr>
        <p:spPr/>
        <p:txBody>
          <a:bodyPr/>
          <a:lstStyle/>
          <a:p>
            <a:pPr eaLnBrk="1" hangingPunct="1"/>
            <a:r>
              <a:rPr lang="en-US" altLang="zh-CN" sz="4000"/>
              <a:t>Snooping Coherence Protocol</a:t>
            </a:r>
            <a:endParaRPr lang="en-US" altLang="zh-CN" sz="4000"/>
          </a:p>
        </p:txBody>
      </p:sp>
      <p:sp>
        <p:nvSpPr>
          <p:cNvPr id="96259" name="Rectangle 3"/>
          <p:cNvSpPr>
            <a:spLocks noGrp="1" noChangeArrowheads="1"/>
          </p:cNvSpPr>
          <p:nvPr>
            <p:ph type="body" idx="1"/>
          </p:nvPr>
        </p:nvSpPr>
        <p:spPr/>
        <p:txBody>
          <a:bodyPr/>
          <a:lstStyle/>
          <a:p>
            <a:pPr eaLnBrk="1" hangingPunct="1"/>
            <a:r>
              <a:rPr lang="en-US" altLang="zh-CN" b="1" dirty="0"/>
              <a:t>Write invalidate protocol</a:t>
            </a:r>
            <a:endParaRPr lang="en-US" altLang="zh-CN" b="1" dirty="0"/>
          </a:p>
          <a:p>
            <a:pPr eaLnBrk="1" hangingPunct="1">
              <a:buFontTx/>
              <a:buNone/>
            </a:pPr>
            <a:r>
              <a:rPr lang="en-US" altLang="zh-CN" b="1" dirty="0"/>
              <a:t>	</a:t>
            </a:r>
            <a:r>
              <a:rPr lang="en-US" altLang="zh-CN" dirty="0"/>
              <a:t>invalidate other copies on a write</a:t>
            </a:r>
            <a:endParaRPr lang="en-US" altLang="zh-CN" dirty="0"/>
          </a:p>
          <a:p>
            <a:pPr eaLnBrk="1" hangingPunct="1">
              <a:buFontTx/>
              <a:buNone/>
            </a:pPr>
            <a:endParaRPr lang="en-US" altLang="zh-CN" dirty="0"/>
          </a:p>
          <a:p>
            <a:pPr eaLnBrk="1" hangingPunct="1">
              <a:buFontTx/>
              <a:buNone/>
            </a:pPr>
            <a:endParaRPr lang="en-US" altLang="zh-CN" b="1" dirty="0"/>
          </a:p>
        </p:txBody>
      </p:sp>
      <p:sp>
        <p:nvSpPr>
          <p:cNvPr id="96260" name="Line 8"/>
          <p:cNvSpPr>
            <a:spLocks noChangeShapeType="1"/>
          </p:cNvSpPr>
          <p:nvPr/>
        </p:nvSpPr>
        <p:spPr bwMode="auto">
          <a:xfrm>
            <a:off x="3886200" y="5181600"/>
            <a:ext cx="381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p:cNvSpPr>
            <a:spLocks noChangeShapeType="1"/>
          </p:cNvSpPr>
          <p:nvPr/>
        </p:nvSpPr>
        <p:spPr bwMode="auto">
          <a:xfrm>
            <a:off x="4076700" y="5181601"/>
            <a:ext cx="2019300" cy="380956"/>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p:cNvSpPr>
            <a:spLocks noChangeShapeType="1"/>
          </p:cNvSpPr>
          <p:nvPr/>
        </p:nvSpPr>
        <p:spPr bwMode="auto">
          <a:xfrm>
            <a:off x="4076700" y="5181600"/>
            <a:ext cx="4076700" cy="380951"/>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p:cNvSpPr txBox="1"/>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update memory when a block becomes shared simplifies the protocol </a:t>
            </a:r>
            <a:endParaRPr lang="en-US" altLang="zh-CN" sz="1600" b="1" kern="0" dirty="0">
              <a:solidFill>
                <a:srgbClr val="00B0F0"/>
              </a:solidFill>
            </a:endParaRP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2993136"/>
            <a:ext cx="9144000" cy="3019407"/>
          </a:xfrm>
          <a:prstGeom prst="rect">
            <a:avLst/>
          </a:prstGeom>
        </p:spPr>
      </p:pic>
      <p:sp>
        <p:nvSpPr>
          <p:cNvPr id="96258" name="Rectangle 2"/>
          <p:cNvSpPr>
            <a:spLocks noGrp="1" noChangeArrowheads="1"/>
          </p:cNvSpPr>
          <p:nvPr>
            <p:ph type="title"/>
          </p:nvPr>
        </p:nvSpPr>
        <p:spPr/>
        <p:txBody>
          <a:bodyPr/>
          <a:lstStyle/>
          <a:p>
            <a:pPr eaLnBrk="1" hangingPunct="1"/>
            <a:r>
              <a:rPr lang="en-US" altLang="zh-CN" sz="4000"/>
              <a:t>Snooping Coherence Protocol</a:t>
            </a:r>
            <a:endParaRPr lang="en-US" altLang="zh-CN" sz="4000"/>
          </a:p>
        </p:txBody>
      </p:sp>
      <p:sp>
        <p:nvSpPr>
          <p:cNvPr id="96259" name="Rectangle 3"/>
          <p:cNvSpPr>
            <a:spLocks noGrp="1" noChangeArrowheads="1"/>
          </p:cNvSpPr>
          <p:nvPr>
            <p:ph type="body" idx="1"/>
          </p:nvPr>
        </p:nvSpPr>
        <p:spPr/>
        <p:txBody>
          <a:bodyPr/>
          <a:lstStyle/>
          <a:p>
            <a:pPr eaLnBrk="1" hangingPunct="1"/>
            <a:r>
              <a:rPr lang="en-US" altLang="zh-CN" b="1" dirty="0"/>
              <a:t>Write invalidate protocol</a:t>
            </a:r>
            <a:endParaRPr lang="en-US" altLang="zh-CN" b="1" dirty="0"/>
          </a:p>
          <a:p>
            <a:pPr eaLnBrk="1" hangingPunct="1">
              <a:buFontTx/>
              <a:buNone/>
            </a:pPr>
            <a:r>
              <a:rPr lang="en-US" altLang="zh-CN" b="1" dirty="0"/>
              <a:t>	</a:t>
            </a:r>
            <a:r>
              <a:rPr lang="en-US" altLang="zh-CN" dirty="0"/>
              <a:t>invalidate other copies on a write</a:t>
            </a:r>
            <a:endParaRPr lang="en-US" altLang="zh-CN" dirty="0"/>
          </a:p>
          <a:p>
            <a:pPr eaLnBrk="1" hangingPunct="1">
              <a:buFontTx/>
              <a:buNone/>
            </a:pPr>
            <a:endParaRPr lang="en-US" altLang="zh-CN" dirty="0"/>
          </a:p>
          <a:p>
            <a:pPr eaLnBrk="1" hangingPunct="1">
              <a:buFontTx/>
              <a:buNone/>
            </a:pPr>
            <a:endParaRPr lang="en-US" altLang="zh-CN" b="1" dirty="0"/>
          </a:p>
        </p:txBody>
      </p:sp>
      <p:sp>
        <p:nvSpPr>
          <p:cNvPr id="96260" name="Line 8"/>
          <p:cNvSpPr>
            <a:spLocks noChangeShapeType="1"/>
          </p:cNvSpPr>
          <p:nvPr/>
        </p:nvSpPr>
        <p:spPr bwMode="auto">
          <a:xfrm>
            <a:off x="3886200" y="5181600"/>
            <a:ext cx="381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p:cNvSpPr>
            <a:spLocks noChangeShapeType="1"/>
          </p:cNvSpPr>
          <p:nvPr/>
        </p:nvSpPr>
        <p:spPr bwMode="auto">
          <a:xfrm>
            <a:off x="4076700" y="5181601"/>
            <a:ext cx="2019300" cy="380956"/>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p:cNvSpPr>
            <a:spLocks noChangeShapeType="1"/>
          </p:cNvSpPr>
          <p:nvPr/>
        </p:nvSpPr>
        <p:spPr bwMode="auto">
          <a:xfrm>
            <a:off x="4076700" y="5181600"/>
            <a:ext cx="4076700" cy="380951"/>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p:cNvSpPr txBox="1"/>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shared-state block loses tracking of block ownership</a:t>
            </a:r>
            <a:endParaRPr lang="en-US" altLang="zh-CN" sz="1600" b="1" kern="0" dirty="0">
              <a:solidFill>
                <a:srgbClr val="00B0F0"/>
              </a:solidFill>
            </a:endParaRPr>
          </a:p>
          <a:p>
            <a:pPr algn="r" eaLnBrk="1" hangingPunct="1">
              <a:buFontTx/>
              <a:buNone/>
              <a:defRPr/>
            </a:pPr>
            <a:r>
              <a:rPr lang="en-US" altLang="zh-CN" sz="1600" b="1" kern="0" dirty="0">
                <a:solidFill>
                  <a:srgbClr val="00B0F0"/>
                </a:solidFill>
              </a:rPr>
              <a:t> </a:t>
            </a:r>
            <a:endParaRPr lang="en-US" altLang="zh-CN" sz="1600" b="1" kern="0" dirty="0">
              <a:solidFill>
                <a:srgbClr val="00B0F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50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4400" y="3276600"/>
            <a:ext cx="73152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06" name="Rectangle 2"/>
          <p:cNvSpPr>
            <a:spLocks noGrp="1" noChangeArrowheads="1"/>
          </p:cNvSpPr>
          <p:nvPr>
            <p:ph type="title"/>
          </p:nvPr>
        </p:nvSpPr>
        <p:spPr/>
        <p:txBody>
          <a:bodyPr/>
          <a:lstStyle/>
          <a:p>
            <a:pPr eaLnBrk="1" hangingPunct="1"/>
            <a:r>
              <a:rPr lang="en-US" altLang="zh-CN"/>
              <a:t>Cache Performance: Example</a:t>
            </a:r>
            <a:endParaRPr lang="en-US" altLang="zh-CN"/>
          </a:p>
        </p:txBody>
      </p:sp>
      <p:sp>
        <p:nvSpPr>
          <p:cNvPr id="277507" name="Rectangle 3"/>
          <p:cNvSpPr>
            <a:spLocks noGrp="1" noChangeArrowheads="1"/>
          </p:cNvSpPr>
          <p:nvPr>
            <p:ph type="body" idx="1"/>
          </p:nvPr>
        </p:nvSpPr>
        <p:spPr/>
        <p:txBody>
          <a:bodyPr/>
          <a:lstStyle/>
          <a:p>
            <a:pPr eaLnBrk="1" hangingPunct="1"/>
            <a:r>
              <a:rPr lang="en-US" altLang="zh-CN" b="1"/>
              <a:t>Answer</a:t>
            </a:r>
            <a:endParaRPr lang="en-US" altLang="zh-CN" b="1"/>
          </a:p>
          <a:p>
            <a:pPr eaLnBrk="1" hangingPunct="1">
              <a:buFontTx/>
              <a:buNone/>
            </a:pPr>
            <a:r>
              <a:rPr lang="en-US" altLang="zh-CN" b="1"/>
              <a:t>	</a:t>
            </a:r>
            <a:r>
              <a:rPr lang="en-US" altLang="zh-CN"/>
              <a:t>with misses:</a:t>
            </a:r>
            <a:endParaRPr lang="en-US" altLang="zh-CN"/>
          </a:p>
          <a:p>
            <a:pPr eaLnBrk="1" hangingPunct="1">
              <a:buFontTx/>
              <a:buNone/>
            </a:pPr>
            <a:r>
              <a:rPr lang="en-US" altLang="zh-CN"/>
              <a:t>	Memory stall cycles</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CPU execution time</a:t>
            </a:r>
            <a:r>
              <a:rPr lang="en-US" altLang="zh-CN" baseline="-25000"/>
              <a:t>cache</a:t>
            </a:r>
            <a:endParaRPr lang="en-US" altLang="zh-CN" baseline="-25000"/>
          </a:p>
          <a:p>
            <a:pPr eaLnBrk="1" hangingPunct="1">
              <a:buFontTx/>
              <a:buNone/>
            </a:pPr>
            <a:endParaRPr lang="en-US" altLang="zh-CN" b="1"/>
          </a:p>
        </p:txBody>
      </p:sp>
      <p:pic>
        <p:nvPicPr>
          <p:cNvPr id="27750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5715000"/>
            <a:ext cx="55054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a:xfrm>
            <a:off x="1981200" y="4191000"/>
            <a:ext cx="1295400" cy="5334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highlight>
                <a:srgbClr val="00FFFF"/>
              </a:highlight>
              <a:uLnTx/>
              <a:uFillTx/>
              <a:latin typeface="Verdana" panose="020B0604030504040204"/>
              <a:ea typeface="宋体" panose="02010600030101010101" pitchFamily="2" charset="-122"/>
              <a:cs typeface="+mn-cs"/>
            </a:endParaRP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2993136"/>
            <a:ext cx="9144000" cy="3019407"/>
          </a:xfrm>
          <a:prstGeom prst="rect">
            <a:avLst/>
          </a:prstGeom>
        </p:spPr>
      </p:pic>
      <p:sp>
        <p:nvSpPr>
          <p:cNvPr id="96258" name="Rectangle 2"/>
          <p:cNvSpPr>
            <a:spLocks noGrp="1" noChangeArrowheads="1"/>
          </p:cNvSpPr>
          <p:nvPr>
            <p:ph type="title"/>
          </p:nvPr>
        </p:nvSpPr>
        <p:spPr/>
        <p:txBody>
          <a:bodyPr/>
          <a:lstStyle/>
          <a:p>
            <a:pPr eaLnBrk="1" hangingPunct="1"/>
            <a:r>
              <a:rPr lang="en-US" altLang="zh-CN" sz="4000"/>
              <a:t>Snooping Coherence Protocol</a:t>
            </a:r>
            <a:endParaRPr lang="en-US" altLang="zh-CN" sz="4000"/>
          </a:p>
        </p:txBody>
      </p:sp>
      <p:sp>
        <p:nvSpPr>
          <p:cNvPr id="96259" name="Rectangle 3"/>
          <p:cNvSpPr>
            <a:spLocks noGrp="1" noChangeArrowheads="1"/>
          </p:cNvSpPr>
          <p:nvPr>
            <p:ph type="body" idx="1"/>
          </p:nvPr>
        </p:nvSpPr>
        <p:spPr/>
        <p:txBody>
          <a:bodyPr/>
          <a:lstStyle/>
          <a:p>
            <a:pPr eaLnBrk="1" hangingPunct="1"/>
            <a:r>
              <a:rPr lang="en-US" altLang="zh-CN" b="1" dirty="0"/>
              <a:t>Write invalidate protocol</a:t>
            </a:r>
            <a:endParaRPr lang="en-US" altLang="zh-CN" b="1" dirty="0"/>
          </a:p>
          <a:p>
            <a:pPr eaLnBrk="1" hangingPunct="1">
              <a:buFontTx/>
              <a:buNone/>
            </a:pPr>
            <a:r>
              <a:rPr lang="en-US" altLang="zh-CN" b="1" dirty="0"/>
              <a:t>	</a:t>
            </a:r>
            <a:r>
              <a:rPr lang="en-US" altLang="zh-CN" dirty="0"/>
              <a:t>invalidate other copies on a write</a:t>
            </a:r>
            <a:endParaRPr lang="en-US" altLang="zh-CN" dirty="0"/>
          </a:p>
          <a:p>
            <a:pPr eaLnBrk="1" hangingPunct="1">
              <a:buFontTx/>
              <a:buNone/>
            </a:pPr>
            <a:endParaRPr lang="en-US" altLang="zh-CN" dirty="0"/>
          </a:p>
          <a:p>
            <a:pPr eaLnBrk="1" hangingPunct="1">
              <a:buFontTx/>
              <a:buNone/>
            </a:pPr>
            <a:endParaRPr lang="en-US" altLang="zh-CN" b="1" dirty="0"/>
          </a:p>
        </p:txBody>
      </p:sp>
      <p:sp>
        <p:nvSpPr>
          <p:cNvPr id="96260" name="Line 8"/>
          <p:cNvSpPr>
            <a:spLocks noChangeShapeType="1"/>
          </p:cNvSpPr>
          <p:nvPr/>
        </p:nvSpPr>
        <p:spPr bwMode="auto">
          <a:xfrm>
            <a:off x="3886200" y="5181600"/>
            <a:ext cx="381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p:cNvSpPr>
            <a:spLocks noChangeShapeType="1"/>
          </p:cNvSpPr>
          <p:nvPr/>
        </p:nvSpPr>
        <p:spPr bwMode="auto">
          <a:xfrm>
            <a:off x="4076700" y="5181601"/>
            <a:ext cx="2019300" cy="380956"/>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p:cNvSpPr>
            <a:spLocks noChangeShapeType="1"/>
          </p:cNvSpPr>
          <p:nvPr/>
        </p:nvSpPr>
        <p:spPr bwMode="auto">
          <a:xfrm>
            <a:off x="4076700" y="5181600"/>
            <a:ext cx="4076700" cy="380951"/>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p:cNvSpPr txBox="1"/>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hard to regulate which core to write-back upon eviction</a:t>
            </a:r>
            <a:endParaRPr lang="en-US" altLang="zh-CN" sz="1600" b="1" kern="0" dirty="0">
              <a:solidFill>
                <a:srgbClr val="00B0F0"/>
              </a:solidFill>
            </a:endParaRPr>
          </a:p>
          <a:p>
            <a:pPr algn="r" eaLnBrk="1" hangingPunct="1">
              <a:buFontTx/>
              <a:buNone/>
              <a:defRPr/>
            </a:pPr>
            <a:r>
              <a:rPr lang="en-US" altLang="zh-CN" sz="1600" b="1" kern="0" dirty="0">
                <a:solidFill>
                  <a:srgbClr val="00B0F0"/>
                </a:solidFill>
              </a:rPr>
              <a:t> </a:t>
            </a:r>
            <a:endParaRPr lang="en-US" altLang="zh-CN" sz="1600" b="1" kern="0" dirty="0">
              <a:solidFill>
                <a:srgbClr val="00B0F0"/>
              </a:solidFill>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2993136"/>
            <a:ext cx="9144000" cy="3019407"/>
          </a:xfrm>
          <a:prstGeom prst="rect">
            <a:avLst/>
          </a:prstGeom>
        </p:spPr>
      </p:pic>
      <p:sp>
        <p:nvSpPr>
          <p:cNvPr id="96258" name="Rectangle 2"/>
          <p:cNvSpPr>
            <a:spLocks noGrp="1" noChangeArrowheads="1"/>
          </p:cNvSpPr>
          <p:nvPr>
            <p:ph type="title"/>
          </p:nvPr>
        </p:nvSpPr>
        <p:spPr/>
        <p:txBody>
          <a:bodyPr/>
          <a:lstStyle/>
          <a:p>
            <a:pPr eaLnBrk="1" hangingPunct="1"/>
            <a:r>
              <a:rPr lang="en-US" altLang="zh-CN" sz="4000"/>
              <a:t>Snooping Coherence Protocol</a:t>
            </a:r>
            <a:endParaRPr lang="en-US" altLang="zh-CN" sz="4000"/>
          </a:p>
        </p:txBody>
      </p:sp>
      <p:sp>
        <p:nvSpPr>
          <p:cNvPr id="96259" name="Rectangle 3"/>
          <p:cNvSpPr>
            <a:spLocks noGrp="1" noChangeArrowheads="1"/>
          </p:cNvSpPr>
          <p:nvPr>
            <p:ph type="body" idx="1"/>
          </p:nvPr>
        </p:nvSpPr>
        <p:spPr/>
        <p:txBody>
          <a:bodyPr/>
          <a:lstStyle/>
          <a:p>
            <a:pPr eaLnBrk="1" hangingPunct="1"/>
            <a:r>
              <a:rPr lang="en-US" altLang="zh-CN" b="1" dirty="0"/>
              <a:t>Write invalidate protocol</a:t>
            </a:r>
            <a:endParaRPr lang="en-US" altLang="zh-CN" b="1" dirty="0"/>
          </a:p>
          <a:p>
            <a:pPr eaLnBrk="1" hangingPunct="1">
              <a:buFontTx/>
              <a:buNone/>
            </a:pPr>
            <a:r>
              <a:rPr lang="en-US" altLang="zh-CN" b="1" dirty="0"/>
              <a:t>	</a:t>
            </a:r>
            <a:r>
              <a:rPr lang="en-US" altLang="zh-CN" dirty="0"/>
              <a:t>invalidate other copies on a write</a:t>
            </a:r>
            <a:endParaRPr lang="en-US" altLang="zh-CN" dirty="0"/>
          </a:p>
          <a:p>
            <a:pPr eaLnBrk="1" hangingPunct="1">
              <a:buFontTx/>
              <a:buNone/>
            </a:pPr>
            <a:endParaRPr lang="en-US" altLang="zh-CN" dirty="0"/>
          </a:p>
          <a:p>
            <a:pPr eaLnBrk="1" hangingPunct="1">
              <a:buFontTx/>
              <a:buNone/>
            </a:pPr>
            <a:endParaRPr lang="en-US" altLang="zh-CN" b="1" dirty="0"/>
          </a:p>
        </p:txBody>
      </p:sp>
      <p:sp>
        <p:nvSpPr>
          <p:cNvPr id="96260" name="Line 8"/>
          <p:cNvSpPr>
            <a:spLocks noChangeShapeType="1"/>
          </p:cNvSpPr>
          <p:nvPr/>
        </p:nvSpPr>
        <p:spPr bwMode="auto">
          <a:xfrm>
            <a:off x="3886200" y="5181600"/>
            <a:ext cx="381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p:cNvSpPr>
            <a:spLocks noChangeShapeType="1"/>
          </p:cNvSpPr>
          <p:nvPr/>
        </p:nvSpPr>
        <p:spPr bwMode="auto">
          <a:xfrm>
            <a:off x="4076700" y="5181601"/>
            <a:ext cx="2019300" cy="380956"/>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p:cNvSpPr>
            <a:spLocks noChangeShapeType="1"/>
          </p:cNvSpPr>
          <p:nvPr/>
        </p:nvSpPr>
        <p:spPr bwMode="auto">
          <a:xfrm>
            <a:off x="4076700" y="5181600"/>
            <a:ext cx="4076700" cy="380951"/>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p:cNvSpPr txBox="1"/>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update of memory ensures that memory already holds the latest value</a:t>
            </a:r>
            <a:endParaRPr lang="en-US" altLang="zh-CN" sz="1600" b="1" kern="0" dirty="0">
              <a:solidFill>
                <a:srgbClr val="00B0F0"/>
              </a:solidFill>
            </a:endParaRPr>
          </a:p>
          <a:p>
            <a:pPr algn="r" eaLnBrk="1" hangingPunct="1">
              <a:buFontTx/>
              <a:buNone/>
              <a:defRPr/>
            </a:pPr>
            <a:r>
              <a:rPr lang="en-US" altLang="zh-CN" sz="1600" b="1" kern="0" dirty="0">
                <a:solidFill>
                  <a:srgbClr val="00B0F0"/>
                </a:solidFill>
              </a:rPr>
              <a:t> </a:t>
            </a:r>
            <a:endParaRPr lang="en-US" altLang="zh-CN" sz="1600" b="1" kern="0" dirty="0">
              <a:solidFill>
                <a:srgbClr val="00B0F0"/>
              </a:solidFill>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ChangeArrowheads="1"/>
          </p:cNvSpPr>
          <p:nvPr>
            <p:ph type="title"/>
          </p:nvPr>
        </p:nvSpPr>
        <p:spPr/>
        <p:txBody>
          <a:bodyPr/>
          <a:lstStyle/>
          <a:p>
            <a:pPr eaLnBrk="1" hangingPunct="1"/>
            <a:r>
              <a:rPr lang="en-US" altLang="zh-CN" sz="4000"/>
              <a:t>Snooping Coherence Protocol</a:t>
            </a:r>
            <a:endParaRPr lang="en-US" altLang="zh-CN" sz="4000"/>
          </a:p>
        </p:txBody>
      </p:sp>
      <p:sp>
        <p:nvSpPr>
          <p:cNvPr id="98306" name="Rectangle 3"/>
          <p:cNvSpPr>
            <a:spLocks noGrp="1" noChangeArrowheads="1"/>
          </p:cNvSpPr>
          <p:nvPr>
            <p:ph type="body" idx="1"/>
          </p:nvPr>
        </p:nvSpPr>
        <p:spPr/>
        <p:txBody>
          <a:bodyPr/>
          <a:lstStyle/>
          <a:p>
            <a:pPr eaLnBrk="1" hangingPunct="1"/>
            <a:r>
              <a:rPr lang="en-US" altLang="zh-CN" b="1" dirty="0"/>
              <a:t>Write update/broadcast protocol</a:t>
            </a:r>
            <a:endParaRPr lang="en-US" altLang="zh-CN" b="1" dirty="0"/>
          </a:p>
          <a:p>
            <a:pPr eaLnBrk="1" hangingPunct="1">
              <a:buFontTx/>
              <a:buNone/>
            </a:pPr>
            <a:r>
              <a:rPr lang="en-US" altLang="zh-CN" b="1" dirty="0"/>
              <a:t>	</a:t>
            </a:r>
            <a:r>
              <a:rPr lang="en-US" altLang="zh-CN" dirty="0"/>
              <a:t>update all cached copies of a data item when that item is written</a:t>
            </a:r>
            <a:endParaRPr lang="en-US" altLang="zh-CN" dirty="0"/>
          </a:p>
          <a:p>
            <a:pPr eaLnBrk="1" hangingPunct="1">
              <a:buFontTx/>
              <a:buNone/>
            </a:pPr>
            <a:endParaRPr lang="en-US" altLang="zh-CN" dirty="0"/>
          </a:p>
          <a:p>
            <a:pPr eaLnBrk="1" hangingPunct="1">
              <a:buFontTx/>
              <a:buNone/>
            </a:pPr>
            <a:r>
              <a:rPr lang="en-US" altLang="zh-CN" dirty="0"/>
              <a:t>	consume more bandwidth</a:t>
            </a:r>
            <a:endParaRPr lang="en-US" altLang="zh-CN" b="1" dirty="0"/>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eaLnBrk="1" hangingPunct="1"/>
            <a:r>
              <a:rPr lang="en-US" altLang="zh-CN" dirty="0"/>
              <a:t>Write Invalidate Protocol</a:t>
            </a:r>
            <a:endParaRPr lang="en-US" altLang="zh-CN" dirty="0"/>
          </a:p>
        </p:txBody>
      </p:sp>
      <p:sp>
        <p:nvSpPr>
          <p:cNvPr id="99330" name="Rectangle 3"/>
          <p:cNvSpPr>
            <a:spLocks noGrp="1" noChangeArrowheads="1"/>
          </p:cNvSpPr>
          <p:nvPr>
            <p:ph type="body" idx="1"/>
          </p:nvPr>
        </p:nvSpPr>
        <p:spPr/>
        <p:txBody>
          <a:bodyPr/>
          <a:lstStyle/>
          <a:p>
            <a:pPr eaLnBrk="1" hangingPunct="1"/>
            <a:r>
              <a:rPr lang="en-US" altLang="zh-CN">
                <a:solidFill>
                  <a:srgbClr val="00B0F0"/>
                </a:solidFill>
              </a:rPr>
              <a:t>To perform an invalidate, the processor simply acquires bus access and broadcasts the address to be invalidated on the bus</a:t>
            </a:r>
            <a:endParaRPr lang="en-US" altLang="zh-CN">
              <a:solidFill>
                <a:srgbClr val="00B0F0"/>
              </a:solidFill>
            </a:endParaRP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ChangeArrowheads="1"/>
          </p:cNvSpPr>
          <p:nvPr>
            <p:ph type="title"/>
          </p:nvPr>
        </p:nvSpPr>
        <p:spPr/>
        <p:txBody>
          <a:bodyPr/>
          <a:lstStyle/>
          <a:p>
            <a:pPr eaLnBrk="1" hangingPunct="1"/>
            <a:r>
              <a:rPr lang="en-US" altLang="zh-CN" dirty="0"/>
              <a:t>Write Invalidate Protocol</a:t>
            </a:r>
            <a:endParaRPr lang="en-US" altLang="zh-CN" dirty="0"/>
          </a:p>
        </p:txBody>
      </p:sp>
      <p:sp>
        <p:nvSpPr>
          <p:cNvPr id="100354" name="Rectangle 3"/>
          <p:cNvSpPr>
            <a:spLocks noGrp="1" noChangeArrowheads="1"/>
          </p:cNvSpPr>
          <p:nvPr>
            <p:ph type="body" idx="1"/>
          </p:nvPr>
        </p:nvSpPr>
        <p:spPr/>
        <p:txBody>
          <a:bodyPr/>
          <a:lstStyle/>
          <a:p>
            <a:pPr eaLnBrk="1" hangingPunct="1"/>
            <a:r>
              <a:rPr lang="en-US" altLang="zh-CN"/>
              <a:t>To perform an invalidate, the processor simply acquires bus access and broadcasts the address to be invalidated on the bus</a:t>
            </a:r>
            <a:endParaRPr lang="en-US" altLang="zh-CN"/>
          </a:p>
          <a:p>
            <a:pPr eaLnBrk="1" hangingPunct="1"/>
            <a:r>
              <a:rPr lang="en-US" altLang="zh-CN">
                <a:solidFill>
                  <a:srgbClr val="00B0F0"/>
                </a:solidFill>
              </a:rPr>
              <a:t>All processors continuously snoop on the bus, watching the addresses</a:t>
            </a:r>
            <a:endParaRPr lang="en-US" altLang="zh-CN">
              <a:solidFill>
                <a:srgbClr val="00B0F0"/>
              </a:solidFill>
            </a:endParaRP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pPr eaLnBrk="1" hangingPunct="1"/>
            <a:r>
              <a:rPr lang="en-US" altLang="zh-CN" dirty="0"/>
              <a:t>Write Invalidate Protocol</a:t>
            </a:r>
            <a:endParaRPr lang="en-US" altLang="zh-CN" dirty="0"/>
          </a:p>
        </p:txBody>
      </p:sp>
      <p:sp>
        <p:nvSpPr>
          <p:cNvPr id="101378" name="Rectangle 3"/>
          <p:cNvSpPr>
            <a:spLocks noGrp="1" noChangeArrowheads="1"/>
          </p:cNvSpPr>
          <p:nvPr>
            <p:ph type="body" idx="1"/>
          </p:nvPr>
        </p:nvSpPr>
        <p:spPr/>
        <p:txBody>
          <a:bodyPr/>
          <a:lstStyle/>
          <a:p>
            <a:pPr eaLnBrk="1" hangingPunct="1"/>
            <a:r>
              <a:rPr lang="en-US" altLang="zh-CN"/>
              <a:t>To perform an invalidate, the processor simply acquires bus access and broadcasts the address to be invalidated on the bus</a:t>
            </a:r>
            <a:endParaRPr lang="en-US" altLang="zh-CN"/>
          </a:p>
          <a:p>
            <a:pPr eaLnBrk="1" hangingPunct="1"/>
            <a:r>
              <a:rPr lang="en-US" altLang="zh-CN"/>
              <a:t>All processors continuously snoop on the bus, watching the addresses</a:t>
            </a:r>
            <a:endParaRPr lang="en-US" altLang="zh-CN"/>
          </a:p>
          <a:p>
            <a:pPr eaLnBrk="1" hangingPunct="1"/>
            <a:r>
              <a:rPr lang="en-US" altLang="zh-CN">
                <a:solidFill>
                  <a:srgbClr val="00B0F0"/>
                </a:solidFill>
              </a:rPr>
              <a:t>The processors check whether the address on the bus is in their cache;</a:t>
            </a:r>
            <a:endParaRPr lang="en-US" altLang="zh-CN">
              <a:solidFill>
                <a:srgbClr val="00B0F0"/>
              </a:solidFill>
            </a:endParaRPr>
          </a:p>
          <a:p>
            <a:pPr eaLnBrk="1" hangingPunct="1">
              <a:buFontTx/>
              <a:buNone/>
            </a:pPr>
            <a:r>
              <a:rPr lang="en-US" altLang="zh-CN">
                <a:solidFill>
                  <a:srgbClr val="00B0F0"/>
                </a:solidFill>
              </a:rPr>
              <a:t>	if so, the corresponding data block in the cache is invalidated.</a:t>
            </a:r>
            <a:endParaRPr lang="en-US" altLang="zh-CN">
              <a:solidFill>
                <a:srgbClr val="00B0F0"/>
              </a:solidFill>
            </a:endParaRP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pPr eaLnBrk="1" hangingPunct="1"/>
            <a:r>
              <a:rPr lang="en-US" altLang="zh-CN" dirty="0"/>
              <a:t>Write Invalidate Protocol</a:t>
            </a:r>
            <a:endParaRPr lang="en-US" altLang="zh-CN" dirty="0"/>
          </a:p>
        </p:txBody>
      </p:sp>
      <p:sp>
        <p:nvSpPr>
          <p:cNvPr id="101378" name="Rectangle 3"/>
          <p:cNvSpPr>
            <a:spLocks noGrp="1" noChangeArrowheads="1"/>
          </p:cNvSpPr>
          <p:nvPr>
            <p:ph type="body" idx="1"/>
          </p:nvPr>
        </p:nvSpPr>
        <p:spPr/>
        <p:txBody>
          <a:bodyPr/>
          <a:lstStyle/>
          <a:p>
            <a:pPr eaLnBrk="1" hangingPunct="1"/>
            <a:r>
              <a:rPr lang="en-US" altLang="zh-CN" dirty="0"/>
              <a:t>To perform an invalidate, the processor simply acquires bus access and broadcasts the address to be invalidated on the bus</a:t>
            </a:r>
            <a:endParaRPr lang="en-US" altLang="zh-CN" dirty="0"/>
          </a:p>
          <a:p>
            <a:pPr eaLnBrk="1" hangingPunct="1"/>
            <a:r>
              <a:rPr lang="en-US" altLang="zh-CN" dirty="0"/>
              <a:t>All processors continuously snoop on the bus, watching the addresses</a:t>
            </a:r>
            <a:endParaRPr lang="en-US" altLang="zh-CN" dirty="0"/>
          </a:p>
          <a:p>
            <a:pPr eaLnBrk="1" hangingPunct="1"/>
            <a:r>
              <a:rPr lang="en-US" altLang="zh-CN" dirty="0">
                <a:solidFill>
                  <a:srgbClr val="00B0F0"/>
                </a:solidFill>
              </a:rPr>
              <a:t>If a processor finds that it has a dirty copy of a requested cache block,</a:t>
            </a:r>
            <a:endParaRPr lang="en-US" altLang="zh-CN" dirty="0">
              <a:solidFill>
                <a:srgbClr val="00B0F0"/>
              </a:solidFill>
            </a:endParaRPr>
          </a:p>
          <a:p>
            <a:pPr eaLnBrk="1" hangingPunct="1">
              <a:buFontTx/>
              <a:buNone/>
            </a:pPr>
            <a:r>
              <a:rPr lang="en-US" altLang="zh-CN" dirty="0">
                <a:solidFill>
                  <a:srgbClr val="00B0F0"/>
                </a:solidFill>
              </a:rPr>
              <a:t>	it provides that cache block and causes memory/L3 access to be aborted.</a:t>
            </a:r>
            <a:endParaRPr lang="en-US" altLang="zh-CN" dirty="0">
              <a:solidFill>
                <a:srgbClr val="00B0F0"/>
              </a:solidFill>
            </a:endParaRP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a:xfrm>
            <a:off x="5638800" y="2176018"/>
            <a:ext cx="762000" cy="1143000"/>
          </a:xfrm>
        </p:spPr>
        <p:txBody>
          <a:bodyPr/>
          <a:lstStyle/>
          <a:p>
            <a:pPr eaLnBrk="1" hangingPunct="1"/>
            <a:r>
              <a:rPr lang="en-US" altLang="zh-CN" sz="200" dirty="0">
                <a:solidFill>
                  <a:schemeClr val="bg1"/>
                </a:solidFill>
              </a:rPr>
              <a:t>Write Invalidate Protocol</a:t>
            </a:r>
            <a:endParaRPr lang="en-US" altLang="zh-CN" sz="200" dirty="0">
              <a:solidFill>
                <a:schemeClr val="bg1"/>
              </a:solidFill>
            </a:endParaRPr>
          </a:p>
        </p:txBody>
      </p:sp>
      <p:sp>
        <p:nvSpPr>
          <p:cNvPr id="5" name="Rectangle 2"/>
          <p:cNvSpPr txBox="1">
            <a:spLocks noChangeArrowheads="1"/>
          </p:cNvSpPr>
          <p:nvPr/>
        </p:nvSpPr>
        <p:spPr bwMode="auto">
          <a:xfrm>
            <a:off x="0" y="21304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kern="0" dirty="0"/>
              <a:t>how to implement?</a:t>
            </a:r>
            <a:br>
              <a:rPr lang="en-US" altLang="zh-CN" kern="0" dirty="0"/>
            </a:br>
            <a:endParaRPr lang="en-US" altLang="zh-CN" kern="0" dirty="0"/>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Invalidate Protocol</a:t>
            </a:r>
            <a:endParaRPr lang="en-US" dirty="0"/>
          </a:p>
        </p:txBody>
      </p:sp>
      <p:sp>
        <p:nvSpPr>
          <p:cNvPr id="3" name="Content Placeholder 2"/>
          <p:cNvSpPr>
            <a:spLocks noGrp="1"/>
          </p:cNvSpPr>
          <p:nvPr>
            <p:ph idx="1"/>
          </p:nvPr>
        </p:nvSpPr>
        <p:spPr/>
        <p:txBody>
          <a:bodyPr/>
          <a:lstStyle/>
          <a:p>
            <a:r>
              <a:rPr lang="en-US" dirty="0"/>
              <a:t>I</a:t>
            </a:r>
            <a:r>
              <a:rPr lang="en-US" dirty="0"/>
              <a:t>ncoporate a finite-state controller in each core</a:t>
            </a:r>
            <a:endParaRPr lang="en-US" dirty="0"/>
          </a:p>
          <a:p>
            <a:r>
              <a:rPr lang="en-US" dirty="0"/>
              <a:t>R</a:t>
            </a:r>
            <a:r>
              <a:rPr lang="en-US" dirty="0"/>
              <a:t>epspond to requests from the processor in the core and from the bus (or other broadcast medium)</a:t>
            </a:r>
            <a:endParaRPr lang="en-US" dirty="0"/>
          </a:p>
          <a:p>
            <a:r>
              <a:rPr lang="en-US" dirty="0"/>
              <a:t>C</a:t>
            </a:r>
            <a:r>
              <a:rPr lang="en-US" dirty="0"/>
              <a:t>hange the state of the selected cache block</a:t>
            </a:r>
            <a:endParaRPr lang="en-US" dirty="0"/>
          </a:p>
          <a:p>
            <a:r>
              <a:rPr lang="en-US" dirty="0"/>
              <a:t>U</a:t>
            </a:r>
            <a:r>
              <a:rPr lang="en-US" dirty="0"/>
              <a:t>se</a:t>
            </a:r>
            <a:r>
              <a:rPr lang="en-US" dirty="0"/>
              <a:t> the bus to access data or to invalidate it</a:t>
            </a:r>
            <a:endParaRPr lang="en-US" dirty="0"/>
          </a:p>
          <a:p>
            <a:endParaRPr lang="en-US" dirty="0"/>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p:txBody>
          <a:bodyPr/>
          <a:lstStyle/>
          <a:p>
            <a:pPr eaLnBrk="1" hangingPunct="1"/>
            <a:r>
              <a:rPr lang="en-US" altLang="zh-CN" dirty="0"/>
              <a:t>Write Invalidate Protocol</a:t>
            </a:r>
            <a:endParaRPr lang="en-US" altLang="zh-CN" dirty="0"/>
          </a:p>
        </p:txBody>
      </p:sp>
      <p:sp>
        <p:nvSpPr>
          <p:cNvPr id="102402" name="Rectangle 3"/>
          <p:cNvSpPr>
            <a:spLocks noGrp="1" noChangeArrowheads="1"/>
          </p:cNvSpPr>
          <p:nvPr>
            <p:ph type="body" idx="1"/>
          </p:nvPr>
        </p:nvSpPr>
        <p:spPr/>
        <p:txBody>
          <a:bodyPr/>
          <a:lstStyle/>
          <a:p>
            <a:pPr eaLnBrk="1" hangingPunct="1">
              <a:buFontTx/>
              <a:buNone/>
            </a:pPr>
            <a:r>
              <a:rPr lang="en-US" altLang="zh-CN" b="1" dirty="0">
                <a:solidFill>
                  <a:srgbClr val="00B0F0"/>
                </a:solidFill>
              </a:rPr>
              <a:t>MSI</a:t>
            </a:r>
            <a:r>
              <a:rPr lang="en-US" altLang="zh-CN" b="1" dirty="0"/>
              <a:t> protocol: </a:t>
            </a:r>
            <a:r>
              <a:rPr lang="en-US" altLang="zh-CN" dirty="0"/>
              <a:t>three block states</a:t>
            </a:r>
            <a:endParaRPr lang="en-US" altLang="zh-CN" b="1" dirty="0"/>
          </a:p>
          <a:p>
            <a:pPr eaLnBrk="1" hangingPunct="1"/>
            <a:r>
              <a:rPr lang="en-US" altLang="zh-CN" b="1" dirty="0">
                <a:solidFill>
                  <a:srgbClr val="00B0F0"/>
                </a:solidFill>
              </a:rPr>
              <a:t>I</a:t>
            </a:r>
            <a:r>
              <a:rPr lang="en-US" altLang="zh-CN" b="1" dirty="0"/>
              <a:t>nvalid</a:t>
            </a:r>
            <a:endParaRPr lang="en-US" altLang="zh-CN" b="1" dirty="0"/>
          </a:p>
          <a:p>
            <a:pPr eaLnBrk="1" hangingPunct="1"/>
            <a:r>
              <a:rPr lang="en-US" altLang="zh-CN" b="1" dirty="0">
                <a:solidFill>
                  <a:srgbClr val="00B0F0"/>
                </a:solidFill>
              </a:rPr>
              <a:t>S</a:t>
            </a:r>
            <a:r>
              <a:rPr lang="en-US" altLang="zh-CN" b="1" dirty="0"/>
              <a:t>hared</a:t>
            </a:r>
            <a:endParaRPr lang="en-US" altLang="zh-CN" b="1" dirty="0"/>
          </a:p>
          <a:p>
            <a:pPr eaLnBrk="1" hangingPunct="1">
              <a:buFontTx/>
              <a:buNone/>
            </a:pPr>
            <a:r>
              <a:rPr lang="en-US" altLang="zh-CN" dirty="0"/>
              <a:t>	indicates that the block in the private cache is potentially shared</a:t>
            </a:r>
            <a:endParaRPr lang="en-US" altLang="zh-CN" dirty="0"/>
          </a:p>
          <a:p>
            <a:pPr eaLnBrk="1" hangingPunct="1"/>
            <a:r>
              <a:rPr lang="en-US" altLang="zh-CN" b="1" dirty="0">
                <a:solidFill>
                  <a:srgbClr val="00B0F0"/>
                </a:solidFill>
              </a:rPr>
              <a:t>M</a:t>
            </a:r>
            <a:r>
              <a:rPr lang="en-US" altLang="zh-CN" b="1" dirty="0"/>
              <a:t>odified</a:t>
            </a:r>
            <a:endParaRPr lang="en-US" altLang="zh-CN" b="1" dirty="0"/>
          </a:p>
          <a:p>
            <a:pPr eaLnBrk="1" hangingPunct="1">
              <a:buFontTx/>
              <a:buNone/>
            </a:pPr>
            <a:r>
              <a:rPr lang="en-US" altLang="zh-CN" dirty="0"/>
              <a:t>	indicates that the block has been updated in the private cache;</a:t>
            </a:r>
            <a:endParaRPr lang="en-US" altLang="zh-CN" dirty="0"/>
          </a:p>
          <a:p>
            <a:pPr eaLnBrk="1" hangingPunct="1">
              <a:buFontTx/>
              <a:buNone/>
            </a:pPr>
            <a:r>
              <a:rPr lang="en-US" altLang="zh-CN" dirty="0"/>
              <a:t>	implies that the block is </a:t>
            </a:r>
            <a:r>
              <a:rPr lang="en-US" altLang="zh-CN" b="1" dirty="0"/>
              <a:t>exclusive</a:t>
            </a:r>
            <a:endParaRPr lang="en-US" altLang="zh-CN" b="1"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529"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4400" y="3276600"/>
            <a:ext cx="73152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30" name="Rectangle 2"/>
          <p:cNvSpPr>
            <a:spLocks noGrp="1" noChangeArrowheads="1"/>
          </p:cNvSpPr>
          <p:nvPr>
            <p:ph type="title"/>
          </p:nvPr>
        </p:nvSpPr>
        <p:spPr/>
        <p:txBody>
          <a:bodyPr/>
          <a:lstStyle/>
          <a:p>
            <a:pPr eaLnBrk="1" hangingPunct="1"/>
            <a:r>
              <a:rPr lang="en-US" altLang="zh-CN"/>
              <a:t>Cache Performance: Example</a:t>
            </a:r>
            <a:endParaRPr lang="en-US" altLang="zh-CN"/>
          </a:p>
        </p:txBody>
      </p:sp>
      <p:sp>
        <p:nvSpPr>
          <p:cNvPr id="278531" name="Rectangle 3"/>
          <p:cNvSpPr>
            <a:spLocks noGrp="1" noChangeArrowheads="1"/>
          </p:cNvSpPr>
          <p:nvPr>
            <p:ph type="body" idx="1"/>
          </p:nvPr>
        </p:nvSpPr>
        <p:spPr/>
        <p:txBody>
          <a:bodyPr/>
          <a:lstStyle/>
          <a:p>
            <a:pPr eaLnBrk="1" hangingPunct="1"/>
            <a:r>
              <a:rPr lang="en-US" altLang="zh-CN" b="1"/>
              <a:t>Answer</a:t>
            </a:r>
            <a:endParaRPr lang="en-US" altLang="zh-CN" b="1"/>
          </a:p>
          <a:p>
            <a:pPr eaLnBrk="1" hangingPunct="1">
              <a:buFontTx/>
              <a:buNone/>
            </a:pPr>
            <a:r>
              <a:rPr lang="en-US" altLang="zh-CN" b="1"/>
              <a:t>	</a:t>
            </a:r>
            <a:r>
              <a:rPr lang="en-US" altLang="zh-CN"/>
              <a:t>with misses:</a:t>
            </a:r>
            <a:endParaRPr lang="en-US" altLang="zh-CN"/>
          </a:p>
          <a:p>
            <a:pPr eaLnBrk="1" hangingPunct="1">
              <a:buFontTx/>
              <a:buNone/>
            </a:pPr>
            <a:r>
              <a:rPr lang="en-US" altLang="zh-CN"/>
              <a:t>	Memory stall cycles</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CPU execution time</a:t>
            </a:r>
            <a:r>
              <a:rPr lang="en-US" altLang="zh-CN" baseline="-25000"/>
              <a:t>cache</a:t>
            </a:r>
            <a:endParaRPr lang="en-US" altLang="zh-CN" baseline="-25000"/>
          </a:p>
          <a:p>
            <a:pPr eaLnBrk="1" hangingPunct="1">
              <a:buFontTx/>
              <a:buNone/>
            </a:pPr>
            <a:endParaRPr lang="en-US" altLang="zh-CN" b="1"/>
          </a:p>
        </p:txBody>
      </p:sp>
      <p:pic>
        <p:nvPicPr>
          <p:cNvPr id="27853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5715000"/>
            <a:ext cx="55054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a:xfrm>
            <a:off x="1981200" y="4191000"/>
            <a:ext cx="1295400" cy="5334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8" name="TextBox 7"/>
          <p:cNvSpPr txBox="1"/>
          <p:nvPr/>
        </p:nvSpPr>
        <p:spPr>
          <a:xfrm>
            <a:off x="3276600" y="2106613"/>
            <a:ext cx="5867400" cy="1201737"/>
          </a:xfrm>
          <a:prstGeom prst="rect">
            <a:avLst/>
          </a:prstGeom>
          <a:noFill/>
          <a:effectLst>
            <a:outerShdw blurRad="50800" dist="38100" dir="8100000" algn="tr" rotWithShape="0">
              <a:prstClr val="black">
                <a:alpha val="40000"/>
              </a:prstClr>
            </a:outerShdw>
          </a:effectLst>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any </a:t>
            </a:r>
            <a:r>
              <a:rPr kumimoji="0" lang="en-US" altLang="zh-CN" sz="1800" b="0" i="0" u="none" strike="noStrike" kern="120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instr</a:t>
            </a:r>
            <a:r>
              <a:rPr kumimoji="0" lang="en-US" altLang="zh-CN" sz="1800" b="0"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1 mem access for </a:t>
            </a:r>
            <a:r>
              <a:rPr kumimoji="0" lang="en-US" altLang="zh-CN" sz="1800" b="0" i="0" u="none" strike="noStrike" kern="120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instr</a:t>
            </a:r>
            <a:r>
              <a:rPr kumimoji="0" lang="en-US" altLang="zh-CN" sz="1800" b="0"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fetch </a:t>
            </a:r>
            <a:endParaRPr kumimoji="0" lang="en-US" altLang="zh-CN" sz="1800" b="0"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mem </a:t>
            </a:r>
            <a:r>
              <a:rPr kumimoji="0" lang="en-US" altLang="zh-CN" sz="1800" b="0" i="0" u="none" strike="noStrike" kern="1200" cap="none" spc="0" normalizeH="0" baseline="0" noProof="0" dirty="0" err="1">
                <a:ln>
                  <a:noFill/>
                </a:ln>
                <a:solidFill>
                  <a:srgbClr val="00B0F0"/>
                </a:solidFill>
                <a:effectLst/>
                <a:uLnTx/>
                <a:uFillTx/>
                <a:latin typeface="Verdana" panose="020B0604030504040204"/>
                <a:ea typeface="宋体" panose="02010600030101010101" pitchFamily="2" charset="-122"/>
                <a:cs typeface="+mn-cs"/>
              </a:rPr>
              <a:t>instr</a:t>
            </a:r>
            <a:r>
              <a:rPr kumimoji="0" lang="en-US" altLang="zh-CN" sz="1800" b="0"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1 more mem access for data fetch</a:t>
            </a:r>
            <a:endParaRPr kumimoji="0" lang="en-US" altLang="zh-CN" sz="1800" b="0"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50%x1 + 50%x2</a:t>
            </a:r>
            <a:endParaRPr kumimoji="0" lang="en-US" altLang="zh-CN" sz="1800" b="0"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=0.5+1</a:t>
            </a:r>
            <a:endParaRPr kumimoji="0" lang="en-US" altLang="zh-CN" sz="1800" b="0"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pic>
        <p:nvPicPr>
          <p:cNvPr id="27853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0513" y="1722438"/>
            <a:ext cx="5043487"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0" name="Rectangle 3"/>
          <p:cNvSpPr>
            <a:spLocks noGrp="1" noChangeArrowheads="1"/>
          </p:cNvSpPr>
          <p:nvPr>
            <p:ph type="title"/>
          </p:nvPr>
        </p:nvSpPr>
        <p:spPr>
          <a:xfrm>
            <a:off x="0" y="0"/>
            <a:ext cx="9144000" cy="457200"/>
          </a:xfrm>
        </p:spPr>
        <p:txBody>
          <a:bodyPr/>
          <a:lstStyle/>
          <a:p>
            <a:pPr eaLnBrk="1" hangingPunct="1"/>
            <a:r>
              <a:rPr lang="en-US" altLang="zh-CN" dirty="0"/>
              <a:t>Write Invalidate Protocol</a:t>
            </a:r>
            <a:endParaRPr lang="en-US" altLang="zh-CN" dirty="0"/>
          </a:p>
        </p:txBody>
      </p:sp>
      <p:sp>
        <p:nvSpPr>
          <p:cNvPr id="104451" name="AutoShape 13"/>
          <p:cNvSpPr>
            <a:spLocks noChangeArrowheads="1"/>
          </p:cNvSpPr>
          <p:nvPr/>
        </p:nvSpPr>
        <p:spPr bwMode="auto">
          <a:xfrm>
            <a:off x="914400" y="838200"/>
            <a:ext cx="838200" cy="3810000"/>
          </a:xfrm>
          <a:prstGeom prst="roundRect">
            <a:avLst>
              <a:gd name="adj" fmla="val 16667"/>
            </a:avLst>
          </a:prstGeom>
          <a:noFill/>
          <a:ln w="3810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452" name="AutoShape 13"/>
          <p:cNvSpPr>
            <a:spLocks noChangeArrowheads="1"/>
          </p:cNvSpPr>
          <p:nvPr/>
        </p:nvSpPr>
        <p:spPr bwMode="auto">
          <a:xfrm>
            <a:off x="914400" y="4876800"/>
            <a:ext cx="838200" cy="1676400"/>
          </a:xfrm>
          <a:prstGeom prst="roundRect">
            <a:avLst>
              <a:gd name="adj" fmla="val 16667"/>
            </a:avLst>
          </a:prstGeom>
          <a:noFill/>
          <a:ln w="3810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TextBox 2"/>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endParaRPr lang="en-US" sz="15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Rectangle 3"/>
          <p:cNvSpPr>
            <a:spLocks noGrp="1" noChangeArrowheads="1"/>
          </p:cNvSpPr>
          <p:nvPr>
            <p:ph type="title"/>
          </p:nvPr>
        </p:nvSpPr>
        <p:spPr>
          <a:xfrm>
            <a:off x="0" y="0"/>
            <a:ext cx="9144000" cy="457200"/>
          </a:xfrm>
        </p:spPr>
        <p:txBody>
          <a:bodyPr/>
          <a:lstStyle/>
          <a:p>
            <a:pPr eaLnBrk="1" hangingPunct="1"/>
            <a:r>
              <a:rPr lang="en-US" altLang="zh-CN" dirty="0"/>
              <a:t>Write Invalidate Protocol</a:t>
            </a:r>
            <a:endParaRPr lang="en-US" altLang="zh-CN" dirty="0"/>
          </a:p>
        </p:txBody>
      </p:sp>
      <p:sp>
        <p:nvSpPr>
          <p:cNvPr id="106499" name="AutoShape 13"/>
          <p:cNvSpPr>
            <a:spLocks noChangeArrowheads="1"/>
          </p:cNvSpPr>
          <p:nvPr/>
        </p:nvSpPr>
        <p:spPr bwMode="auto">
          <a:xfrm>
            <a:off x="914400" y="838200"/>
            <a:ext cx="838200" cy="3810000"/>
          </a:xfrm>
          <a:prstGeom prst="roundRect">
            <a:avLst>
              <a:gd name="adj" fmla="val 16667"/>
            </a:avLst>
          </a:prstGeom>
          <a:noFill/>
          <a:ln w="3810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0" name="AutoShape 13"/>
          <p:cNvSpPr>
            <a:spLocks noChangeArrowheads="1"/>
          </p:cNvSpPr>
          <p:nvPr/>
        </p:nvSpPr>
        <p:spPr bwMode="auto">
          <a:xfrm>
            <a:off x="914400" y="4876800"/>
            <a:ext cx="838200" cy="1676400"/>
          </a:xfrm>
          <a:prstGeom prst="roundRect">
            <a:avLst>
              <a:gd name="adj" fmla="val 16667"/>
            </a:avLst>
          </a:prstGeom>
          <a:noFill/>
          <a:ln w="3810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1" name="Line 8"/>
          <p:cNvSpPr>
            <a:spLocks noChangeShapeType="1"/>
          </p:cNvSpPr>
          <p:nvPr/>
        </p:nvSpPr>
        <p:spPr bwMode="auto">
          <a:xfrm>
            <a:off x="0" y="2286000"/>
            <a:ext cx="7620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2" name="Line 8"/>
          <p:cNvSpPr>
            <a:spLocks noChangeShapeType="1"/>
          </p:cNvSpPr>
          <p:nvPr/>
        </p:nvSpPr>
        <p:spPr bwMode="auto">
          <a:xfrm>
            <a:off x="0" y="2743200"/>
            <a:ext cx="89916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3" name="Line 8"/>
          <p:cNvSpPr>
            <a:spLocks noChangeShapeType="1"/>
          </p:cNvSpPr>
          <p:nvPr/>
        </p:nvSpPr>
        <p:spPr bwMode="auto">
          <a:xfrm>
            <a:off x="0" y="4876800"/>
            <a:ext cx="89916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4" name="Text Box 4"/>
          <p:cNvSpPr txBox="1">
            <a:spLocks noChangeArrowheads="1"/>
          </p:cNvSpPr>
          <p:nvPr/>
        </p:nvSpPr>
        <p:spPr bwMode="auto">
          <a:xfrm>
            <a:off x="5659438" y="1244600"/>
            <a:ext cx="3484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write-back cache</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Line 8"/>
          <p:cNvSpPr>
            <a:spLocks noChangeShapeType="1"/>
          </p:cNvSpPr>
          <p:nvPr/>
        </p:nvSpPr>
        <p:spPr bwMode="auto">
          <a:xfrm>
            <a:off x="0" y="4392000"/>
            <a:ext cx="7620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 Box 4"/>
          <p:cNvSpPr txBox="1">
            <a:spLocks noChangeArrowheads="1"/>
          </p:cNvSpPr>
          <p:nvPr/>
        </p:nvSpPr>
        <p:spPr bwMode="auto">
          <a:xfrm>
            <a:off x="5671630" y="742188"/>
            <a:ext cx="347237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replacement</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TextBox 13"/>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endParaRPr lang="en-US" sz="15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Rectangle 3"/>
          <p:cNvSpPr>
            <a:spLocks noGrp="1" noChangeArrowheads="1"/>
          </p:cNvSpPr>
          <p:nvPr>
            <p:ph type="title"/>
          </p:nvPr>
        </p:nvSpPr>
        <p:spPr>
          <a:xfrm>
            <a:off x="0" y="0"/>
            <a:ext cx="9144000" cy="457200"/>
          </a:xfrm>
        </p:spPr>
        <p:txBody>
          <a:bodyPr/>
          <a:lstStyle/>
          <a:p>
            <a:pPr eaLnBrk="1" hangingPunct="1"/>
            <a:r>
              <a:rPr lang="en-US" altLang="zh-CN" dirty="0"/>
              <a:t>Write Invalidate Protocol</a:t>
            </a:r>
            <a:endParaRPr lang="en-US" altLang="zh-CN" dirty="0"/>
          </a:p>
        </p:txBody>
      </p:sp>
      <p:sp>
        <p:nvSpPr>
          <p:cNvPr id="106499" name="AutoShape 13"/>
          <p:cNvSpPr>
            <a:spLocks noChangeArrowheads="1"/>
          </p:cNvSpPr>
          <p:nvPr/>
        </p:nvSpPr>
        <p:spPr bwMode="auto">
          <a:xfrm>
            <a:off x="914400" y="838200"/>
            <a:ext cx="838200" cy="3810000"/>
          </a:xfrm>
          <a:prstGeom prst="roundRect">
            <a:avLst>
              <a:gd name="adj" fmla="val 16667"/>
            </a:avLst>
          </a:prstGeom>
          <a:noFill/>
          <a:ln w="3810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0" name="AutoShape 13"/>
          <p:cNvSpPr>
            <a:spLocks noChangeArrowheads="1"/>
          </p:cNvSpPr>
          <p:nvPr/>
        </p:nvSpPr>
        <p:spPr bwMode="auto">
          <a:xfrm>
            <a:off x="914400" y="4876800"/>
            <a:ext cx="838200" cy="1676400"/>
          </a:xfrm>
          <a:prstGeom prst="roundRect">
            <a:avLst>
              <a:gd name="adj" fmla="val 16667"/>
            </a:avLst>
          </a:prstGeom>
          <a:noFill/>
          <a:ln w="3810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4" name="Text Box 4"/>
          <p:cNvSpPr txBox="1">
            <a:spLocks noChangeArrowheads="1"/>
          </p:cNvSpPr>
          <p:nvPr/>
        </p:nvSpPr>
        <p:spPr bwMode="auto">
          <a:xfrm>
            <a:off x="1878870" y="1244600"/>
            <a:ext cx="72651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b="1" dirty="0">
                <a:solidFill>
                  <a:srgbClr val="00B0F0"/>
                </a:solidFill>
                <a:latin typeface="Arial" panose="020B0604020202020204" pitchFamily="34" charset="0"/>
              </a:rPr>
              <a:t>u</a:t>
            </a:r>
            <a:r>
              <a:rPr kumimoji="0" lang="en-US" altLang="zh-CN" sz="3200" b="1" i="0" u="none" strike="noStrike" kern="1200" cap="none" spc="0" normalizeH="0" baseline="0" noProof="0" dirty="0" err="1">
                <a:ln>
                  <a:noFill/>
                </a:ln>
                <a:solidFill>
                  <a:srgbClr val="00B0F0"/>
                </a:solidFill>
                <a:effectLst/>
                <a:uLnTx/>
                <a:uFillTx/>
                <a:latin typeface="Arial" panose="020B0604020202020204" pitchFamily="34" charset="0"/>
                <a:ea typeface="宋体" panose="02010600030101010101" pitchFamily="2" charset="-122"/>
                <a:cs typeface="+mn-cs"/>
              </a:rPr>
              <a:t>pdate</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memory to simplify protocol </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6505" name="Line 8"/>
          <p:cNvSpPr>
            <a:spLocks noChangeShapeType="1"/>
          </p:cNvSpPr>
          <p:nvPr/>
        </p:nvSpPr>
        <p:spPr bwMode="auto">
          <a:xfrm>
            <a:off x="0" y="5638800"/>
            <a:ext cx="89916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Box 12"/>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endParaRPr lang="en-US" sz="15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4" name="Text Box 4"/>
          <p:cNvSpPr txBox="1">
            <a:spLocks noChangeArrowheads="1"/>
          </p:cNvSpPr>
          <p:nvPr/>
        </p:nvSpPr>
        <p:spPr bwMode="auto">
          <a:xfrm>
            <a:off x="5671630" y="742188"/>
            <a:ext cx="347237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b="1" dirty="0">
                <a:solidFill>
                  <a:srgbClr val="00B0F0"/>
                </a:solidFill>
                <a:latin typeface="Arial" panose="020B0604020202020204" pitchFamily="34" charset="0"/>
              </a:rPr>
              <a:t>figure</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5.4</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Rectangle 3"/>
          <p:cNvSpPr>
            <a:spLocks noGrp="1" noChangeArrowheads="1"/>
          </p:cNvSpPr>
          <p:nvPr>
            <p:ph type="title"/>
          </p:nvPr>
        </p:nvSpPr>
        <p:spPr>
          <a:xfrm>
            <a:off x="0" y="0"/>
            <a:ext cx="9144000" cy="457200"/>
          </a:xfrm>
        </p:spPr>
        <p:txBody>
          <a:bodyPr/>
          <a:lstStyle/>
          <a:p>
            <a:pPr eaLnBrk="1" hangingPunct="1"/>
            <a:r>
              <a:rPr lang="en-US" altLang="zh-CN" dirty="0"/>
              <a:t>Write Invalidate Protocol</a:t>
            </a:r>
            <a:endParaRPr lang="en-US" altLang="zh-CN" dirty="0"/>
          </a:p>
        </p:txBody>
      </p:sp>
      <p:sp>
        <p:nvSpPr>
          <p:cNvPr id="106499" name="AutoShape 13"/>
          <p:cNvSpPr>
            <a:spLocks noChangeArrowheads="1"/>
          </p:cNvSpPr>
          <p:nvPr/>
        </p:nvSpPr>
        <p:spPr bwMode="auto">
          <a:xfrm>
            <a:off x="914400" y="838200"/>
            <a:ext cx="838200" cy="3810000"/>
          </a:xfrm>
          <a:prstGeom prst="roundRect">
            <a:avLst>
              <a:gd name="adj" fmla="val 16667"/>
            </a:avLst>
          </a:prstGeom>
          <a:noFill/>
          <a:ln w="3810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0" name="AutoShape 13"/>
          <p:cNvSpPr>
            <a:spLocks noChangeArrowheads="1"/>
          </p:cNvSpPr>
          <p:nvPr/>
        </p:nvSpPr>
        <p:spPr bwMode="auto">
          <a:xfrm>
            <a:off x="914400" y="4876800"/>
            <a:ext cx="838200" cy="1676400"/>
          </a:xfrm>
          <a:prstGeom prst="roundRect">
            <a:avLst>
              <a:gd name="adj" fmla="val 16667"/>
            </a:avLst>
          </a:prstGeom>
          <a:noFill/>
          <a:ln w="3810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4" name="Text Box 4"/>
          <p:cNvSpPr txBox="1">
            <a:spLocks noChangeArrowheads="1"/>
          </p:cNvSpPr>
          <p:nvPr/>
        </p:nvSpPr>
        <p:spPr bwMode="auto">
          <a:xfrm>
            <a:off x="1951005" y="1244600"/>
            <a:ext cx="71929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need also place cache block on bus</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6506" name="Line 8"/>
          <p:cNvSpPr>
            <a:spLocks noChangeShapeType="1"/>
          </p:cNvSpPr>
          <p:nvPr/>
        </p:nvSpPr>
        <p:spPr bwMode="auto">
          <a:xfrm>
            <a:off x="0" y="6781800"/>
            <a:ext cx="89916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Box 12"/>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endParaRPr lang="en-US" sz="15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0" name="Text Box 4"/>
          <p:cNvSpPr txBox="1">
            <a:spLocks noChangeArrowheads="1"/>
          </p:cNvSpPr>
          <p:nvPr/>
        </p:nvSpPr>
        <p:spPr bwMode="auto">
          <a:xfrm>
            <a:off x="5671630" y="742188"/>
            <a:ext cx="347237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b="1" dirty="0">
                <a:solidFill>
                  <a:srgbClr val="00B0F0"/>
                </a:solidFill>
                <a:latin typeface="Arial" panose="020B0604020202020204" pitchFamily="34" charset="0"/>
              </a:rPr>
              <a:t>figure</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5.6</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Text Box 4"/>
          <p:cNvSpPr txBox="1">
            <a:spLocks noChangeArrowheads="1"/>
          </p:cNvSpPr>
          <p:nvPr/>
        </p:nvSpPr>
        <p:spPr bwMode="auto">
          <a:xfrm>
            <a:off x="4850521" y="1765587"/>
            <a:ext cx="4299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to service write miss</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a:xfrm>
            <a:off x="5638800" y="2176018"/>
            <a:ext cx="762000" cy="1143000"/>
          </a:xfrm>
        </p:spPr>
        <p:txBody>
          <a:bodyPr/>
          <a:lstStyle/>
          <a:p>
            <a:pPr eaLnBrk="1" hangingPunct="1"/>
            <a:r>
              <a:rPr lang="en-US" altLang="zh-CN" sz="200" dirty="0">
                <a:solidFill>
                  <a:schemeClr val="bg1"/>
                </a:solidFill>
              </a:rPr>
              <a:t>Write Invalidate Protocol</a:t>
            </a:r>
            <a:endParaRPr lang="en-US" altLang="zh-CN" sz="200" dirty="0">
              <a:solidFill>
                <a:schemeClr val="bg1"/>
              </a:solidFill>
            </a:endParaRPr>
          </a:p>
        </p:txBody>
      </p:sp>
      <p:sp>
        <p:nvSpPr>
          <p:cNvPr id="5" name="Rectangle 2"/>
          <p:cNvSpPr txBox="1">
            <a:spLocks noChangeArrowheads="1"/>
          </p:cNvSpPr>
          <p:nvPr/>
        </p:nvSpPr>
        <p:spPr bwMode="auto">
          <a:xfrm>
            <a:off x="0" y="21304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kern="0" dirty="0"/>
              <a:t>how do states transit?</a:t>
            </a:r>
            <a:br>
              <a:rPr lang="en-US" altLang="zh-CN" kern="0" dirty="0"/>
            </a:br>
            <a:endParaRPr lang="en-US" altLang="zh-CN" kern="0" dirty="0"/>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982343" y="1219200"/>
            <a:ext cx="5077558" cy="5572125"/>
          </a:xfrm>
          <a:prstGeom prst="rect">
            <a:avLst/>
          </a:prstGeom>
        </p:spPr>
      </p:pic>
      <p:sp>
        <p:nvSpPr>
          <p:cNvPr id="108545" name="Rectangle 2"/>
          <p:cNvSpPr>
            <a:spLocks noGrp="1" noChangeArrowheads="1"/>
          </p:cNvSpPr>
          <p:nvPr>
            <p:ph type="title"/>
          </p:nvPr>
        </p:nvSpPr>
        <p:spPr/>
        <p:txBody>
          <a:bodyPr/>
          <a:lstStyle/>
          <a:p>
            <a:pPr eaLnBrk="1" hangingPunct="1"/>
            <a:r>
              <a:rPr lang="en-US" altLang="zh-CN" dirty="0"/>
              <a:t>Write Invalidate Protocol</a:t>
            </a:r>
            <a:endParaRPr lang="en-US" altLang="zh-CN" dirty="0"/>
          </a:p>
        </p:txBody>
      </p:sp>
      <p:sp>
        <p:nvSpPr>
          <p:cNvPr id="108547" name="Line 8"/>
          <p:cNvSpPr>
            <a:spLocks noChangeShapeType="1"/>
          </p:cNvSpPr>
          <p:nvPr/>
        </p:nvSpPr>
        <p:spPr bwMode="auto">
          <a:xfrm>
            <a:off x="5715000" y="5334000"/>
            <a:ext cx="381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548" name="矩形 4"/>
          <p:cNvSpPr>
            <a:spLocks noChangeArrowheads="1"/>
          </p:cNvSpPr>
          <p:nvPr/>
        </p:nvSpPr>
        <p:spPr bwMode="auto">
          <a:xfrm>
            <a:off x="3352800" y="6248400"/>
            <a:ext cx="579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hlinkClick r:id="rId2"/>
              </a:rPr>
              <a:t>https://www.youtube.com/watch?v=gAUVAel-2Fg</a:t>
            </a:r>
            <a:endPar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State Transition: Refer to the previous table  </a:t>
            </a:r>
            <a:endPar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549" name="Text Box 4"/>
          <p:cNvSpPr txBox="1">
            <a:spLocks noChangeArrowheads="1"/>
          </p:cNvSpPr>
          <p:nvPr/>
        </p:nvSpPr>
        <p:spPr bwMode="auto">
          <a:xfrm>
            <a:off x="4956175" y="3733800"/>
            <a:ext cx="41878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write-back cache</a:t>
            </a:r>
            <a:endPar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processor requests on arcs</a:t>
            </a:r>
            <a:endPar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bus actions in bold</a:t>
            </a:r>
            <a:endParaRPr kumimoji="0" lang="en-US" altLang="zh-CN" sz="24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1524001" y="1447799"/>
            <a:ext cx="5535900" cy="4576013"/>
          </a:xfrm>
          <a:prstGeom prst="rect">
            <a:avLst/>
          </a:prstGeom>
        </p:spPr>
      </p:pic>
      <p:sp>
        <p:nvSpPr>
          <p:cNvPr id="110594" name="Rectangle 2"/>
          <p:cNvSpPr>
            <a:spLocks noGrp="1" noChangeArrowheads="1"/>
          </p:cNvSpPr>
          <p:nvPr>
            <p:ph type="title"/>
          </p:nvPr>
        </p:nvSpPr>
        <p:spPr/>
        <p:txBody>
          <a:bodyPr/>
          <a:lstStyle/>
          <a:p>
            <a:pPr eaLnBrk="1" hangingPunct="1"/>
            <a:r>
              <a:rPr lang="en-US" altLang="zh-CN" dirty="0"/>
              <a:t>Write Invalidate Protocol</a:t>
            </a:r>
            <a:endParaRPr lang="en-US" altLang="zh-CN" dirty="0"/>
          </a:p>
        </p:txBody>
      </p:sp>
      <p:sp>
        <p:nvSpPr>
          <p:cNvPr id="110595" name="Line 8"/>
          <p:cNvSpPr>
            <a:spLocks noChangeShapeType="1"/>
          </p:cNvSpPr>
          <p:nvPr/>
        </p:nvSpPr>
        <p:spPr bwMode="auto">
          <a:xfrm>
            <a:off x="6096000" y="5257800"/>
            <a:ext cx="381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596" name="Text Box 4"/>
          <p:cNvSpPr txBox="1">
            <a:spLocks noChangeArrowheads="1"/>
          </p:cNvSpPr>
          <p:nvPr/>
        </p:nvSpPr>
        <p:spPr bwMode="auto">
          <a:xfrm>
            <a:off x="5864225" y="3733800"/>
            <a:ext cx="3279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write-back cache</a:t>
            </a:r>
            <a:endPar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bus requests on arcs</a:t>
            </a:r>
            <a:endPar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bus actions in bold</a:t>
            </a:r>
            <a:endParaRPr kumimoji="0" lang="en-US" altLang="zh-CN" sz="24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1295400" y="990600"/>
            <a:ext cx="5374585" cy="5486400"/>
          </a:xfrm>
          <a:prstGeom prst="rect">
            <a:avLst/>
          </a:prstGeom>
        </p:spPr>
      </p:pic>
      <p:sp>
        <p:nvSpPr>
          <p:cNvPr id="112642" name="Rectangle 2"/>
          <p:cNvSpPr>
            <a:spLocks noGrp="1" noChangeArrowheads="1"/>
          </p:cNvSpPr>
          <p:nvPr>
            <p:ph type="title"/>
          </p:nvPr>
        </p:nvSpPr>
        <p:spPr/>
        <p:txBody>
          <a:bodyPr/>
          <a:lstStyle/>
          <a:p>
            <a:pPr eaLnBrk="1" hangingPunct="1"/>
            <a:r>
              <a:rPr lang="en-US" altLang="zh-CN" dirty="0"/>
              <a:t>Write Invalidate Protocol</a:t>
            </a:r>
            <a:endParaRPr lang="en-US" altLang="zh-CN" dirty="0"/>
          </a:p>
        </p:txBody>
      </p:sp>
      <p:sp>
        <p:nvSpPr>
          <p:cNvPr id="112643" name="矩形 4"/>
          <p:cNvSpPr>
            <a:spLocks noChangeArrowheads="1"/>
          </p:cNvSpPr>
          <p:nvPr/>
        </p:nvSpPr>
        <p:spPr bwMode="auto">
          <a:xfrm>
            <a:off x="3352800" y="6248400"/>
            <a:ext cx="579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hlinkClick r:id="rId2"/>
              </a:rPr>
              <a:t>https://www.youtube.com/watch?v=gAUVAel-2Fg</a:t>
            </a:r>
            <a:endPar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State Transition: Refer to the previous table  </a:t>
            </a:r>
            <a:endPar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Text Box 4"/>
          <p:cNvSpPr txBox="1">
            <a:spLocks noChangeArrowheads="1"/>
          </p:cNvSpPr>
          <p:nvPr/>
        </p:nvSpPr>
        <p:spPr bwMode="auto">
          <a:xfrm>
            <a:off x="6205538" y="3733800"/>
            <a:ext cx="2938462" cy="1200150"/>
          </a:xfrm>
          <a:prstGeom prst="rect">
            <a:avLst/>
          </a:prstGeom>
          <a:noFill/>
          <a:ln>
            <a:noFill/>
          </a:ln>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write-back cache</a:t>
            </a:r>
            <a:endParaRPr kumimoji="0" lang="en-US" altLang="zh-CN" sz="24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by local processor</a:t>
            </a:r>
            <a:endParaRPr kumimoji="0" lang="en-US" altLang="zh-CN" sz="24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lumMod val="50000"/>
                    <a:lumOff val="50000"/>
                  </a:srgbClr>
                </a:solidFill>
                <a:effectLst/>
                <a:uLnTx/>
                <a:uFillTx/>
                <a:latin typeface="Arial" panose="020B0604020202020204" pitchFamily="34" charset="0"/>
                <a:ea typeface="宋体" panose="02010600030101010101" pitchFamily="2" charset="-122"/>
                <a:cs typeface="+mn-cs"/>
              </a:rPr>
              <a:t>by bus activities</a:t>
            </a:r>
            <a:endParaRPr kumimoji="0" lang="en-US" altLang="zh-CN" sz="24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Consistency?</a:t>
            </a:r>
            <a:endParaRPr lang="en-US" altLang="zh-CN" dirty="0"/>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Consistency?</a:t>
            </a:r>
            <a:endParaRPr lang="en-US" altLang="zh-CN" dirty="0"/>
          </a:p>
        </p:txBody>
      </p:sp>
      <p:sp>
        <p:nvSpPr>
          <p:cNvPr id="4" name="Content Placeholder 2"/>
          <p:cNvSpPr txBox="1"/>
          <p:nvPr/>
        </p:nvSpPr>
        <p:spPr bwMode="auto">
          <a:xfrm>
            <a:off x="0" y="31680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P1:</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L1: </a:t>
            </a:r>
            <a:endParaRPr kumimoji="0" lang="en-US" altLang="zh-CN" sz="3200" b="0"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5" name="Content Placeholder 2"/>
          <p:cNvSpPr txBox="1"/>
          <p:nvPr/>
        </p:nvSpPr>
        <p:spPr bwMode="auto">
          <a:xfrm>
            <a:off x="12192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 = 0;</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if (A == 0)…</a:t>
            </a:r>
            <a:endParaRPr kumimoji="0" lang="en-US" altLang="zh-CN" sz="3200" b="0"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6" name="Content Placeholder 2"/>
          <p:cNvSpPr txBox="1"/>
          <p:nvPr/>
        </p:nvSpPr>
        <p:spPr bwMode="auto">
          <a:xfrm>
            <a:off x="4419600" y="31680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P2:</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L2: </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
        <p:nvSpPr>
          <p:cNvPr id="7" name="Content Placeholder 2"/>
          <p:cNvSpPr txBox="1"/>
          <p:nvPr/>
        </p:nvSpPr>
        <p:spPr bwMode="auto">
          <a:xfrm>
            <a:off x="56388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A = 1;</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if (A == 1)…</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3"/>
          <p:cNvSpPr>
            <a:spLocks noGrp="1" noChangeArrowheads="1"/>
          </p:cNvSpPr>
          <p:nvPr>
            <p:ph type="title"/>
          </p:nvPr>
        </p:nvSpPr>
        <p:spPr/>
        <p:txBody>
          <a:bodyPr/>
          <a:lstStyle/>
          <a:p>
            <a:pPr eaLnBrk="1" hangingPunct="1"/>
            <a:r>
              <a:rPr lang="en-US" altLang="zh-CN"/>
              <a:t>Cache Performance: Example</a:t>
            </a:r>
            <a:endParaRPr lang="en-US" altLang="zh-CN"/>
          </a:p>
        </p:txBody>
      </p:sp>
      <p:sp>
        <p:nvSpPr>
          <p:cNvPr id="280578" name="Rectangle 4"/>
          <p:cNvSpPr>
            <a:spLocks noGrp="1" noChangeArrowheads="1"/>
          </p:cNvSpPr>
          <p:nvPr>
            <p:ph type="body" idx="1"/>
          </p:nvPr>
        </p:nvSpPr>
        <p:spPr/>
        <p:txBody>
          <a:bodyPr/>
          <a:lstStyle/>
          <a:p>
            <a:pPr eaLnBrk="1" hangingPunct="1"/>
            <a:r>
              <a:rPr lang="en-US" altLang="zh-CN" b="1"/>
              <a:t>Answer</a:t>
            </a:r>
            <a:endParaRPr lang="en-US" altLang="zh-CN" b="1"/>
          </a:p>
          <a:p>
            <a:pPr eaLnBrk="1" hangingPunct="1">
              <a:buFontTx/>
              <a:buNone/>
            </a:pPr>
            <a:endParaRPr lang="en-US" altLang="zh-CN"/>
          </a:p>
        </p:txBody>
      </p:sp>
      <p:pic>
        <p:nvPicPr>
          <p:cNvPr id="280579"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2949575"/>
            <a:ext cx="8534400"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Consistency?</a:t>
            </a:r>
            <a:endParaRPr lang="en-US" altLang="zh-CN" dirty="0"/>
          </a:p>
        </p:txBody>
      </p:sp>
      <p:sp>
        <p:nvSpPr>
          <p:cNvPr id="4" name="Content Placeholder 2"/>
          <p:cNvSpPr txBox="1"/>
          <p:nvPr/>
        </p:nvSpPr>
        <p:spPr bwMode="auto">
          <a:xfrm>
            <a:off x="0" y="3168000"/>
            <a:ext cx="7315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P1:</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L1:</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synchronization among writes</a:t>
            </a: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a:t>
            </a:r>
            <a:endParaRPr kumimoji="0" lang="en-US" altLang="zh-CN" sz="3200" b="0"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5" name="Content Placeholder 2"/>
          <p:cNvSpPr txBox="1"/>
          <p:nvPr/>
        </p:nvSpPr>
        <p:spPr bwMode="auto">
          <a:xfrm>
            <a:off x="12192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 = 0;</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if (A == 0)…</a:t>
            </a:r>
            <a:endParaRPr kumimoji="0" lang="en-US" altLang="zh-CN" sz="3200" b="0"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6" name="Content Placeholder 2"/>
          <p:cNvSpPr txBox="1"/>
          <p:nvPr/>
        </p:nvSpPr>
        <p:spPr bwMode="auto">
          <a:xfrm>
            <a:off x="4419600" y="31680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P2:</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L2: </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
        <p:nvSpPr>
          <p:cNvPr id="7" name="Content Placeholder 2"/>
          <p:cNvSpPr txBox="1"/>
          <p:nvPr/>
        </p:nvSpPr>
        <p:spPr bwMode="auto">
          <a:xfrm>
            <a:off x="56388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A = 1;</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if (A == 1)…</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Consistency?</a:t>
            </a:r>
            <a:endParaRPr lang="en-US" altLang="zh-CN" dirty="0"/>
          </a:p>
        </p:txBody>
      </p:sp>
      <p:sp>
        <p:nvSpPr>
          <p:cNvPr id="3" name="Content Placeholder 2"/>
          <p:cNvSpPr txBox="1"/>
          <p:nvPr/>
        </p:nvSpPr>
        <p:spPr bwMode="auto">
          <a:xfrm>
            <a:off x="0" y="31680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P1:</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L1: </a:t>
            </a:r>
            <a:endParaRPr kumimoji="0" lang="en-US" altLang="zh-CN" sz="3200" b="0"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4" name="Content Placeholder 2"/>
          <p:cNvSpPr txBox="1"/>
          <p:nvPr/>
        </p:nvSpPr>
        <p:spPr bwMode="auto">
          <a:xfrm>
            <a:off x="12192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 = 0;</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 = 1;</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if (B == 0)…</a:t>
            </a:r>
            <a:endParaRPr kumimoji="0" lang="en-US" altLang="zh-CN" sz="3200" b="0"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5" name="Content Placeholder 2"/>
          <p:cNvSpPr txBox="1"/>
          <p:nvPr/>
        </p:nvSpPr>
        <p:spPr bwMode="auto">
          <a:xfrm>
            <a:off x="4419600" y="31680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P2:</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L2: </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
        <p:nvSpPr>
          <p:cNvPr id="6" name="Content Placeholder 2"/>
          <p:cNvSpPr txBox="1"/>
          <p:nvPr/>
        </p:nvSpPr>
        <p:spPr bwMode="auto">
          <a:xfrm>
            <a:off x="56388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B = 0;</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B = 1;</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if (A == 0)…</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Consistency?</a:t>
            </a:r>
            <a:endParaRPr lang="en-US" altLang="zh-CN" dirty="0"/>
          </a:p>
        </p:txBody>
      </p:sp>
      <p:sp>
        <p:nvSpPr>
          <p:cNvPr id="3" name="Content Placeholder 2"/>
          <p:cNvSpPr txBox="1"/>
          <p:nvPr/>
        </p:nvSpPr>
        <p:spPr bwMode="auto">
          <a:xfrm>
            <a:off x="0" y="3168000"/>
            <a:ext cx="9144000" cy="369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P1:</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L1:</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serialization/ordering among writes </a:t>
            </a:r>
            <a:endParaRPr kumimoji="0" lang="en-US" altLang="zh-CN" sz="32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4" name="Content Placeholder 2"/>
          <p:cNvSpPr txBox="1"/>
          <p:nvPr/>
        </p:nvSpPr>
        <p:spPr bwMode="auto">
          <a:xfrm>
            <a:off x="12192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 = 0;</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 = 1;</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if (B == 0)…</a:t>
            </a:r>
            <a:endParaRPr kumimoji="0" lang="en-US" altLang="zh-CN" sz="3200" b="0"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5" name="Content Placeholder 2"/>
          <p:cNvSpPr txBox="1"/>
          <p:nvPr/>
        </p:nvSpPr>
        <p:spPr bwMode="auto">
          <a:xfrm>
            <a:off x="4419600" y="31680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P2:</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L2: </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
        <p:nvSpPr>
          <p:cNvPr id="6" name="Content Placeholder 2"/>
          <p:cNvSpPr txBox="1"/>
          <p:nvPr/>
        </p:nvSpPr>
        <p:spPr bwMode="auto">
          <a:xfrm>
            <a:off x="56388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B = 0;</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B = 1;</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if (A == 0)…</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96400" cy="1908175"/>
          </a:xfrm>
        </p:spPr>
        <p:txBody>
          <a:bodyPr/>
          <a:lstStyle/>
          <a:p>
            <a:pPr algn="l" eaLnBrk="1" hangingPunct="1"/>
            <a:br>
              <a:rPr lang="en-US" altLang="zh-CN" dirty="0"/>
            </a:br>
            <a:r>
              <a:rPr lang="en-US" altLang="zh-CN" dirty="0" err="1"/>
              <a:t>synchronization|consistency</a:t>
            </a:r>
            <a:endParaRPr lang="en-US" altLang="zh-CN" dirty="0"/>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2016000" y="-439200"/>
            <a:ext cx="9296400" cy="1908175"/>
          </a:xfrm>
        </p:spPr>
        <p:txBody>
          <a:bodyPr/>
          <a:lstStyle/>
          <a:p>
            <a:pPr algn="l" eaLnBrk="1" hangingPunct="1"/>
            <a:br>
              <a:rPr lang="en-US" altLang="zh-CN" dirty="0"/>
            </a:br>
            <a:r>
              <a:rPr lang="en-US" altLang="zh-CN" dirty="0" err="1">
                <a:solidFill>
                  <a:schemeClr val="bg1"/>
                </a:solidFill>
              </a:rPr>
              <a:t>synchronization|consistency</a:t>
            </a:r>
            <a:endParaRPr lang="en-US" altLang="zh-CN" dirty="0">
              <a:solidFill>
                <a:schemeClr val="bg1"/>
              </a:solidFill>
            </a:endParaRPr>
          </a:p>
        </p:txBody>
      </p:sp>
      <p:sp>
        <p:nvSpPr>
          <p:cNvPr id="4" name="Title 1"/>
          <p:cNvSpPr txBox="1"/>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Synchronization</a:t>
            </a:r>
            <a:endPar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p:txBody>
      </p:sp>
      <p:sp>
        <p:nvSpPr>
          <p:cNvPr id="5" name="Content Placeholder 2"/>
          <p:cNvSpPr txBo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eaLnBrk="0" hangingPunct="0">
              <a:spcBef>
                <a:spcPct val="20000"/>
              </a:spcBef>
              <a:buChar char="•"/>
              <a:defRPr sz="3200">
                <a:latin typeface="+mn-lt"/>
                <a:ea typeface="+mn-ea"/>
              </a:defRPr>
            </a:lvl1pPr>
            <a:lvl2pPr marL="742950" indent="-285750" eaLnBrk="0" hangingPunct="0">
              <a:spcBef>
                <a:spcPct val="20000"/>
              </a:spcBef>
              <a:buChar char="–"/>
              <a:defRPr sz="2800">
                <a:latin typeface="+mn-lt"/>
                <a:ea typeface="+mn-ea"/>
              </a:defRPr>
            </a:lvl2pPr>
            <a:lvl3pPr marL="1143000" indent="-228600" eaLnBrk="0" hangingPunct="0">
              <a:spcBef>
                <a:spcPct val="20000"/>
              </a:spcBef>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en-US" sz="32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Inherently involve </a:t>
            </a:r>
            <a:r>
              <a:rPr kumimoji="0" lang="en-US" sz="3200" b="0" i="0" u="none" strike="noStrike" kern="120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interprocessor</a:t>
            </a:r>
            <a:r>
              <a:rPr kumimoji="0" lang="en-US" sz="32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communication</a:t>
            </a:r>
            <a:endParaRPr kumimoji="0" lang="en-US" sz="32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en-US" sz="32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Limit parallelism</a:t>
            </a:r>
            <a:endParaRPr kumimoji="0" lang="en-US" sz="32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en-US" sz="32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Introduce additional delays in high-contention situations</a:t>
            </a:r>
            <a:endParaRPr kumimoji="0" lang="en-US" sz="32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en-US" sz="32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Can become a performance bottleneck</a:t>
            </a:r>
            <a:endParaRPr kumimoji="0" lang="en-US" sz="32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Mutex Lock</a:t>
            </a:r>
            <a:endParaRPr lang="en-US" dirty="0"/>
          </a:p>
        </p:txBody>
      </p:sp>
      <p:pic>
        <p:nvPicPr>
          <p:cNvPr id="4" name="Picture 3"/>
          <p:cNvPicPr>
            <a:picLocks noChangeAspect="1"/>
          </p:cNvPicPr>
          <p:nvPr/>
        </p:nvPicPr>
        <p:blipFill>
          <a:blip r:embed="rId1"/>
          <a:stretch>
            <a:fillRect/>
          </a:stretch>
        </p:blipFill>
        <p:spPr>
          <a:xfrm>
            <a:off x="0" y="1682291"/>
            <a:ext cx="4838700" cy="5023309"/>
          </a:xfrm>
          <a:prstGeom prst="rect">
            <a:avLst/>
          </a:prstGeom>
        </p:spPr>
      </p:pic>
      <p:sp>
        <p:nvSpPr>
          <p:cNvPr id="3" name="Content Placeholder 2"/>
          <p:cNvSpPr>
            <a:spLocks noGrp="1"/>
          </p:cNvSpPr>
          <p:nvPr>
            <p:ph idx="1"/>
          </p:nvPr>
        </p:nvSpPr>
        <p:spPr>
          <a:xfrm>
            <a:off x="4838700" y="1600200"/>
            <a:ext cx="4305300" cy="5257800"/>
          </a:xfrm>
        </p:spPr>
        <p:txBody>
          <a:bodyPr/>
          <a:lstStyle/>
          <a:p>
            <a:r>
              <a:rPr lang="en-US" dirty="0"/>
              <a:t>Use lock to grant access permission of shared variable</a:t>
            </a:r>
            <a:endParaRPr lang="en-US" dirty="0"/>
          </a:p>
          <a:p>
            <a:r>
              <a:rPr lang="en-US" dirty="0"/>
              <a:t>Acquire lock before accessing</a:t>
            </a:r>
            <a:endParaRPr lang="en-US" dirty="0"/>
          </a:p>
          <a:p>
            <a:r>
              <a:rPr lang="en-US" dirty="0"/>
              <a:t>Release lock after operations on shared variable complete</a:t>
            </a:r>
            <a:endParaRPr lang="en-US" dirty="0"/>
          </a:p>
        </p:txBody>
      </p:sp>
      <p:sp>
        <p:nvSpPr>
          <p:cNvPr id="8" name="Content Placeholder 2"/>
          <p:cNvSpPr txBox="1"/>
          <p:nvPr/>
        </p:nvSpPr>
        <p:spPr bwMode="auto">
          <a:xfrm>
            <a:off x="27360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mut</a:t>
            </a:r>
            <a:r>
              <a:rPr kumimoji="0" lang="en-US" altLang="zh-CN" sz="24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ual</a:t>
            </a:r>
            <a:r>
              <a:rPr kumimoji="0" lang="zh-CN" altLang="en-US"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a:t>
            </a: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ex</a:t>
            </a:r>
            <a:r>
              <a:rPr kumimoji="0" lang="en-US" altLang="zh-CN" sz="24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clusion</a:t>
            </a:r>
            <a:endParaRPr kumimoji="0" lang="en-US" altLang="zh-CN" sz="24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Mutex Lock</a:t>
            </a:r>
            <a:endParaRPr lang="en-US" dirty="0"/>
          </a:p>
        </p:txBody>
      </p:sp>
      <p:sp>
        <p:nvSpPr>
          <p:cNvPr id="8" name="Content Placeholder 2"/>
          <p:cNvSpPr txBox="1"/>
          <p:nvPr/>
        </p:nvSpPr>
        <p:spPr bwMode="auto">
          <a:xfrm>
            <a:off x="27360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mut</a:t>
            </a:r>
            <a:r>
              <a:rPr kumimoji="0" lang="en-US" altLang="zh-CN" sz="24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ual</a:t>
            </a:r>
            <a:r>
              <a:rPr kumimoji="0" lang="zh-CN" altLang="en-US"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a:t>
            </a: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ex</a:t>
            </a:r>
            <a:r>
              <a:rPr kumimoji="0" lang="en-US" altLang="zh-CN" sz="24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clusion</a:t>
            </a:r>
            <a:endParaRPr kumimoji="0" lang="en-US" altLang="zh-CN" sz="24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090287"/>
            <a:ext cx="9144000" cy="39544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21"/>
          <p:cNvSpPr txBox="1">
            <a:spLocks noChangeArrowheads="1"/>
          </p:cNvSpPr>
          <p:nvPr/>
        </p:nvSpPr>
        <p:spPr bwMode="auto">
          <a:xfrm>
            <a:off x="1371600" y="6534837"/>
            <a:ext cx="7772400"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https://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www.geeksforgeeks.org</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/mutex-lock-for-</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linux</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-thread-synchronization/</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how to lock in hardware?</a:t>
            </a:r>
            <a:endParaRPr lang="en-US" altLang="zh-CN"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Synchronization</a:t>
            </a:r>
            <a:endParaRPr lang="en-US" dirty="0"/>
          </a:p>
        </p:txBody>
      </p:sp>
      <p:sp>
        <p:nvSpPr>
          <p:cNvPr id="3" name="Content Placeholder 2"/>
          <p:cNvSpPr>
            <a:spLocks noGrp="1"/>
          </p:cNvSpPr>
          <p:nvPr>
            <p:ph idx="1"/>
          </p:nvPr>
        </p:nvSpPr>
        <p:spPr/>
        <p:txBody>
          <a:bodyPr/>
          <a:lstStyle/>
          <a:p>
            <a:r>
              <a:rPr lang="en-US" dirty="0"/>
              <a:t>Through </a:t>
            </a:r>
            <a:r>
              <a:rPr lang="en-US" dirty="0"/>
              <a:t>hardware primitives with the ability to atomically read and modify a memory location and to tell whether the read and write were performed atomically </a:t>
            </a:r>
            <a:endParaRPr lang="en-US" dirty="0"/>
          </a:p>
          <a:p>
            <a:r>
              <a:rPr lang="en-US" dirty="0"/>
              <a:t>Used to build a wide variety of user-level synchronization operations and libraries </a:t>
            </a:r>
            <a:endParaRPr lang="en-US" dirty="0"/>
          </a:p>
          <a:p>
            <a:endParaRPr lang="en-US" dirty="0"/>
          </a:p>
          <a:p>
            <a:endParaRPr lang="en-US" dirty="0"/>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 Exchange</a:t>
            </a:r>
            <a:endParaRPr lang="en-US" dirty="0"/>
          </a:p>
        </p:txBody>
      </p:sp>
      <p:sp>
        <p:nvSpPr>
          <p:cNvPr id="3" name="Content Placeholder 2"/>
          <p:cNvSpPr>
            <a:spLocks noGrp="1"/>
          </p:cNvSpPr>
          <p:nvPr>
            <p:ph idx="1"/>
          </p:nvPr>
        </p:nvSpPr>
        <p:spPr/>
        <p:txBody>
          <a:bodyPr/>
          <a:lstStyle/>
          <a:p>
            <a:r>
              <a:rPr lang="en-US" dirty="0"/>
              <a:t>I</a:t>
            </a:r>
            <a:r>
              <a:rPr lang="en-US" dirty="0"/>
              <a:t>nterchange a value in a register for a value in memory</a:t>
            </a:r>
            <a:endParaRPr lang="en-US" dirty="0"/>
          </a:p>
          <a:p>
            <a:endParaRPr lang="en-US" dirty="0"/>
          </a:p>
          <a:p>
            <a:r>
              <a:rPr lang="en-US" dirty="0"/>
              <a:t>C</a:t>
            </a:r>
            <a:r>
              <a:rPr lang="en-US" dirty="0"/>
              <a:t>onsider the value as a lock          </a:t>
            </a:r>
            <a:r>
              <a:rPr lang="en-US" dirty="0"/>
              <a:t>v</a:t>
            </a:r>
            <a:r>
              <a:rPr lang="en-US" dirty="0"/>
              <a:t>alue 0: lock is free                      </a:t>
            </a:r>
            <a:r>
              <a:rPr lang="en-US" dirty="0"/>
              <a:t>v</a:t>
            </a:r>
            <a:r>
              <a:rPr lang="en-US" dirty="0"/>
              <a:t>alue 1: lock is unavailable</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Rectangle 2"/>
          <p:cNvSpPr>
            <a:spLocks noGrp="1" noChangeArrowheads="1"/>
          </p:cNvSpPr>
          <p:nvPr>
            <p:ph type="title"/>
          </p:nvPr>
        </p:nvSpPr>
        <p:spPr/>
        <p:txBody>
          <a:bodyPr/>
          <a:lstStyle/>
          <a:p>
            <a:pPr eaLnBrk="1" hangingPunct="1"/>
            <a:r>
              <a:rPr lang="en-US" altLang="zh-CN"/>
              <a:t>Root Causes of Miss Rates</a:t>
            </a:r>
            <a:endParaRPr lang="en-US" altLang="zh-CN"/>
          </a:p>
        </p:txBody>
      </p:sp>
      <p:sp>
        <p:nvSpPr>
          <p:cNvPr id="281602" name="Rectangle 3"/>
          <p:cNvSpPr>
            <a:spLocks noGrp="1" noChangeArrowheads="1"/>
          </p:cNvSpPr>
          <p:nvPr>
            <p:ph type="body" idx="1"/>
          </p:nvPr>
        </p:nvSpPr>
        <p:spPr/>
        <p:txBody>
          <a:bodyPr/>
          <a:lstStyle/>
          <a:p>
            <a:pPr eaLnBrk="1" hangingPunct="1">
              <a:lnSpc>
                <a:spcPct val="90000"/>
              </a:lnSpc>
            </a:pPr>
            <a:r>
              <a:rPr lang="en-US" altLang="zh-CN" b="1"/>
              <a:t>Compulsory: </a:t>
            </a:r>
            <a:endParaRPr lang="en-US" altLang="zh-CN" b="1"/>
          </a:p>
          <a:p>
            <a:pPr eaLnBrk="1" hangingPunct="1">
              <a:lnSpc>
                <a:spcPct val="90000"/>
              </a:lnSpc>
              <a:buFontTx/>
              <a:buNone/>
            </a:pPr>
            <a:r>
              <a:rPr lang="en-US" altLang="zh-CN"/>
              <a:t>	cold-start/first-reference misses;</a:t>
            </a:r>
            <a:endParaRPr lang="en-US" altLang="zh-CN" b="1"/>
          </a:p>
          <a:p>
            <a:pPr eaLnBrk="1" hangingPunct="1">
              <a:lnSpc>
                <a:spcPct val="90000"/>
              </a:lnSpc>
            </a:pPr>
            <a:r>
              <a:rPr lang="en-US" altLang="zh-CN" b="1"/>
              <a:t>Capacity</a:t>
            </a:r>
            <a:endParaRPr lang="en-US" altLang="zh-CN" b="1"/>
          </a:p>
          <a:p>
            <a:pPr eaLnBrk="1" hangingPunct="1">
              <a:lnSpc>
                <a:spcPct val="90000"/>
              </a:lnSpc>
              <a:buFontTx/>
              <a:buNone/>
            </a:pPr>
            <a:r>
              <a:rPr lang="en-US" altLang="zh-CN" b="1"/>
              <a:t>	</a:t>
            </a:r>
            <a:r>
              <a:rPr lang="en-US" altLang="zh-CN"/>
              <a:t>cache size limit;</a:t>
            </a:r>
            <a:endParaRPr lang="en-US" altLang="zh-CN"/>
          </a:p>
          <a:p>
            <a:pPr eaLnBrk="1" hangingPunct="1">
              <a:lnSpc>
                <a:spcPct val="90000"/>
              </a:lnSpc>
              <a:buFontTx/>
              <a:buNone/>
            </a:pPr>
            <a:r>
              <a:rPr lang="en-US" altLang="zh-CN"/>
              <a:t>	blocks discarded and later retrieved;</a:t>
            </a:r>
            <a:endParaRPr lang="en-US" altLang="zh-CN" b="1"/>
          </a:p>
          <a:p>
            <a:pPr eaLnBrk="1" hangingPunct="1">
              <a:lnSpc>
                <a:spcPct val="90000"/>
              </a:lnSpc>
            </a:pPr>
            <a:r>
              <a:rPr lang="en-US" altLang="zh-CN" b="1"/>
              <a:t>Conflict</a:t>
            </a:r>
            <a:endParaRPr lang="en-US" altLang="zh-CN" b="1"/>
          </a:p>
          <a:p>
            <a:pPr eaLnBrk="1" hangingPunct="1">
              <a:lnSpc>
                <a:spcPct val="90000"/>
              </a:lnSpc>
              <a:buFontTx/>
              <a:buNone/>
            </a:pPr>
            <a:r>
              <a:rPr lang="en-US" altLang="zh-CN" b="1"/>
              <a:t>	</a:t>
            </a:r>
            <a:r>
              <a:rPr lang="en-US" altLang="zh-CN"/>
              <a:t>collision misses: associativity</a:t>
            </a:r>
            <a:endParaRPr lang="en-US" altLang="zh-CN"/>
          </a:p>
          <a:p>
            <a:pPr eaLnBrk="1" hangingPunct="1">
              <a:lnSpc>
                <a:spcPct val="90000"/>
              </a:lnSpc>
              <a:buFontTx/>
              <a:buNone/>
            </a:pPr>
            <a:r>
              <a:rPr lang="en-US" altLang="zh-CN"/>
              <a:t>	direct mapped or set associative cache; </a:t>
            </a:r>
            <a:endParaRPr lang="en-US" altLang="zh-CN"/>
          </a:p>
          <a:p>
            <a:pPr eaLnBrk="1" hangingPunct="1">
              <a:lnSpc>
                <a:spcPct val="90000"/>
              </a:lnSpc>
              <a:buFontTx/>
              <a:buNone/>
            </a:pPr>
            <a:r>
              <a:rPr lang="en-US" altLang="zh-CN"/>
              <a:t>	a block discarded and later retrieved in a set;</a:t>
            </a:r>
            <a:endParaRPr lang="en-US" altLang="zh-CN" b="1"/>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 Exchange</a:t>
            </a:r>
            <a:endParaRPr lang="en-US" dirty="0"/>
          </a:p>
        </p:txBody>
      </p:sp>
      <p:sp>
        <p:nvSpPr>
          <p:cNvPr id="3" name="Content Placeholder 2"/>
          <p:cNvSpPr>
            <a:spLocks noGrp="1"/>
          </p:cNvSpPr>
          <p:nvPr>
            <p:ph idx="1"/>
          </p:nvPr>
        </p:nvSpPr>
        <p:spPr/>
        <p:txBody>
          <a:bodyPr/>
          <a:lstStyle/>
          <a:p>
            <a:r>
              <a:rPr lang="en-US" dirty="0"/>
              <a:t>Processor tries to set the lock by an exchange of 1 in a register with the lock defined by its memory address</a:t>
            </a:r>
            <a:endParaRPr lang="en-US" dirty="0"/>
          </a:p>
          <a:p>
            <a:r>
              <a:rPr lang="en-US" dirty="0"/>
              <a:t>Exchange returns 1 if some other processor had already claimed access</a:t>
            </a:r>
            <a:endParaRPr lang="en-US" dirty="0"/>
          </a:p>
          <a:p>
            <a:r>
              <a:rPr lang="en-US" dirty="0"/>
              <a:t>Exchange returns 0 otherwise and then sets the value as 1 (to prevent any competing exchange from also retrieving a 0)</a:t>
            </a:r>
            <a:endParaRPr lang="en-US" dirty="0"/>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Use a pair of instructions where the second instruction returns a value from which it can be deduced whether the pair of instructions was executed as though the instructions were atomic, and all other operations executed by any processor occurred before or after the pair</a:t>
            </a:r>
            <a:endParaRPr lang="en-US" dirty="0"/>
          </a:p>
          <a:p>
            <a:r>
              <a:rPr lang="en-US" dirty="0">
                <a:solidFill>
                  <a:srgbClr val="00B0F0"/>
                </a:solidFill>
              </a:rPr>
              <a:t>Load Reservation + Store Conditional</a:t>
            </a:r>
            <a:endParaRPr lang="en-US" dirty="0">
              <a:solidFill>
                <a:srgbClr val="00B0F0"/>
              </a:solidFill>
            </a:endParaRPr>
          </a:p>
        </p:txBody>
      </p:sp>
      <p:sp>
        <p:nvSpPr>
          <p:cNvPr id="4" name="Title 1"/>
          <p:cNvSpPr txBox="1"/>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j-cs"/>
              </a:rPr>
              <a:t>Atomic Exchange</a:t>
            </a:r>
            <a:r>
              <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 in RISC-V</a:t>
            </a:r>
            <a:endPar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p:txBody>
      </p:sp>
      <p:sp>
        <p:nvSpPr>
          <p:cNvPr id="2" name="Title 1"/>
          <p:cNvSpPr>
            <a:spLocks noGrp="1"/>
          </p:cNvSpPr>
          <p:nvPr>
            <p:ph type="title"/>
          </p:nvPr>
        </p:nvSpPr>
        <p:spPr>
          <a:xfrm>
            <a:off x="0" y="273600"/>
            <a:ext cx="5940000" cy="1143000"/>
          </a:xfrm>
        </p:spPr>
        <p:txBody>
          <a:bodyPr/>
          <a:lstStyle/>
          <a:p>
            <a:r>
              <a:rPr lang="en-US" dirty="0">
                <a:solidFill>
                  <a:schemeClr val="tx1"/>
                </a:solidFill>
              </a:rPr>
              <a:t>Atomic Exchange</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Loard Reservation: lr</a:t>
            </a:r>
            <a:endParaRPr lang="en-US" dirty="0"/>
          </a:p>
        </p:txBody>
      </p:sp>
      <p:sp>
        <p:nvSpPr>
          <p:cNvPr id="3" name="Content Placeholder 2"/>
          <p:cNvSpPr>
            <a:spLocks noGrp="1"/>
          </p:cNvSpPr>
          <p:nvPr>
            <p:ph idx="1"/>
          </p:nvPr>
        </p:nvSpPr>
        <p:spPr/>
        <p:txBody>
          <a:bodyPr/>
          <a:lstStyle/>
          <a:p>
            <a:r>
              <a:rPr lang="en-US" dirty="0"/>
              <a:t>A</a:t>
            </a:r>
            <a:r>
              <a:rPr lang="en-US" dirty="0"/>
              <a:t>lso called as load linked/locked</a:t>
            </a:r>
            <a:endParaRPr lang="en-US" dirty="0"/>
          </a:p>
          <a:p>
            <a:r>
              <a:rPr lang="en-US" dirty="0"/>
              <a:t>Load the contents of memory given by rs1 into </a:t>
            </a:r>
            <a:r>
              <a:rPr lang="en-US" dirty="0" err="1"/>
              <a:t>rd</a:t>
            </a:r>
            <a:endParaRPr lang="en-US" dirty="0"/>
          </a:p>
          <a:p>
            <a:r>
              <a:rPr lang="en-US" dirty="0"/>
              <a:t>Create a reservation on that memory address</a:t>
            </a:r>
            <a:endParaRPr lang="en-US"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Store Conditional: sc</a:t>
            </a:r>
            <a:endParaRPr lang="en-US" dirty="0"/>
          </a:p>
        </p:txBody>
      </p:sp>
      <p:sp>
        <p:nvSpPr>
          <p:cNvPr id="3" name="Content Placeholder 2"/>
          <p:cNvSpPr>
            <a:spLocks noGrp="1"/>
          </p:cNvSpPr>
          <p:nvPr>
            <p:ph idx="1"/>
          </p:nvPr>
        </p:nvSpPr>
        <p:spPr>
          <a:xfrm>
            <a:off x="457200" y="1600200"/>
            <a:ext cx="8915400" cy="5257800"/>
          </a:xfrm>
        </p:spPr>
        <p:txBody>
          <a:bodyPr/>
          <a:lstStyle/>
          <a:p>
            <a:r>
              <a:rPr lang="en-US" dirty="0"/>
              <a:t>Store the value in rs2 into the memory address given by rs1</a:t>
            </a:r>
            <a:endParaRPr lang="en-US" dirty="0"/>
          </a:p>
          <a:p>
            <a:r>
              <a:rPr lang="en-US" dirty="0"/>
              <a:t>If reservation of load is broken by a write to the same memory location, store conditional fails and </a:t>
            </a:r>
            <a:r>
              <a:rPr lang="en-US" dirty="0">
                <a:solidFill>
                  <a:srgbClr val="FFC000"/>
                </a:solidFill>
              </a:rPr>
              <a:t>writes a nonzero to </a:t>
            </a:r>
            <a:r>
              <a:rPr lang="en-US" dirty="0" err="1">
                <a:solidFill>
                  <a:srgbClr val="FFC000"/>
                </a:solidFill>
              </a:rPr>
              <a:t>rd</a:t>
            </a:r>
            <a:r>
              <a:rPr lang="en-US" dirty="0"/>
              <a:t>; </a:t>
            </a:r>
            <a:r>
              <a:rPr lang="en-US" altLang="zh-CN" dirty="0">
                <a:solidFill>
                  <a:srgbClr val="FFC000"/>
                </a:solidFill>
              </a:rPr>
              <a:t>not quite correct, please focus on the subsequent example;</a:t>
            </a:r>
            <a:r>
              <a:rPr lang="en-US" dirty="0"/>
              <a:t>                                   context switch also fails store conditional;</a:t>
            </a:r>
            <a:endParaRPr lang="en-US" dirty="0"/>
          </a:p>
          <a:p>
            <a:r>
              <a:rPr lang="en-US" dirty="0"/>
              <a:t>If it succeeds, store conditional writes 0</a:t>
            </a:r>
            <a:endParaRPr lang="en-US" dirty="0"/>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Detect?</a:t>
            </a:r>
            <a:endParaRPr lang="en-US" dirty="0"/>
          </a:p>
        </p:txBody>
      </p:sp>
      <p:sp>
        <p:nvSpPr>
          <p:cNvPr id="3" name="Content Placeholder 2"/>
          <p:cNvSpPr>
            <a:spLocks noGrp="1"/>
          </p:cNvSpPr>
          <p:nvPr>
            <p:ph idx="1"/>
          </p:nvPr>
        </p:nvSpPr>
        <p:spPr>
          <a:xfrm>
            <a:off x="457200" y="1600200"/>
            <a:ext cx="8915400" cy="5257800"/>
          </a:xfrm>
        </p:spPr>
        <p:txBody>
          <a:bodyPr/>
          <a:lstStyle/>
          <a:p>
            <a:r>
              <a:rPr lang="en-US" dirty="0"/>
              <a:t>Store the value in rs2 into the memory address given by rs1</a:t>
            </a:r>
            <a:endParaRPr lang="en-US" dirty="0"/>
          </a:p>
          <a:p>
            <a:r>
              <a:rPr lang="en-US" dirty="0">
                <a:solidFill>
                  <a:srgbClr val="00B0F0"/>
                </a:solidFill>
              </a:rPr>
              <a:t>If reservation of load is broken by a write to the same memory location?</a:t>
            </a:r>
            <a:r>
              <a:rPr lang="en-US" dirty="0"/>
              <a:t> store conditional fails and </a:t>
            </a:r>
            <a:r>
              <a:rPr lang="en-US" dirty="0">
                <a:solidFill>
                  <a:srgbClr val="FFC000"/>
                </a:solidFill>
              </a:rPr>
              <a:t>writes a nonzero to </a:t>
            </a:r>
            <a:r>
              <a:rPr lang="en-US" dirty="0" err="1">
                <a:solidFill>
                  <a:srgbClr val="FFC000"/>
                </a:solidFill>
              </a:rPr>
              <a:t>rd</a:t>
            </a:r>
            <a:r>
              <a:rPr lang="en-US" dirty="0"/>
              <a:t>; </a:t>
            </a:r>
            <a:r>
              <a:rPr lang="en-US" dirty="0">
                <a:solidFill>
                  <a:srgbClr val="FFC000"/>
                </a:solidFill>
              </a:rPr>
              <a:t>not quite correct                                   </a:t>
            </a:r>
            <a:r>
              <a:rPr lang="en-US" dirty="0">
                <a:solidFill>
                  <a:srgbClr val="00B0F0"/>
                </a:solidFill>
              </a:rPr>
              <a:t>context switch?</a:t>
            </a:r>
            <a:r>
              <a:rPr lang="en-US" dirty="0"/>
              <a:t> also fails store conditional;</a:t>
            </a:r>
            <a:endParaRPr lang="en-US" dirty="0"/>
          </a:p>
          <a:p>
            <a:r>
              <a:rPr lang="en-US" dirty="0"/>
              <a:t>If it succeeds, store conditional writes 0</a:t>
            </a:r>
            <a:endParaRPr lang="en-US" dirty="0"/>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Detect?</a:t>
            </a:r>
            <a:endParaRPr lang="en-US" dirty="0"/>
          </a:p>
        </p:txBody>
      </p:sp>
      <p:sp>
        <p:nvSpPr>
          <p:cNvPr id="3" name="Content Placeholder 2"/>
          <p:cNvSpPr>
            <a:spLocks noGrp="1"/>
          </p:cNvSpPr>
          <p:nvPr>
            <p:ph idx="1"/>
          </p:nvPr>
        </p:nvSpPr>
        <p:spPr>
          <a:xfrm>
            <a:off x="457200" y="1600200"/>
            <a:ext cx="8915400" cy="5257800"/>
          </a:xfrm>
        </p:spPr>
        <p:txBody>
          <a:bodyPr/>
          <a:lstStyle/>
          <a:p>
            <a:r>
              <a:rPr lang="en-US" dirty="0"/>
              <a:t>Track the address specified by </a:t>
            </a:r>
            <a:r>
              <a:rPr lang="en-US" dirty="0" err="1"/>
              <a:t>lr</a:t>
            </a:r>
            <a:r>
              <a:rPr lang="en-US" dirty="0"/>
              <a:t> in a reserved register</a:t>
            </a:r>
            <a:endParaRPr lang="en-US" dirty="0"/>
          </a:p>
          <a:p>
            <a:r>
              <a:rPr lang="en-US" dirty="0">
                <a:solidFill>
                  <a:srgbClr val="00B0F0"/>
                </a:solidFill>
              </a:rPr>
              <a:t>If an interrupt occurs or the cache block matching the reserved address is invalidated, clear the reserved register </a:t>
            </a:r>
            <a:endParaRPr lang="en-US" dirty="0"/>
          </a:p>
          <a:p>
            <a:r>
              <a:rPr lang="en-US" dirty="0"/>
              <a:t>If the address of </a:t>
            </a:r>
            <a:r>
              <a:rPr lang="en-US" dirty="0" err="1"/>
              <a:t>sc</a:t>
            </a:r>
            <a:r>
              <a:rPr lang="en-US" dirty="0"/>
              <a:t> matches that in the reserved register, it succeeds;            otherwise, it fails</a:t>
            </a:r>
            <a:endParaRPr lang="en-US"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 Exchange Example</a:t>
            </a:r>
            <a:endParaRPr lang="en-US" dirty="0"/>
          </a:p>
        </p:txBody>
      </p:sp>
      <p:sp>
        <p:nvSpPr>
          <p:cNvPr id="3" name="Content Placeholder 2"/>
          <p:cNvSpPr>
            <a:spLocks noGrp="1"/>
          </p:cNvSpPr>
          <p:nvPr>
            <p:ph idx="1"/>
          </p:nvPr>
        </p:nvSpPr>
        <p:spPr>
          <a:xfrm>
            <a:off x="457200" y="1600200"/>
            <a:ext cx="8686800" cy="5257800"/>
          </a:xfrm>
        </p:spPr>
        <p:txBody>
          <a:bodyPr/>
          <a:lstStyle/>
          <a:p>
            <a:r>
              <a:rPr lang="en-US" dirty="0"/>
              <a:t>Mem[x1</a:t>
            </a:r>
            <a:r>
              <a:rPr lang="en-US" altLang="zh-CN" dirty="0"/>
              <a:t>] </a:t>
            </a:r>
            <a:r>
              <a:rPr lang="en-US" altLang="zh-CN" dirty="0">
                <a:sym typeface="Wingdings" panose="05000000000000000000" pitchFamily="2" charset="2"/>
              </a:rPr>
              <a:t>&lt;--&gt;</a:t>
            </a:r>
            <a:r>
              <a:rPr lang="en-US" dirty="0"/>
              <a:t>Reg[x4]</a:t>
            </a:r>
            <a:endParaRPr lang="en-US" dirty="0"/>
          </a:p>
        </p:txBody>
      </p:sp>
      <p:pic>
        <p:nvPicPr>
          <p:cNvPr id="4" name="Picture 3"/>
          <p:cNvPicPr>
            <a:picLocks noChangeAspect="1"/>
          </p:cNvPicPr>
          <p:nvPr/>
        </p:nvPicPr>
        <p:blipFill>
          <a:blip r:embed="rId1"/>
          <a:stretch>
            <a:fillRect/>
          </a:stretch>
        </p:blipFill>
        <p:spPr>
          <a:xfrm>
            <a:off x="864000" y="2278380"/>
            <a:ext cx="8280000" cy="1893959"/>
          </a:xfrm>
          <a:prstGeom prst="rect">
            <a:avLst/>
          </a:prstGeom>
        </p:spPr>
      </p:pic>
      <p:pic>
        <p:nvPicPr>
          <p:cNvPr id="5" name="Picture 4"/>
          <p:cNvPicPr>
            <a:picLocks noChangeAspect="1"/>
          </p:cNvPicPr>
          <p:nvPr/>
        </p:nvPicPr>
        <p:blipFill>
          <a:blip r:embed="rId2"/>
          <a:stretch>
            <a:fillRect/>
          </a:stretch>
        </p:blipFill>
        <p:spPr>
          <a:xfrm>
            <a:off x="4255200" y="2628000"/>
            <a:ext cx="965200" cy="368300"/>
          </a:xfrm>
          <a:prstGeom prst="rect">
            <a:avLst/>
          </a:prstGeom>
        </p:spPr>
      </p:pic>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870096" y="2278380"/>
            <a:ext cx="8273904" cy="1536758"/>
          </a:xfrm>
          <a:prstGeom prst="rect">
            <a:avLst/>
          </a:prstGeom>
        </p:spPr>
      </p:pic>
      <p:pic>
        <p:nvPicPr>
          <p:cNvPr id="7" name="Picture 6"/>
          <p:cNvPicPr>
            <a:picLocks noChangeAspect="1"/>
          </p:cNvPicPr>
          <p:nvPr/>
        </p:nvPicPr>
        <p:blipFill>
          <a:blip r:embed="rId1"/>
          <a:stretch>
            <a:fillRect/>
          </a:stretch>
        </p:blipFill>
        <p:spPr>
          <a:xfrm>
            <a:off x="870096" y="2278380"/>
            <a:ext cx="8273904" cy="1536758"/>
          </a:xfrm>
          <a:prstGeom prst="rect">
            <a:avLst/>
          </a:prstGeom>
        </p:spPr>
      </p:pic>
      <p:sp>
        <p:nvSpPr>
          <p:cNvPr id="2" name="Title 1"/>
          <p:cNvSpPr>
            <a:spLocks noGrp="1"/>
          </p:cNvSpPr>
          <p:nvPr>
            <p:ph type="title"/>
          </p:nvPr>
        </p:nvSpPr>
        <p:spPr>
          <a:xfrm>
            <a:off x="-152400" y="274638"/>
            <a:ext cx="9448800" cy="1143000"/>
          </a:xfrm>
        </p:spPr>
        <p:txBody>
          <a:bodyPr/>
          <a:lstStyle/>
          <a:p>
            <a:r>
              <a:rPr lang="en-US" dirty="0"/>
              <a:t>Atomic Fetch-and-Increment</a:t>
            </a:r>
            <a:endParaRPr lang="en-US" dirty="0"/>
          </a:p>
        </p:txBody>
      </p:sp>
      <p:sp>
        <p:nvSpPr>
          <p:cNvPr id="3" name="Content Placeholder 2"/>
          <p:cNvSpPr>
            <a:spLocks noGrp="1"/>
          </p:cNvSpPr>
          <p:nvPr>
            <p:ph idx="1"/>
          </p:nvPr>
        </p:nvSpPr>
        <p:spPr>
          <a:xfrm>
            <a:off x="457200" y="1600200"/>
            <a:ext cx="8686800" cy="5257800"/>
          </a:xfrm>
        </p:spPr>
        <p:txBody>
          <a:bodyPr/>
          <a:lstStyle/>
          <a:p>
            <a:r>
              <a:rPr lang="en-US" dirty="0"/>
              <a:t>Mem[x1</a:t>
            </a:r>
            <a:r>
              <a:rPr lang="en-US" altLang="zh-CN" dirty="0"/>
              <a:t>] </a:t>
            </a:r>
            <a:r>
              <a:rPr lang="en-US" altLang="zh-CN" dirty="0">
                <a:sym typeface="Wingdings" panose="05000000000000000000" pitchFamily="2" charset="2"/>
              </a:rPr>
              <a:t>&lt;-- </a:t>
            </a:r>
            <a:r>
              <a:rPr lang="en-US" dirty="0"/>
              <a:t>Mem[x1] + 1</a:t>
            </a:r>
            <a:endParaRPr lang="en-US" dirty="0"/>
          </a:p>
        </p:txBody>
      </p:sp>
      <p:pic>
        <p:nvPicPr>
          <p:cNvPr id="5" name="Picture 4"/>
          <p:cNvPicPr>
            <a:picLocks noChangeAspect="1"/>
          </p:cNvPicPr>
          <p:nvPr/>
        </p:nvPicPr>
        <p:blipFill>
          <a:blip r:embed="rId2"/>
          <a:stretch>
            <a:fillRect/>
          </a:stretch>
        </p:blipFill>
        <p:spPr>
          <a:xfrm>
            <a:off x="4125600" y="2278380"/>
            <a:ext cx="965200" cy="368300"/>
          </a:xfrm>
          <a:prstGeom prst="rect">
            <a:avLst/>
          </a:prstGeom>
        </p:spPr>
      </p:pic>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Spin Locks</a:t>
            </a:r>
            <a:endParaRPr lang="en-US" dirty="0"/>
          </a:p>
        </p:txBody>
      </p:sp>
      <p:sp>
        <p:nvSpPr>
          <p:cNvPr id="3" name="Content Placeholder 2"/>
          <p:cNvSpPr>
            <a:spLocks noGrp="1"/>
          </p:cNvSpPr>
          <p:nvPr>
            <p:ph idx="1"/>
          </p:nvPr>
        </p:nvSpPr>
        <p:spPr/>
        <p:txBody>
          <a:bodyPr/>
          <a:lstStyle/>
          <a:p>
            <a:r>
              <a:rPr lang="en-US" dirty="0"/>
              <a:t>locks that a processor continuously tries to acquire, spinning around a loop until it succeeds</a:t>
            </a:r>
            <a:endParaRPr lang="en-US" dirty="0"/>
          </a:p>
          <a:p>
            <a:r>
              <a:rPr lang="en-US" dirty="0"/>
              <a:t>e</a:t>
            </a:r>
            <a:r>
              <a:rPr lang="en-US" dirty="0"/>
              <a:t>xample spin lock with address in x1    EXCH as a macro for </a:t>
            </a:r>
            <a:r>
              <a:rPr lang="en-US" dirty="0">
                <a:solidFill>
                  <a:schemeClr val="bg1"/>
                </a:solidFill>
              </a:rPr>
              <a:t>atomic exchange</a:t>
            </a:r>
            <a:endParaRPr lang="en-US" dirty="0">
              <a:solidFill>
                <a:schemeClr val="bg1"/>
              </a:solidFill>
            </a:endParaRPr>
          </a:p>
          <a:p>
            <a:endParaRPr lang="en-US" dirty="0"/>
          </a:p>
        </p:txBody>
      </p:sp>
      <p:pic>
        <p:nvPicPr>
          <p:cNvPr id="5" name="Picture 4"/>
          <p:cNvPicPr>
            <a:picLocks noChangeAspect="1"/>
          </p:cNvPicPr>
          <p:nvPr/>
        </p:nvPicPr>
        <p:blipFill>
          <a:blip r:embed="rId1"/>
          <a:stretch>
            <a:fillRect/>
          </a:stretch>
        </p:blipFill>
        <p:spPr>
          <a:xfrm>
            <a:off x="914400" y="4229100"/>
            <a:ext cx="8229600" cy="1158240"/>
          </a:xfrm>
          <a:prstGeom prst="rect">
            <a:avLst/>
          </a:prstGeom>
        </p:spPr>
      </p:pic>
      <p:sp>
        <p:nvSpPr>
          <p:cNvPr id="6" name="Content Placeholder 2"/>
          <p:cNvSpPr txBox="1"/>
          <p:nvPr/>
        </p:nvSpPr>
        <p:spPr bwMode="auto">
          <a:xfrm>
            <a:off x="5173200" y="3646800"/>
            <a:ext cx="36576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atomic exchange</a:t>
            </a: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endParaRPr kumimoji="0" lang="en-US" altLang="zh-CN" sz="32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1200"/>
            <a:ext cx="9448800" cy="1143000"/>
          </a:xfrm>
        </p:spPr>
        <p:txBody>
          <a:bodyPr/>
          <a:lstStyle/>
          <a:p>
            <a:pPr algn="l"/>
            <a:r>
              <a:rPr lang="en-US" dirty="0">
                <a:solidFill>
                  <a:schemeClr val="bg1"/>
                </a:solidFill>
              </a:rPr>
              <a:t>Atomic Fetch-and-Increment</a:t>
            </a:r>
            <a:endParaRPr lang="en-US" dirty="0">
              <a:solidFill>
                <a:schemeClr val="bg1"/>
              </a:solidFill>
            </a:endParaRPr>
          </a:p>
        </p:txBody>
      </p:sp>
      <p:sp>
        <p:nvSpPr>
          <p:cNvPr id="9" name="Content Placeholder 2"/>
          <p:cNvSpPr txBox="1"/>
          <p:nvPr/>
        </p:nvSpPr>
        <p:spPr bwMode="auto">
          <a:xfrm>
            <a:off x="0" y="3168000"/>
            <a:ext cx="9144000" cy="369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atomically interchange a value in a register </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for a value in memory</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a:t>
            </a:r>
            <a:endParaRPr kumimoji="0" lang="en-US" altLang="zh-CN" sz="32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10" name="Content Placeholder 2"/>
          <p:cNvSpPr txBox="1"/>
          <p:nvPr/>
        </p:nvSpPr>
        <p:spPr bwMode="auto">
          <a:xfrm>
            <a:off x="0" y="3038400"/>
            <a:ext cx="573024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atomic exchange</a:t>
            </a:r>
            <a:endPar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4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a:t>
            </a:r>
            <a:endParaRPr kumimoji="0" lang="en-US" altLang="zh-CN" sz="4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p:cNvSpPr>
            <a:spLocks noGrp="1" noChangeArrowheads="1"/>
          </p:cNvSpPr>
          <p:nvPr>
            <p:ph type="title"/>
          </p:nvPr>
        </p:nvSpPr>
        <p:spPr/>
        <p:txBody>
          <a:bodyPr/>
          <a:lstStyle/>
          <a:p>
            <a:pPr eaLnBrk="1" hangingPunct="1"/>
            <a:r>
              <a:rPr lang="en-US" altLang="zh-CN" sz="4000"/>
              <a:t>Six Basic Cache Optimizations</a:t>
            </a:r>
            <a:endParaRPr lang="en-US" altLang="zh-CN" sz="4000"/>
          </a:p>
        </p:txBody>
      </p:sp>
      <p:sp>
        <p:nvSpPr>
          <p:cNvPr id="283650" name="Rectangle 3"/>
          <p:cNvSpPr>
            <a:spLocks noGrp="1" noChangeArrowheads="1"/>
          </p:cNvSpPr>
          <p:nvPr>
            <p:ph type="body" idx="1"/>
          </p:nvPr>
        </p:nvSpPr>
        <p:spPr/>
        <p:txBody>
          <a:bodyPr/>
          <a:lstStyle/>
          <a:p>
            <a:pPr eaLnBrk="1" hangingPunct="1">
              <a:lnSpc>
                <a:spcPct val="90000"/>
              </a:lnSpc>
            </a:pPr>
            <a:r>
              <a:rPr lang="en-US" altLang="zh-CN" sz="2800" b="1"/>
              <a:t>1. larger block size</a:t>
            </a:r>
            <a:r>
              <a:rPr lang="en-US" altLang="zh-CN" sz="2400" b="1"/>
              <a:t> </a:t>
            </a:r>
            <a:endParaRPr lang="en-US" altLang="zh-CN" sz="2400" b="1"/>
          </a:p>
          <a:p>
            <a:pPr eaLnBrk="1" hangingPunct="1">
              <a:lnSpc>
                <a:spcPct val="90000"/>
              </a:lnSpc>
              <a:buFontTx/>
              <a:buNone/>
            </a:pPr>
            <a:r>
              <a:rPr lang="en-US" altLang="zh-CN" sz="2400" b="1"/>
              <a:t>	</a:t>
            </a:r>
            <a:r>
              <a:rPr lang="en-US" altLang="zh-CN" sz="2400"/>
              <a:t>reduce miss rate; --- </a:t>
            </a:r>
            <a:r>
              <a:rPr lang="en-US" altLang="zh-CN" sz="2400" i="1"/>
              <a:t>spatial locality;</a:t>
            </a:r>
            <a:endParaRPr lang="en-US" altLang="zh-CN" sz="2400" i="1"/>
          </a:p>
          <a:p>
            <a:pPr eaLnBrk="1" hangingPunct="1">
              <a:lnSpc>
                <a:spcPct val="90000"/>
              </a:lnSpc>
              <a:buFontTx/>
              <a:buNone/>
            </a:pPr>
            <a:r>
              <a:rPr lang="en-US" altLang="zh-CN" sz="2400" i="1"/>
              <a:t>	</a:t>
            </a:r>
            <a:r>
              <a:rPr lang="en-US" altLang="zh-CN" sz="2400"/>
              <a:t>reduce static power; ---</a:t>
            </a:r>
            <a:r>
              <a:rPr lang="en-US" altLang="zh-CN" sz="2400" i="1"/>
              <a:t> lower tag #;</a:t>
            </a:r>
            <a:endParaRPr lang="en-US" altLang="zh-CN" sz="2400"/>
          </a:p>
          <a:p>
            <a:pPr eaLnBrk="1" hangingPunct="1">
              <a:lnSpc>
                <a:spcPct val="90000"/>
              </a:lnSpc>
              <a:buFontTx/>
              <a:buNone/>
            </a:pPr>
            <a:r>
              <a:rPr lang="en-US" altLang="zh-CN" sz="2400"/>
              <a:t>	increase miss penalty, capacity/conflict misses;</a:t>
            </a:r>
            <a:endParaRPr lang="en-US" altLang="zh-CN" sz="2400"/>
          </a:p>
          <a:p>
            <a:pPr eaLnBrk="1" hangingPunct="1">
              <a:lnSpc>
                <a:spcPct val="90000"/>
              </a:lnSpc>
            </a:pPr>
            <a:r>
              <a:rPr lang="en-US" altLang="zh-CN" sz="2800" b="1"/>
              <a:t>2. bigger caches</a:t>
            </a:r>
            <a:endParaRPr lang="en-US" altLang="zh-CN" sz="2800" b="1"/>
          </a:p>
          <a:p>
            <a:pPr eaLnBrk="1" hangingPunct="1">
              <a:lnSpc>
                <a:spcPct val="90000"/>
              </a:lnSpc>
              <a:buFontTx/>
              <a:buNone/>
            </a:pPr>
            <a:r>
              <a:rPr lang="en-US" altLang="zh-CN" sz="2400" b="1"/>
              <a:t>	</a:t>
            </a:r>
            <a:r>
              <a:rPr lang="en-US" altLang="zh-CN" sz="2400"/>
              <a:t>reduce miss rate; --- </a:t>
            </a:r>
            <a:r>
              <a:rPr lang="en-US" altLang="zh-CN" sz="2400" i="1"/>
              <a:t>capacity misses</a:t>
            </a:r>
            <a:endParaRPr lang="en-US" altLang="zh-CN" sz="2400"/>
          </a:p>
          <a:p>
            <a:pPr eaLnBrk="1" hangingPunct="1">
              <a:lnSpc>
                <a:spcPct val="90000"/>
              </a:lnSpc>
              <a:buFontTx/>
              <a:buNone/>
            </a:pPr>
            <a:r>
              <a:rPr lang="en-US" altLang="zh-CN" sz="2400"/>
              <a:t>	increase hit time;</a:t>
            </a:r>
            <a:endParaRPr lang="en-US" altLang="zh-CN" sz="2400"/>
          </a:p>
          <a:p>
            <a:pPr eaLnBrk="1" hangingPunct="1">
              <a:lnSpc>
                <a:spcPct val="90000"/>
              </a:lnSpc>
              <a:buFontTx/>
              <a:buNone/>
            </a:pPr>
            <a:r>
              <a:rPr lang="en-US" altLang="zh-CN" sz="2400"/>
              <a:t>	increase cost and (static &amp; dynamic) power;</a:t>
            </a:r>
            <a:endParaRPr lang="en-US" altLang="zh-CN" sz="2400" b="1"/>
          </a:p>
          <a:p>
            <a:pPr eaLnBrk="1" hangingPunct="1">
              <a:lnSpc>
                <a:spcPct val="90000"/>
              </a:lnSpc>
            </a:pPr>
            <a:r>
              <a:rPr lang="en-US" altLang="zh-CN" sz="2800" b="1"/>
              <a:t>3. higher associativity </a:t>
            </a:r>
            <a:endParaRPr lang="en-US" altLang="zh-CN" sz="2800" b="1"/>
          </a:p>
          <a:p>
            <a:pPr eaLnBrk="1" hangingPunct="1">
              <a:lnSpc>
                <a:spcPct val="90000"/>
              </a:lnSpc>
              <a:buFontTx/>
              <a:buNone/>
            </a:pPr>
            <a:r>
              <a:rPr lang="en-US" altLang="zh-CN" sz="2400" b="1"/>
              <a:t>	</a:t>
            </a:r>
            <a:r>
              <a:rPr lang="en-US" altLang="zh-CN" sz="2400"/>
              <a:t>reduce miss rate; --- </a:t>
            </a:r>
            <a:r>
              <a:rPr lang="en-US" altLang="zh-CN" sz="2400" i="1"/>
              <a:t>of conflict misses;</a:t>
            </a:r>
            <a:endParaRPr lang="en-US" altLang="zh-CN" sz="2400" i="1"/>
          </a:p>
          <a:p>
            <a:pPr eaLnBrk="1" hangingPunct="1">
              <a:lnSpc>
                <a:spcPct val="90000"/>
              </a:lnSpc>
              <a:buFontTx/>
              <a:buNone/>
            </a:pPr>
            <a:r>
              <a:rPr lang="en-US" altLang="zh-CN" sz="2400" i="1"/>
              <a:t>	</a:t>
            </a:r>
            <a:r>
              <a:rPr lang="en-US" altLang="zh-CN" sz="2400"/>
              <a:t>increase hit time;</a:t>
            </a:r>
            <a:endParaRPr lang="en-US" altLang="zh-CN" sz="2400"/>
          </a:p>
          <a:p>
            <a:pPr eaLnBrk="1" hangingPunct="1">
              <a:lnSpc>
                <a:spcPct val="90000"/>
              </a:lnSpc>
              <a:buFontTx/>
              <a:buNone/>
            </a:pPr>
            <a:r>
              <a:rPr lang="en-US" altLang="zh-CN" sz="2400"/>
              <a:t>	increase power;</a:t>
            </a:r>
            <a:endParaRPr lang="en-US" altLang="zh-CN" sz="2400"/>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1200"/>
            <a:ext cx="9448800" cy="1143000"/>
          </a:xfrm>
        </p:spPr>
        <p:txBody>
          <a:bodyPr/>
          <a:lstStyle/>
          <a:p>
            <a:pPr algn="l"/>
            <a:r>
              <a:rPr lang="en-US" dirty="0">
                <a:solidFill>
                  <a:schemeClr val="bg1"/>
                </a:solidFill>
              </a:rPr>
              <a:t>Atomic Fetch-and-Increment</a:t>
            </a:r>
            <a:endParaRPr lang="en-US" dirty="0">
              <a:solidFill>
                <a:schemeClr val="bg1"/>
              </a:solidFill>
            </a:endParaRPr>
          </a:p>
        </p:txBody>
      </p:sp>
      <p:sp>
        <p:nvSpPr>
          <p:cNvPr id="9" name="Content Placeholder 2"/>
          <p:cNvSpPr txBox="1"/>
          <p:nvPr/>
        </p:nvSpPr>
        <p:spPr bwMode="auto">
          <a:xfrm>
            <a:off x="0" y="3168000"/>
            <a:ext cx="9144000" cy="369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atomically interchange a value in a register </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for a value in memory</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remember cache and cache </a:t>
            </a:r>
            <a:r>
              <a:rPr kumimoji="0" lang="en-US" altLang="zh-CN" sz="3200" b="0"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coherence</a:t>
            </a: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a:t>
            </a:r>
            <a:endParaRPr kumimoji="0" lang="en-US" altLang="zh-CN" sz="32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5" name="Content Placeholder 2"/>
          <p:cNvSpPr txBox="1"/>
          <p:nvPr/>
        </p:nvSpPr>
        <p:spPr bwMode="auto">
          <a:xfrm>
            <a:off x="5781600" y="4921200"/>
            <a:ext cx="25908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coherence</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a:t>
            </a:r>
            <a:endParaRPr kumimoji="0" lang="en-US" altLang="zh-CN" sz="32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6" name="Content Placeholder 2"/>
          <p:cNvSpPr txBox="1"/>
          <p:nvPr/>
        </p:nvSpPr>
        <p:spPr bwMode="auto">
          <a:xfrm>
            <a:off x="0" y="3038400"/>
            <a:ext cx="573024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atomic exchange</a:t>
            </a:r>
            <a:endPar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4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a:t>
            </a:r>
            <a:endParaRPr kumimoji="0" lang="en-US" altLang="zh-CN" sz="4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457200" y="1600200"/>
            <a:ext cx="8839200" cy="5257800"/>
          </a:xfrm>
        </p:spPr>
        <p:txBody>
          <a:bodyPr/>
          <a:lstStyle/>
          <a:p>
            <a:r>
              <a:rPr lang="en-US" dirty="0"/>
              <a:t>I</a:t>
            </a:r>
            <a:r>
              <a:rPr lang="en-US" dirty="0"/>
              <a:t>mplement spin locks using both atomic operation and coherence mechanism</a:t>
            </a:r>
            <a:endParaRPr lang="en-US" dirty="0"/>
          </a:p>
          <a:p>
            <a:r>
              <a:rPr lang="en-US" dirty="0">
                <a:solidFill>
                  <a:srgbClr val="00B0F0"/>
                </a:solidFill>
              </a:rPr>
              <a:t>C</a:t>
            </a:r>
            <a:r>
              <a:rPr lang="en-US" dirty="0">
                <a:solidFill>
                  <a:srgbClr val="00B0F0"/>
                </a:solidFill>
              </a:rPr>
              <a:t>ache</a:t>
            </a:r>
            <a:r>
              <a:rPr lang="zh-CN" altLang="en-US" dirty="0">
                <a:solidFill>
                  <a:srgbClr val="00B0F0"/>
                </a:solidFill>
              </a:rPr>
              <a:t> </a:t>
            </a:r>
            <a:r>
              <a:rPr lang="en-US" altLang="zh-CN" dirty="0">
                <a:solidFill>
                  <a:srgbClr val="00B0F0"/>
                </a:solidFill>
              </a:rPr>
              <a:t>locks to greatly reduce the time to acquire the lock</a:t>
            </a:r>
            <a:endParaRPr lang="en-US" dirty="0">
              <a:solidFill>
                <a:srgbClr val="00B0F0"/>
              </a:solidFill>
            </a:endParaRPr>
          </a:p>
        </p:txBody>
      </p:sp>
      <p:sp>
        <p:nvSpPr>
          <p:cNvPr id="5" name="Content Placeholder 2"/>
          <p:cNvSpPr txBox="1"/>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coherence</a:t>
            </a:r>
            <a:endPar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 </a:t>
            </a:r>
            <a:endPar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6" name="Title 1"/>
          <p:cNvSpPr txBox="1"/>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Spin Locks using Coherence</a:t>
            </a:r>
            <a:endPar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457200" y="1600200"/>
            <a:ext cx="8839200" cy="5257800"/>
          </a:xfrm>
        </p:spPr>
        <p:txBody>
          <a:bodyPr/>
          <a:lstStyle/>
          <a:p>
            <a:r>
              <a:rPr lang="en-US" dirty="0"/>
              <a:t>I</a:t>
            </a:r>
            <a:r>
              <a:rPr lang="en-US" dirty="0"/>
              <a:t>mplement spin locks using both atomic operation and coherence mechanism</a:t>
            </a:r>
            <a:endParaRPr lang="en-US" dirty="0"/>
          </a:p>
          <a:p>
            <a:r>
              <a:rPr lang="en-US" dirty="0">
                <a:solidFill>
                  <a:srgbClr val="00B0F0"/>
                </a:solidFill>
              </a:rPr>
              <a:t>C</a:t>
            </a:r>
            <a:r>
              <a:rPr lang="en-US" dirty="0">
                <a:solidFill>
                  <a:srgbClr val="00B0F0"/>
                </a:solidFill>
              </a:rPr>
              <a:t>ache</a:t>
            </a:r>
            <a:r>
              <a:rPr lang="zh-CN" altLang="en-US" dirty="0">
                <a:solidFill>
                  <a:srgbClr val="00B0F0"/>
                </a:solidFill>
              </a:rPr>
              <a:t> </a:t>
            </a:r>
            <a:r>
              <a:rPr lang="en-US" altLang="zh-CN" dirty="0">
                <a:solidFill>
                  <a:srgbClr val="00B0F0"/>
                </a:solidFill>
              </a:rPr>
              <a:t>locks to greatly reduce the time to acquire the lock</a:t>
            </a:r>
            <a:endParaRPr lang="en-US" dirty="0">
              <a:solidFill>
                <a:srgbClr val="00B0F0"/>
              </a:solidFill>
            </a:endParaRPr>
          </a:p>
        </p:txBody>
      </p:sp>
      <p:sp>
        <p:nvSpPr>
          <p:cNvPr id="5" name="Content Placeholder 2"/>
          <p:cNvSpPr txBox="1"/>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coherence</a:t>
            </a:r>
            <a:endPar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 </a:t>
            </a:r>
            <a:endPar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6" name="Title 1"/>
          <p:cNvSpPr txBox="1"/>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Spin Locks using Coherence</a:t>
            </a:r>
            <a:endPar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p:txBody>
      </p:sp>
      <p:pic>
        <p:nvPicPr>
          <p:cNvPr id="2" name="Picture 1"/>
          <p:cNvPicPr>
            <a:picLocks noChangeAspect="1"/>
          </p:cNvPicPr>
          <p:nvPr/>
        </p:nvPicPr>
        <p:blipFill>
          <a:blip r:embed="rId1"/>
          <a:stretch>
            <a:fillRect/>
          </a:stretch>
        </p:blipFill>
        <p:spPr>
          <a:xfrm>
            <a:off x="914400" y="3733800"/>
            <a:ext cx="8229600" cy="17168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065204"/>
            <a:ext cx="9144000" cy="5792796"/>
          </a:xfrm>
          <a:prstGeom prst="rect">
            <a:avLst/>
          </a:prstGeom>
        </p:spPr>
      </p:pic>
      <p:sp>
        <p:nvSpPr>
          <p:cNvPr id="2" name="Title 1"/>
          <p:cNvSpPr>
            <a:spLocks noGrp="1"/>
          </p:cNvSpPr>
          <p:nvPr>
            <p:ph type="title"/>
          </p:nvPr>
        </p:nvSpPr>
        <p:spPr/>
        <p:txBody>
          <a:bodyPr/>
          <a:lstStyle/>
          <a:p>
            <a:r>
              <a:rPr lang="en-US" dirty="0"/>
              <a:t>Spin Locks using Coherence</a:t>
            </a:r>
            <a:endParaRPr lang="en-US" dirty="0"/>
          </a:p>
        </p:txBody>
      </p:sp>
      <p:sp>
        <p:nvSpPr>
          <p:cNvPr id="5" name="Content Placeholder 2"/>
          <p:cNvSpPr txBox="1"/>
          <p:nvPr/>
        </p:nvSpPr>
        <p:spPr bwMode="auto">
          <a:xfrm>
            <a:off x="61416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w</a:t>
            </a: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rite invalidate</a:t>
            </a:r>
            <a:endParaRPr kumimoji="0" lang="en-US" altLang="zh-CN" sz="24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065204"/>
            <a:ext cx="9144000" cy="5792796"/>
          </a:xfrm>
          <a:prstGeom prst="rect">
            <a:avLst/>
          </a:prstGeom>
        </p:spPr>
      </p:pic>
      <p:sp>
        <p:nvSpPr>
          <p:cNvPr id="2" name="Title 1"/>
          <p:cNvSpPr>
            <a:spLocks noGrp="1"/>
          </p:cNvSpPr>
          <p:nvPr>
            <p:ph type="title"/>
          </p:nvPr>
        </p:nvSpPr>
        <p:spPr/>
        <p:txBody>
          <a:bodyPr/>
          <a:lstStyle/>
          <a:p>
            <a:r>
              <a:rPr lang="en-US" dirty="0"/>
              <a:t>Spin Locks using Coherence</a:t>
            </a:r>
            <a:endParaRPr lang="en-US" dirty="0"/>
          </a:p>
        </p:txBody>
      </p:sp>
      <p:sp>
        <p:nvSpPr>
          <p:cNvPr id="5" name="Content Placeholder 2"/>
          <p:cNvSpPr txBox="1"/>
          <p:nvPr/>
        </p:nvSpPr>
        <p:spPr bwMode="auto">
          <a:xfrm>
            <a:off x="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P0</a:t>
            </a:r>
            <a:r>
              <a:rPr kumimoji="0" lang="zh-CN" altLang="en-US"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a:t>
            </a: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exits and unlocks</a:t>
            </a:r>
            <a:endParaRPr kumimoji="0" lang="en-US" altLang="zh-CN" sz="24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6" name="AutoShape 5"/>
          <p:cNvSpPr>
            <a:spLocks noChangeArrowheads="1"/>
          </p:cNvSpPr>
          <p:nvPr/>
        </p:nvSpPr>
        <p:spPr bwMode="auto">
          <a:xfrm>
            <a:off x="0" y="1842360"/>
            <a:ext cx="9144000" cy="1281839"/>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065204"/>
            <a:ext cx="9144000" cy="5792796"/>
          </a:xfrm>
          <a:prstGeom prst="rect">
            <a:avLst/>
          </a:prstGeom>
        </p:spPr>
      </p:pic>
      <p:sp>
        <p:nvSpPr>
          <p:cNvPr id="2" name="Title 1"/>
          <p:cNvSpPr>
            <a:spLocks noGrp="1"/>
          </p:cNvSpPr>
          <p:nvPr>
            <p:ph type="title"/>
          </p:nvPr>
        </p:nvSpPr>
        <p:spPr/>
        <p:txBody>
          <a:bodyPr/>
          <a:lstStyle/>
          <a:p>
            <a:r>
              <a:rPr lang="en-US" dirty="0"/>
              <a:t>Spin Locks using Coherence</a:t>
            </a:r>
            <a:endParaRPr lang="en-US" dirty="0"/>
          </a:p>
        </p:txBody>
      </p:sp>
      <p:sp>
        <p:nvSpPr>
          <p:cNvPr id="5" name="Content Placeholder 2"/>
          <p:cNvSpPr txBox="1"/>
          <p:nvPr/>
        </p:nvSpPr>
        <p:spPr bwMode="auto">
          <a:xfrm>
            <a:off x="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P1 and P2 race</a:t>
            </a:r>
            <a:endParaRPr kumimoji="0" lang="en-US" altLang="zh-CN" sz="24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6" name="AutoShape 5"/>
          <p:cNvSpPr>
            <a:spLocks noChangeArrowheads="1"/>
          </p:cNvSpPr>
          <p:nvPr/>
        </p:nvSpPr>
        <p:spPr bwMode="auto">
          <a:xfrm>
            <a:off x="0" y="3096000"/>
            <a:ext cx="9144000" cy="1728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065204"/>
            <a:ext cx="9144000" cy="5792796"/>
          </a:xfrm>
          <a:prstGeom prst="rect">
            <a:avLst/>
          </a:prstGeom>
        </p:spPr>
      </p:pic>
      <p:sp>
        <p:nvSpPr>
          <p:cNvPr id="2" name="Title 1"/>
          <p:cNvSpPr>
            <a:spLocks noGrp="1"/>
          </p:cNvSpPr>
          <p:nvPr>
            <p:ph type="title"/>
          </p:nvPr>
        </p:nvSpPr>
        <p:spPr/>
        <p:txBody>
          <a:bodyPr/>
          <a:lstStyle/>
          <a:p>
            <a:r>
              <a:rPr lang="en-US" dirty="0"/>
              <a:t>Spin Locks using Coherence</a:t>
            </a:r>
            <a:endParaRPr lang="en-US" dirty="0"/>
          </a:p>
        </p:txBody>
      </p:sp>
      <p:sp>
        <p:nvSpPr>
          <p:cNvPr id="5" name="Content Placeholder 2"/>
          <p:cNvSpPr txBox="1"/>
          <p:nvPr/>
        </p:nvSpPr>
        <p:spPr bwMode="auto">
          <a:xfrm>
            <a:off x="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P2 wins and enters critical section</a:t>
            </a:r>
            <a:endParaRPr kumimoji="0" lang="en-US" altLang="zh-CN" sz="24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6" name="AutoShape 5"/>
          <p:cNvSpPr>
            <a:spLocks noChangeArrowheads="1"/>
          </p:cNvSpPr>
          <p:nvPr/>
        </p:nvSpPr>
        <p:spPr bwMode="auto">
          <a:xfrm>
            <a:off x="0" y="4825200"/>
            <a:ext cx="9144000" cy="14232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065204"/>
            <a:ext cx="9144000" cy="5792796"/>
          </a:xfrm>
          <a:prstGeom prst="rect">
            <a:avLst/>
          </a:prstGeom>
        </p:spPr>
      </p:pic>
      <p:sp>
        <p:nvSpPr>
          <p:cNvPr id="2" name="Title 1"/>
          <p:cNvSpPr>
            <a:spLocks noGrp="1"/>
          </p:cNvSpPr>
          <p:nvPr>
            <p:ph type="title"/>
          </p:nvPr>
        </p:nvSpPr>
        <p:spPr/>
        <p:txBody>
          <a:bodyPr/>
          <a:lstStyle/>
          <a:p>
            <a:r>
              <a:rPr lang="en-US" dirty="0"/>
              <a:t>Spin Locks using Coherence</a:t>
            </a:r>
            <a:endParaRPr lang="en-US" dirty="0"/>
          </a:p>
        </p:txBody>
      </p:sp>
      <p:sp>
        <p:nvSpPr>
          <p:cNvPr id="5" name="Content Placeholder 2"/>
          <p:cNvSpPr txBox="1"/>
          <p:nvPr/>
        </p:nvSpPr>
        <p:spPr bwMode="auto">
          <a:xfrm>
            <a:off x="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P1 fails and spins to wait</a:t>
            </a:r>
            <a:endParaRPr kumimoji="0" lang="en-US" altLang="zh-CN" sz="24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6" name="AutoShape 5"/>
          <p:cNvSpPr>
            <a:spLocks noChangeArrowheads="1"/>
          </p:cNvSpPr>
          <p:nvPr/>
        </p:nvSpPr>
        <p:spPr bwMode="auto">
          <a:xfrm>
            <a:off x="0" y="5562600"/>
            <a:ext cx="9144000" cy="1260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065204"/>
            <a:ext cx="9144000" cy="5792796"/>
          </a:xfrm>
          <a:prstGeom prst="rect">
            <a:avLst/>
          </a:prstGeom>
        </p:spPr>
      </p:pic>
      <p:sp>
        <p:nvSpPr>
          <p:cNvPr id="2" name="Title 1"/>
          <p:cNvSpPr>
            <a:spLocks noGrp="1"/>
          </p:cNvSpPr>
          <p:nvPr>
            <p:ph type="title"/>
          </p:nvPr>
        </p:nvSpPr>
        <p:spPr/>
        <p:txBody>
          <a:bodyPr/>
          <a:lstStyle/>
          <a:p>
            <a:r>
              <a:rPr lang="en-US" dirty="0"/>
              <a:t>Spin Locks using Coherence</a:t>
            </a:r>
            <a:endParaRPr lang="en-US" dirty="0"/>
          </a:p>
        </p:txBody>
      </p:sp>
      <p:sp>
        <p:nvSpPr>
          <p:cNvPr id="5" name="Content Placeholder 2"/>
          <p:cNvSpPr txBox="1"/>
          <p:nvPr/>
        </p:nvSpPr>
        <p:spPr bwMode="auto">
          <a:xfrm>
            <a:off x="129600" y="1066800"/>
            <a:ext cx="8991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400" b="1" i="0" u="none" strike="noStrike" kern="0" cap="none" spc="0" normalizeH="0" baseline="0" noProof="0" dirty="0" err="1">
                <a:ln>
                  <a:noFill/>
                </a:ln>
                <a:solidFill>
                  <a:srgbClr val="92D050"/>
                </a:solidFill>
                <a:effectLst/>
                <a:uLnTx/>
                <a:uFillTx/>
                <a:latin typeface="Verdana" panose="020B0604030504040204"/>
                <a:ea typeface="宋体" panose="02010600030101010101" pitchFamily="2" charset="-122"/>
                <a:cs typeface="+mn-cs"/>
              </a:rPr>
              <a:t>lr</a:t>
            </a:r>
            <a:r>
              <a:rPr kumimoji="0" lang="en-US" altLang="zh-CN" sz="24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 causes no bus traffic;                          </a:t>
            </a:r>
            <a:r>
              <a:rPr lang="en-US" altLang="zh-CN" sz="2400" b="1" kern="0" dirty="0">
                <a:solidFill>
                  <a:srgbClr val="FFC000"/>
                </a:solidFill>
                <a:latin typeface="Verdana" panose="020B0604030504040204"/>
                <a:ea typeface="宋体" panose="02010600030101010101" pitchFamily="2" charset="-122"/>
              </a:rPr>
              <a:t>EXCH</a:t>
            </a:r>
            <a:r>
              <a:rPr kumimoji="0" lang="en-US" altLang="zh-CN" sz="2400" b="1" i="0" u="none" strike="noStrike" kern="0" cap="none" spc="0" normalizeH="0" baseline="0" noProof="0" dirty="0">
                <a:ln>
                  <a:noFill/>
                </a:ln>
                <a:solidFill>
                  <a:srgbClr val="FFC000"/>
                </a:solidFill>
                <a:effectLst/>
                <a:uLnTx/>
                <a:uFillTx/>
                <a:latin typeface="Verdana" panose="020B0604030504040204"/>
                <a:ea typeface="宋体" panose="02010600030101010101" pitchFamily="2" charset="-122"/>
                <a:cs typeface="+mn-cs"/>
              </a:rPr>
              <a:t> does;</a:t>
            </a:r>
            <a:endParaRPr kumimoji="0" lang="en-US" altLang="zh-CN" sz="2400" b="0" i="0" u="none" strike="noStrike" kern="0" cap="none" spc="0" normalizeH="0" baseline="0" noProof="0" dirty="0">
              <a:ln>
                <a:noFill/>
              </a:ln>
              <a:solidFill>
                <a:srgbClr val="FFC000"/>
              </a:solidFill>
              <a:effectLst/>
              <a:uLnTx/>
              <a:uFillTx/>
              <a:latin typeface="Verdana" panose="020B0604030504040204"/>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coherence</a:t>
            </a:r>
            <a:endPar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 </a:t>
            </a:r>
            <a:endParaRPr kumimoji="0" lang="en-US" altLang="zh-CN" sz="44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6" name="Title 1"/>
          <p:cNvSpPr txBox="1"/>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Spin Locks using Coherence</a:t>
            </a:r>
            <a:endPar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p:txBody>
      </p:sp>
      <p:pic>
        <p:nvPicPr>
          <p:cNvPr id="2" name="Picture 1"/>
          <p:cNvPicPr>
            <a:picLocks noChangeAspect="1"/>
          </p:cNvPicPr>
          <p:nvPr/>
        </p:nvPicPr>
        <p:blipFill>
          <a:blip r:embed="rId1"/>
          <a:stretch>
            <a:fillRect/>
          </a:stretch>
        </p:blipFill>
        <p:spPr>
          <a:xfrm>
            <a:off x="0" y="1813675"/>
            <a:ext cx="9144000" cy="1907564"/>
          </a:xfrm>
          <a:prstGeom prst="rect">
            <a:avLst/>
          </a:prstGeom>
        </p:spPr>
      </p:pic>
      <p:pic>
        <p:nvPicPr>
          <p:cNvPr id="3" name="Picture 2"/>
          <p:cNvPicPr>
            <a:picLocks noChangeAspect="1"/>
          </p:cNvPicPr>
          <p:nvPr/>
        </p:nvPicPr>
        <p:blipFill>
          <a:blip r:embed="rId2"/>
          <a:stretch>
            <a:fillRect/>
          </a:stretch>
        </p:blipFill>
        <p:spPr>
          <a:xfrm>
            <a:off x="0" y="4118314"/>
            <a:ext cx="8915400" cy="1922689"/>
          </a:xfrm>
          <a:prstGeom prst="rect">
            <a:avLst/>
          </a:prstGeom>
        </p:spPr>
      </p:pic>
      <p:cxnSp>
        <p:nvCxnSpPr>
          <p:cNvPr id="12" name="Curved Connector 11"/>
          <p:cNvCxnSpPr>
            <a:stCxn id="9" idx="2"/>
            <a:endCxn id="10" idx="2"/>
          </p:cNvCxnSpPr>
          <p:nvPr/>
        </p:nvCxnSpPr>
        <p:spPr>
          <a:xfrm rot="10800000" flipV="1">
            <a:off x="1600200" y="1981199"/>
            <a:ext cx="12700" cy="2295725"/>
          </a:xfrm>
          <a:prstGeom prst="curvedConnector3">
            <a:avLst>
              <a:gd name="adj1" fmla="val 6216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600200" y="1752600"/>
            <a:ext cx="533400" cy="4572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0" name="Oval 9"/>
          <p:cNvSpPr/>
          <p:nvPr/>
        </p:nvSpPr>
        <p:spPr>
          <a:xfrm>
            <a:off x="1600200" y="4048325"/>
            <a:ext cx="533400" cy="4572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20" name="Content Placeholder 2"/>
          <p:cNvSpPr txBox="1"/>
          <p:nvPr/>
        </p:nvSpPr>
        <p:spPr bwMode="auto">
          <a:xfrm>
            <a:off x="129600" y="1066800"/>
            <a:ext cx="95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4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replace </a:t>
            </a:r>
            <a:r>
              <a:rPr kumimoji="0" lang="en-US" altLang="zh-CN" sz="2400" b="1" i="0" u="none" strike="noStrike" kern="0" cap="none" spc="0" normalizeH="0" baseline="0" noProof="0" dirty="0" err="1">
                <a:ln>
                  <a:noFill/>
                </a:ln>
                <a:solidFill>
                  <a:srgbClr val="92D050"/>
                </a:solidFill>
                <a:effectLst/>
                <a:uLnTx/>
                <a:uFillTx/>
                <a:latin typeface="Verdana" panose="020B0604030504040204"/>
                <a:ea typeface="宋体" panose="02010600030101010101" pitchFamily="2" charset="-122"/>
                <a:cs typeface="+mn-cs"/>
              </a:rPr>
              <a:t>ld&amp;EXCH</a:t>
            </a:r>
            <a:r>
              <a:rPr kumimoji="0" lang="en-US" altLang="zh-CN" sz="24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 with </a:t>
            </a:r>
            <a:r>
              <a:rPr kumimoji="0" lang="en-US" altLang="zh-CN" sz="2400" b="1" i="0" u="none" strike="noStrike" kern="0" cap="none" spc="0" normalizeH="0" baseline="0" noProof="0" dirty="0" err="1">
                <a:ln>
                  <a:noFill/>
                </a:ln>
                <a:solidFill>
                  <a:srgbClr val="92D050"/>
                </a:solidFill>
                <a:effectLst/>
                <a:uLnTx/>
                <a:uFillTx/>
                <a:latin typeface="Verdana" panose="020B0604030504040204"/>
                <a:ea typeface="宋体" panose="02010600030101010101" pitchFamily="2" charset="-122"/>
                <a:cs typeface="+mn-cs"/>
              </a:rPr>
              <a:t>lr&amp;sc</a:t>
            </a:r>
            <a:r>
              <a:rPr kumimoji="0" lang="en-US" altLang="zh-CN" sz="24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  for </a:t>
            </a:r>
            <a:endParaRPr kumimoji="0" lang="en-US" altLang="zh-CN" sz="24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4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optimizing bandwidth</a:t>
            </a:r>
            <a:r>
              <a:rPr kumimoji="0" lang="zh-CN" altLang="en-US" sz="24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 </a:t>
            </a:r>
            <a:endParaRPr kumimoji="0" lang="en-US" altLang="zh-CN" sz="24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
        <p:nvSpPr>
          <p:cNvPr id="11" name="Oval 10"/>
          <p:cNvSpPr/>
          <p:nvPr/>
        </p:nvSpPr>
        <p:spPr>
          <a:xfrm>
            <a:off x="1631261" y="2895600"/>
            <a:ext cx="921433" cy="5334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 name="Oval 12"/>
          <p:cNvSpPr/>
          <p:nvPr/>
        </p:nvSpPr>
        <p:spPr>
          <a:xfrm>
            <a:off x="1631261" y="5267525"/>
            <a:ext cx="915081" cy="4572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cxnSp>
        <p:nvCxnSpPr>
          <p:cNvPr id="14" name="Curved Connector 13"/>
          <p:cNvCxnSpPr/>
          <p:nvPr/>
        </p:nvCxnSpPr>
        <p:spPr>
          <a:xfrm rot="10800000" flipV="1">
            <a:off x="2546344" y="3154290"/>
            <a:ext cx="12700" cy="2295725"/>
          </a:xfrm>
          <a:prstGeom prst="curvedConnector3">
            <a:avLst>
              <a:gd name="adj1" fmla="val -454063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2"/>
          <p:cNvSpPr>
            <a:spLocks noGrp="1" noChangeArrowheads="1"/>
          </p:cNvSpPr>
          <p:nvPr>
            <p:ph type="title"/>
          </p:nvPr>
        </p:nvSpPr>
        <p:spPr/>
        <p:txBody>
          <a:bodyPr/>
          <a:lstStyle/>
          <a:p>
            <a:pPr eaLnBrk="1" hangingPunct="1"/>
            <a:r>
              <a:rPr lang="en-US" altLang="zh-CN" sz="4000"/>
              <a:t>Six Basic Cache Optimizations</a:t>
            </a:r>
            <a:endParaRPr lang="en-US" altLang="zh-CN" sz="4000"/>
          </a:p>
        </p:txBody>
      </p:sp>
      <p:sp>
        <p:nvSpPr>
          <p:cNvPr id="284674" name="Rectangle 3"/>
          <p:cNvSpPr>
            <a:spLocks noGrp="1" noChangeArrowheads="1"/>
          </p:cNvSpPr>
          <p:nvPr>
            <p:ph type="body" idx="1"/>
          </p:nvPr>
        </p:nvSpPr>
        <p:spPr/>
        <p:txBody>
          <a:bodyPr/>
          <a:lstStyle/>
          <a:p>
            <a:pPr eaLnBrk="1" hangingPunct="1">
              <a:lnSpc>
                <a:spcPct val="90000"/>
              </a:lnSpc>
            </a:pPr>
            <a:r>
              <a:rPr lang="en-US" altLang="zh-CN" b="1"/>
              <a:t>4. multilevel caches</a:t>
            </a:r>
            <a:endParaRPr lang="en-US" altLang="zh-CN" b="1"/>
          </a:p>
          <a:p>
            <a:pPr eaLnBrk="1" hangingPunct="1">
              <a:lnSpc>
                <a:spcPct val="90000"/>
              </a:lnSpc>
              <a:buFontTx/>
              <a:buNone/>
            </a:pPr>
            <a:r>
              <a:rPr lang="en-US" altLang="zh-CN"/>
              <a:t>	reduce miss penalty;</a:t>
            </a:r>
            <a:endParaRPr lang="en-US" altLang="zh-CN"/>
          </a:p>
          <a:p>
            <a:pPr eaLnBrk="1" hangingPunct="1">
              <a:lnSpc>
                <a:spcPct val="90000"/>
              </a:lnSpc>
              <a:buFontTx/>
              <a:buNone/>
            </a:pPr>
            <a:r>
              <a:rPr lang="en-US" altLang="zh-CN"/>
              <a:t>	reduce power;</a:t>
            </a:r>
            <a:endParaRPr lang="en-US" altLang="zh-CN"/>
          </a:p>
          <a:p>
            <a:pPr eaLnBrk="1" hangingPunct="1">
              <a:lnSpc>
                <a:spcPct val="90000"/>
              </a:lnSpc>
              <a:buFontTx/>
              <a:buNone/>
            </a:pPr>
            <a:r>
              <a:rPr lang="en-US" altLang="zh-CN"/>
              <a:t>average memory access time =</a:t>
            </a:r>
            <a:endParaRPr lang="en-US" altLang="zh-CN"/>
          </a:p>
          <a:p>
            <a:pPr eaLnBrk="1" hangingPunct="1">
              <a:lnSpc>
                <a:spcPct val="90000"/>
              </a:lnSpc>
              <a:buFontTx/>
              <a:buNone/>
            </a:pPr>
            <a:r>
              <a:rPr lang="en-US" altLang="zh-CN"/>
              <a:t>Hit time</a:t>
            </a:r>
            <a:r>
              <a:rPr lang="en-US" altLang="zh-CN" baseline="-25000"/>
              <a:t>L1</a:t>
            </a:r>
            <a:r>
              <a:rPr lang="en-US" altLang="zh-CN"/>
              <a:t> + Miss rate</a:t>
            </a:r>
            <a:r>
              <a:rPr lang="en-US" altLang="zh-CN" baseline="-25000"/>
              <a:t>L1</a:t>
            </a:r>
            <a:r>
              <a:rPr lang="en-US" altLang="zh-CN"/>
              <a:t> x</a:t>
            </a:r>
            <a:endParaRPr lang="en-US" altLang="zh-CN"/>
          </a:p>
          <a:p>
            <a:pPr eaLnBrk="1" hangingPunct="1">
              <a:lnSpc>
                <a:spcPct val="90000"/>
              </a:lnSpc>
              <a:buFontTx/>
              <a:buNone/>
            </a:pPr>
            <a:r>
              <a:rPr lang="en-US" altLang="zh-CN"/>
              <a:t>(Hit time</a:t>
            </a:r>
            <a:r>
              <a:rPr lang="en-US" altLang="zh-CN" baseline="-25000"/>
              <a:t>L2</a:t>
            </a:r>
            <a:r>
              <a:rPr lang="en-US" altLang="zh-CN"/>
              <a:t> + Miss rate</a:t>
            </a:r>
            <a:r>
              <a:rPr lang="en-US" altLang="zh-CN" baseline="-25000"/>
              <a:t>L2</a:t>
            </a:r>
            <a:r>
              <a:rPr lang="en-US" altLang="zh-CN"/>
              <a:t> x Miss penalty</a:t>
            </a:r>
            <a:r>
              <a:rPr lang="en-US" altLang="zh-CN" baseline="-25000"/>
              <a:t>L2</a:t>
            </a:r>
            <a:r>
              <a:rPr lang="en-US" altLang="zh-CN"/>
              <a:t>)</a:t>
            </a:r>
            <a:endParaRPr lang="en-US" altLang="zh-CN" b="1"/>
          </a:p>
          <a:p>
            <a:pPr eaLnBrk="1" hangingPunct="1">
              <a:lnSpc>
                <a:spcPct val="90000"/>
              </a:lnSpc>
            </a:pPr>
            <a:r>
              <a:rPr lang="en-US" altLang="zh-CN" b="1"/>
              <a:t>5. giving priority to read misses over writes</a:t>
            </a:r>
            <a:endParaRPr lang="en-US" altLang="zh-CN" b="1"/>
          </a:p>
          <a:p>
            <a:pPr eaLnBrk="1" hangingPunct="1">
              <a:lnSpc>
                <a:spcPct val="90000"/>
              </a:lnSpc>
              <a:buFontTx/>
              <a:buNone/>
            </a:pPr>
            <a:r>
              <a:rPr lang="en-US" altLang="zh-CN" b="1"/>
              <a:t>	</a:t>
            </a:r>
            <a:r>
              <a:rPr lang="en-US" altLang="zh-CN"/>
              <a:t>reduce miss penalty;</a:t>
            </a:r>
            <a:endParaRPr lang="en-US" altLang="zh-CN"/>
          </a:p>
          <a:p>
            <a:pPr eaLnBrk="1" hangingPunct="1">
              <a:lnSpc>
                <a:spcPct val="90000"/>
              </a:lnSpc>
              <a:buFontTx/>
              <a:buNone/>
            </a:pPr>
            <a:r>
              <a:rPr lang="en-US" altLang="zh-CN" b="1"/>
              <a:t>	</a:t>
            </a:r>
            <a:r>
              <a:rPr lang="en-US" altLang="zh-CN"/>
              <a:t>introduce write buffer;</a:t>
            </a:r>
            <a:r>
              <a:rPr lang="en-US" altLang="zh-CN" b="1"/>
              <a:t>	</a:t>
            </a:r>
            <a:endParaRPr lang="en-US" altLang="zh-CN" b="1"/>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Synchronized Program</a:t>
            </a:r>
            <a:endParaRPr lang="en-US" dirty="0"/>
          </a:p>
        </p:txBody>
      </p:sp>
      <p:sp>
        <p:nvSpPr>
          <p:cNvPr id="3" name="Content Placeholder 2"/>
          <p:cNvSpPr>
            <a:spLocks noGrp="1"/>
          </p:cNvSpPr>
          <p:nvPr>
            <p:ph idx="1"/>
          </p:nvPr>
        </p:nvSpPr>
        <p:spPr/>
        <p:txBody>
          <a:bodyPr/>
          <a:lstStyle/>
          <a:p>
            <a:r>
              <a:rPr lang="en-US" dirty="0"/>
              <a:t>Order all </a:t>
            </a:r>
            <a:r>
              <a:rPr lang="en-US" dirty="0"/>
              <a:t>accesses to shared data by synchronization operations</a:t>
            </a:r>
            <a:endParaRPr lang="en-US" dirty="0"/>
          </a:p>
          <a:p>
            <a:r>
              <a:rPr lang="en-US" dirty="0"/>
              <a:t>Separate a write of a variable by one processor and a read/write acess of that variable by another processor by a pair of synchronization operations:        one afte the write by the writing processor (e.g., unlock);                   one before the access by the second processor (e.g., lock); </a:t>
            </a:r>
            <a:endParaRPr lang="en-US" dirty="0"/>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Synchronized Program</a:t>
            </a:r>
            <a:endParaRPr lang="en-US" dirty="0"/>
          </a:p>
        </p:txBody>
      </p:sp>
      <p:sp>
        <p:nvSpPr>
          <p:cNvPr id="3" name="Content Placeholder 2"/>
          <p:cNvSpPr>
            <a:spLocks noGrp="1"/>
          </p:cNvSpPr>
          <p:nvPr>
            <p:ph idx="1"/>
          </p:nvPr>
        </p:nvSpPr>
        <p:spPr/>
        <p:txBody>
          <a:bodyPr/>
          <a:lstStyle/>
          <a:p>
            <a:r>
              <a:rPr lang="en-US" dirty="0"/>
              <a:t>data-race-free</a:t>
            </a:r>
            <a:r>
              <a:rPr lang="en-US" dirty="0"/>
              <a:t> programm</a:t>
            </a:r>
            <a:endParaRPr lang="en-US" dirty="0"/>
          </a:p>
          <a:p>
            <a:r>
              <a:rPr lang="en-US" dirty="0"/>
              <a:t>D</a:t>
            </a:r>
            <a:r>
              <a:rPr lang="en-US" dirty="0"/>
              <a:t>ata races:                                      variables may be updated without ordering by synchronization, leading to unpredictable execution outcome that depends on the relative speed of the processors;</a:t>
            </a:r>
            <a:endParaRPr lang="en-US" dirty="0"/>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Synchronized Program</a:t>
            </a:r>
            <a:endParaRPr lang="en-US" dirty="0"/>
          </a:p>
        </p:txBody>
      </p:sp>
      <p:sp>
        <p:nvSpPr>
          <p:cNvPr id="3" name="Content Placeholder 2"/>
          <p:cNvSpPr>
            <a:spLocks noGrp="1"/>
          </p:cNvSpPr>
          <p:nvPr>
            <p:ph idx="1"/>
          </p:nvPr>
        </p:nvSpPr>
        <p:spPr/>
        <p:txBody>
          <a:bodyPr/>
          <a:lstStyle/>
          <a:p>
            <a:r>
              <a:rPr lang="en-US" dirty="0"/>
              <a:t>data-race-free</a:t>
            </a:r>
            <a:r>
              <a:rPr lang="en-US" dirty="0"/>
              <a:t> programm</a:t>
            </a:r>
            <a:endParaRPr lang="en-US" dirty="0"/>
          </a:p>
          <a:p>
            <a:r>
              <a:rPr lang="en-US" dirty="0"/>
              <a:t>D</a:t>
            </a:r>
            <a:r>
              <a:rPr lang="en-US" dirty="0"/>
              <a:t>ata races:                                      </a:t>
            </a:r>
            <a:r>
              <a:rPr lang="en-US" dirty="0">
                <a:solidFill>
                  <a:srgbClr val="00B0F0"/>
                </a:solidFill>
              </a:rPr>
              <a:t>shared data </a:t>
            </a:r>
            <a:r>
              <a:rPr lang="en-US" dirty="0"/>
              <a:t>may be updated without ordering by synchronization, leading to unpredictable execution outcome that depends on the relative speed of the processors;</a:t>
            </a:r>
            <a:endParaRPr lang="en-US" dirty="0"/>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what about unshared data?</a:t>
            </a:r>
            <a:endParaRPr lang="en-US" altLang="zh-CN" dirty="0"/>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should they be ordered?</a:t>
            </a:r>
            <a:endParaRPr lang="en-US" altLang="zh-CN" dirty="0"/>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especially on multiprocessor</a:t>
            </a:r>
            <a:endParaRPr lang="en-US" altLang="zh-CN" dirty="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Sequential Consistency</a:t>
            </a:r>
            <a:endParaRPr lang="en-US" dirty="0"/>
          </a:p>
        </p:txBody>
      </p:sp>
      <p:sp>
        <p:nvSpPr>
          <p:cNvPr id="3" name="Content Placeholder 2"/>
          <p:cNvSpPr>
            <a:spLocks noGrp="1"/>
          </p:cNvSpPr>
          <p:nvPr>
            <p:ph idx="1"/>
          </p:nvPr>
        </p:nvSpPr>
        <p:spPr/>
        <p:txBody>
          <a:bodyPr/>
          <a:lstStyle/>
          <a:p>
            <a:r>
              <a:rPr lang="en-US" dirty="0">
                <a:solidFill>
                  <a:srgbClr val="00B0F0"/>
                </a:solidFill>
              </a:rPr>
              <a:t>Requirement:</a:t>
            </a:r>
            <a:r>
              <a:rPr lang="en-US" dirty="0"/>
              <a:t>                                  the result of any execution to be same as though in-order co-processor memory accesses and arbitrarily-interleaved cross-processor memory accesses are enforced</a:t>
            </a:r>
            <a:endParaRPr lang="en-US" dirty="0"/>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Sequential Consistency</a:t>
            </a:r>
            <a:endParaRPr lang="en-US" dirty="0"/>
          </a:p>
        </p:txBody>
      </p:sp>
      <p:sp>
        <p:nvSpPr>
          <p:cNvPr id="3" name="Content Placeholder 2"/>
          <p:cNvSpPr>
            <a:spLocks noGrp="1"/>
          </p:cNvSpPr>
          <p:nvPr>
            <p:ph idx="1"/>
          </p:nvPr>
        </p:nvSpPr>
        <p:spPr/>
        <p:txBody>
          <a:bodyPr/>
          <a:lstStyle/>
          <a:p>
            <a:r>
              <a:rPr lang="en-US" dirty="0">
                <a:solidFill>
                  <a:srgbClr val="00B0F0"/>
                </a:solidFill>
              </a:rPr>
              <a:t>Requirement:</a:t>
            </a:r>
            <a:r>
              <a:rPr lang="en-US" dirty="0"/>
              <a:t>                                  </a:t>
            </a:r>
            <a:r>
              <a:rPr lang="en-US" dirty="0">
                <a:solidFill>
                  <a:srgbClr val="92D050"/>
                </a:solidFill>
              </a:rPr>
              <a:t>the result of any execution to be same</a:t>
            </a:r>
            <a:r>
              <a:rPr lang="en-US" dirty="0"/>
              <a:t> as though in-order co-processor memory accesses and arbitrarily-interleaved cross-processor memory accesses are enforced</a:t>
            </a:r>
            <a:endParaRPr lang="en-US" dirty="0"/>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Sequential Consistency</a:t>
            </a:r>
            <a:endParaRPr lang="en-US" dirty="0"/>
          </a:p>
        </p:txBody>
      </p:sp>
      <p:sp>
        <p:nvSpPr>
          <p:cNvPr id="3" name="Content Placeholder 2"/>
          <p:cNvSpPr>
            <a:spLocks noGrp="1"/>
          </p:cNvSpPr>
          <p:nvPr>
            <p:ph idx="1"/>
          </p:nvPr>
        </p:nvSpPr>
        <p:spPr/>
        <p:txBody>
          <a:bodyPr/>
          <a:lstStyle/>
          <a:p>
            <a:r>
              <a:rPr lang="en-US" dirty="0">
                <a:solidFill>
                  <a:srgbClr val="00B0F0"/>
                </a:solidFill>
              </a:rPr>
              <a:t>Requirement:</a:t>
            </a:r>
            <a:r>
              <a:rPr lang="en-US" dirty="0"/>
              <a:t>                                 </a:t>
            </a:r>
            <a:r>
              <a:rPr lang="en-US" dirty="0">
                <a:solidFill>
                  <a:srgbClr val="92D050"/>
                </a:solidFill>
              </a:rPr>
              <a:t>the result of any execution to be same</a:t>
            </a:r>
            <a:r>
              <a:rPr lang="en-US" dirty="0"/>
              <a:t> as though </a:t>
            </a:r>
            <a:r>
              <a:rPr lang="en-US" dirty="0">
                <a:solidFill>
                  <a:srgbClr val="00B0F0"/>
                </a:solidFill>
              </a:rPr>
              <a:t>in-order co-processor</a:t>
            </a:r>
            <a:r>
              <a:rPr lang="en-US" dirty="0"/>
              <a:t> memory accesses and </a:t>
            </a:r>
            <a:r>
              <a:rPr lang="en-US" dirty="0">
                <a:solidFill>
                  <a:srgbClr val="00B0F0"/>
                </a:solidFill>
              </a:rPr>
              <a:t>arbitrarily-interleaved cross-processor</a:t>
            </a:r>
            <a:r>
              <a:rPr lang="en-US" dirty="0"/>
              <a:t> memory accesses are enforced</a:t>
            </a:r>
            <a:endParaRPr lang="en-US" dirty="0"/>
          </a:p>
        </p:txBody>
      </p:sp>
      <p:sp>
        <p:nvSpPr>
          <p:cNvPr id="4" name="Content Placeholder 2"/>
          <p:cNvSpPr txBox="1"/>
          <p:nvPr/>
        </p:nvSpPr>
        <p:spPr bwMode="auto">
          <a:xfrm>
            <a:off x="792000" y="39624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P1:</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L1: </a:t>
            </a:r>
            <a:endParaRPr kumimoji="0" lang="en-US" altLang="zh-CN" sz="3200" b="0"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5" name="Content Placeholder 2"/>
          <p:cNvSpPr txBox="1"/>
          <p:nvPr/>
        </p:nvSpPr>
        <p:spPr bwMode="auto">
          <a:xfrm>
            <a:off x="2008800" y="39624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 = 0;</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A = 1;</a:t>
            </a:r>
            <a:endPar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if (B == 0)…</a:t>
            </a:r>
            <a:endParaRPr kumimoji="0" lang="en-US" altLang="zh-CN" sz="3200" b="0"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6" name="Content Placeholder 2"/>
          <p:cNvSpPr txBox="1"/>
          <p:nvPr/>
        </p:nvSpPr>
        <p:spPr bwMode="auto">
          <a:xfrm>
            <a:off x="5209200" y="39624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P2:</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L2: </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
        <p:nvSpPr>
          <p:cNvPr id="7" name="Content Placeholder 2"/>
          <p:cNvSpPr txBox="1"/>
          <p:nvPr/>
        </p:nvSpPr>
        <p:spPr bwMode="auto">
          <a:xfrm>
            <a:off x="6426000" y="39624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B = 0;</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B = 1;</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if (A == 0)…</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
        <p:nvSpPr>
          <p:cNvPr id="8" name="Content Placeholder 2"/>
          <p:cNvSpPr txBox="1"/>
          <p:nvPr/>
        </p:nvSpPr>
        <p:spPr bwMode="auto">
          <a:xfrm>
            <a:off x="806400" y="1066800"/>
            <a:ext cx="8275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4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require to complete A=1/B=1 before L1/L2</a:t>
            </a:r>
            <a:endParaRPr kumimoji="0" lang="en-US" altLang="zh-CN" sz="24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Sequential Consistency</a:t>
            </a:r>
            <a:endParaRPr lang="en-US" dirty="0"/>
          </a:p>
        </p:txBody>
      </p:sp>
      <p:sp>
        <p:nvSpPr>
          <p:cNvPr id="3" name="Content Placeholder 2"/>
          <p:cNvSpPr>
            <a:spLocks noGrp="1"/>
          </p:cNvSpPr>
          <p:nvPr>
            <p:ph idx="1"/>
          </p:nvPr>
        </p:nvSpPr>
        <p:spPr/>
        <p:txBody>
          <a:bodyPr/>
          <a:lstStyle/>
          <a:p>
            <a:r>
              <a:rPr lang="en-US" dirty="0">
                <a:solidFill>
                  <a:srgbClr val="00B0F0"/>
                </a:solidFill>
              </a:rPr>
              <a:t>Implementation example:</a:t>
            </a:r>
            <a:r>
              <a:rPr lang="en-US" dirty="0"/>
              <a:t>                                 delay the completion of any memory access until all the invalidations caused by the access are completed</a:t>
            </a:r>
            <a:endParaRPr lang="en-US" dirty="0"/>
          </a:p>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2"/>
          <p:cNvSpPr>
            <a:spLocks noGrp="1" noChangeArrowheads="1"/>
          </p:cNvSpPr>
          <p:nvPr>
            <p:ph type="title"/>
          </p:nvPr>
        </p:nvSpPr>
        <p:spPr/>
        <p:txBody>
          <a:bodyPr/>
          <a:lstStyle/>
          <a:p>
            <a:pPr eaLnBrk="1" hangingPunct="1"/>
            <a:r>
              <a:rPr lang="en-US" altLang="zh-CN" sz="4000"/>
              <a:t>Six Basic Cache Optimizations</a:t>
            </a:r>
            <a:endParaRPr lang="en-US" altLang="zh-CN" sz="4000"/>
          </a:p>
        </p:txBody>
      </p:sp>
      <p:sp>
        <p:nvSpPr>
          <p:cNvPr id="285698" name="Rectangle 3"/>
          <p:cNvSpPr>
            <a:spLocks noGrp="1" noChangeArrowheads="1"/>
          </p:cNvSpPr>
          <p:nvPr>
            <p:ph type="body" idx="1"/>
          </p:nvPr>
        </p:nvSpPr>
        <p:spPr/>
        <p:txBody>
          <a:bodyPr/>
          <a:lstStyle/>
          <a:p>
            <a:pPr eaLnBrk="1" hangingPunct="1"/>
            <a:r>
              <a:rPr lang="en-US" altLang="zh-CN" b="1"/>
              <a:t>6. avoiding address translation during indexing of the cache</a:t>
            </a:r>
            <a:endParaRPr lang="en-US" altLang="zh-CN" b="1"/>
          </a:p>
          <a:p>
            <a:pPr eaLnBrk="1" hangingPunct="1">
              <a:buFontTx/>
              <a:buNone/>
            </a:pPr>
            <a:r>
              <a:rPr lang="en-US" altLang="zh-CN"/>
              <a:t>	reduce hit time;</a:t>
            </a:r>
            <a:endParaRPr lang="en-US" altLang="zh-CN"/>
          </a:p>
          <a:p>
            <a:pPr eaLnBrk="1" hangingPunct="1">
              <a:buFontTx/>
              <a:buNone/>
            </a:pPr>
            <a:r>
              <a:rPr lang="en-US" altLang="zh-CN"/>
              <a:t>	use page offset to index cache;</a:t>
            </a:r>
            <a:endParaRPr lang="en-US" altLang="zh-CN"/>
          </a:p>
          <a:p>
            <a:pPr eaLnBrk="1" hangingPunct="1">
              <a:buFontTx/>
              <a:buNone/>
            </a:pPr>
            <a:r>
              <a:rPr lang="en-US" altLang="zh-CN"/>
              <a:t>	</a:t>
            </a:r>
            <a:r>
              <a:rPr lang="en-US" altLang="zh-CN" b="1"/>
              <a:t>virtually indexed, physically tagged</a:t>
            </a:r>
            <a:r>
              <a:rPr lang="en-US" altLang="zh-CN"/>
              <a:t>;</a:t>
            </a:r>
            <a:endParaRPr lang="en-US" altLang="zh-CN"/>
          </a:p>
          <a:p>
            <a:pPr eaLnBrk="1" hangingPunct="1">
              <a:buFontTx/>
              <a:buNone/>
            </a:pPr>
            <a:r>
              <a:rPr lang="en-US" altLang="zh-CN" b="1"/>
              <a:t>	</a:t>
            </a:r>
            <a:r>
              <a:rPr lang="en-US" altLang="zh-CN"/>
              <a:t>(indexing cache while querying TLB)</a:t>
            </a:r>
            <a:endParaRPr lang="en-US" altLang="zh-CN" b="1"/>
          </a:p>
        </p:txBody>
      </p:sp>
      <p:pic>
        <p:nvPicPr>
          <p:cNvPr id="285699"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7150" y="5105400"/>
            <a:ext cx="64897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Sequential Consistency</a:t>
            </a:r>
            <a:endParaRPr lang="en-US" dirty="0"/>
          </a:p>
        </p:txBody>
      </p:sp>
      <p:sp>
        <p:nvSpPr>
          <p:cNvPr id="3" name="Content Placeholder 2"/>
          <p:cNvSpPr>
            <a:spLocks noGrp="1"/>
          </p:cNvSpPr>
          <p:nvPr>
            <p:ph idx="1"/>
          </p:nvPr>
        </p:nvSpPr>
        <p:spPr/>
        <p:txBody>
          <a:bodyPr/>
          <a:lstStyle/>
          <a:p>
            <a:r>
              <a:rPr lang="en-US" dirty="0">
                <a:solidFill>
                  <a:srgbClr val="00B0F0"/>
                </a:solidFill>
              </a:rPr>
              <a:t>Implementation example:</a:t>
            </a:r>
            <a:r>
              <a:rPr lang="en-US" dirty="0"/>
              <a:t>                                 delay the completion of any memory access until all the invalidations caused by the access are completed</a:t>
            </a:r>
            <a:endParaRPr lang="en-US" dirty="0"/>
          </a:p>
          <a:p>
            <a:endParaRPr lang="en-US" dirty="0"/>
          </a:p>
          <a:p>
            <a:r>
              <a:rPr lang="en-US" dirty="0">
                <a:solidFill>
                  <a:srgbClr val="FFC000"/>
                </a:solidFill>
              </a:rPr>
              <a:t>Potentially high overhead</a:t>
            </a:r>
            <a:endParaRPr lang="en-US" dirty="0">
              <a:solidFill>
                <a:srgbClr val="FFC000"/>
              </a:solidFill>
            </a:endParaRP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how</a:t>
            </a:r>
            <a:r>
              <a:rPr lang="en-US" altLang="zh-CN" sz="3600" dirty="0"/>
              <a:t> </a:t>
            </a:r>
            <a:r>
              <a:rPr lang="en-US" altLang="zh-CN" dirty="0"/>
              <a:t>to</a:t>
            </a:r>
            <a:r>
              <a:rPr lang="en-US" altLang="zh-CN" sz="3600" dirty="0"/>
              <a:t> </a:t>
            </a:r>
            <a:r>
              <a:rPr lang="en-US" altLang="zh-CN" dirty="0"/>
              <a:t>speedup</a:t>
            </a:r>
            <a:r>
              <a:rPr lang="en-US" altLang="zh-CN" sz="3200" dirty="0"/>
              <a:t> </a:t>
            </a:r>
            <a:r>
              <a:rPr lang="en-US" altLang="zh-CN" dirty="0"/>
              <a:t>consistency?</a:t>
            </a:r>
            <a:endParaRPr lang="en-US" altLang="zh-CN"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Relaxed Consistency</a:t>
            </a:r>
            <a:endParaRPr lang="en-US" dirty="0"/>
          </a:p>
        </p:txBody>
      </p:sp>
      <p:sp>
        <p:nvSpPr>
          <p:cNvPr id="3" name="Content Placeholder 2"/>
          <p:cNvSpPr>
            <a:spLocks noGrp="1"/>
          </p:cNvSpPr>
          <p:nvPr>
            <p:ph idx="1"/>
          </p:nvPr>
        </p:nvSpPr>
        <p:spPr/>
        <p:txBody>
          <a:bodyPr/>
          <a:lstStyle/>
          <a:p>
            <a:r>
              <a:rPr lang="en-US" dirty="0"/>
              <a:t>A</a:t>
            </a:r>
            <a:r>
              <a:rPr lang="en-US" dirty="0"/>
              <a:t>llow reads and writes to complete out of order</a:t>
            </a:r>
            <a:endParaRPr lang="en-US" dirty="0"/>
          </a:p>
          <a:p>
            <a:r>
              <a:rPr lang="en-US" dirty="0"/>
              <a:t>U</a:t>
            </a:r>
            <a:r>
              <a:rPr lang="en-US" dirty="0"/>
              <a:t>se synchronization operations to enforce ordering so that a synchronized program behaves as though the processor were sequentially consistent</a:t>
            </a:r>
            <a:endParaRPr lang="en-US" dirty="0"/>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Orderings</a:t>
            </a:r>
            <a:endParaRPr lang="en-US" dirty="0"/>
          </a:p>
        </p:txBody>
      </p:sp>
      <p:sp>
        <p:nvSpPr>
          <p:cNvPr id="3" name="Content Placeholder 2"/>
          <p:cNvSpPr>
            <a:spLocks noGrp="1"/>
          </p:cNvSpPr>
          <p:nvPr>
            <p:ph idx="1"/>
          </p:nvPr>
        </p:nvSpPr>
        <p:spPr/>
        <p:txBody>
          <a:bodyPr/>
          <a:lstStyle/>
          <a:p>
            <a:r>
              <a:rPr lang="en-US" dirty="0"/>
              <a:t>X </a:t>
            </a:r>
            <a:r>
              <a:rPr lang="en-US" dirty="0">
                <a:sym typeface="Wingdings" panose="05000000000000000000" pitchFamily="2" charset="2"/>
              </a:rPr>
              <a:t> Y                                                operation X must complete before operation Y</a:t>
            </a:r>
            <a:endParaRPr lang="en-US" dirty="0">
              <a:sym typeface="Wingdings" panose="05000000000000000000" pitchFamily="2" charset="2"/>
            </a:endParaRPr>
          </a:p>
          <a:p>
            <a:endParaRPr lang="en-US" dirty="0">
              <a:sym typeface="Wingdings" panose="05000000000000000000" pitchFamily="2" charset="2"/>
            </a:endParaRPr>
          </a:p>
          <a:p>
            <a:r>
              <a:rPr lang="en-US" dirty="0">
                <a:solidFill>
                  <a:srgbClr val="00B0F0"/>
                </a:solidFill>
                <a:sym typeface="Wingdings" panose="05000000000000000000" pitchFamily="2" charset="2"/>
              </a:rPr>
              <a:t>Ordinary orderings:</a:t>
            </a:r>
            <a:r>
              <a:rPr lang="en-US" dirty="0">
                <a:sym typeface="Wingdings" panose="05000000000000000000" pitchFamily="2" charset="2"/>
              </a:rPr>
              <a:t>                             R  W, R  R, W  R, W  W</a:t>
            </a:r>
            <a:endParaRPr lang="en-US" dirty="0">
              <a:sym typeface="Wingdings" panose="05000000000000000000" pitchFamily="2" charset="2"/>
            </a:endParaRPr>
          </a:p>
          <a:p>
            <a:endParaRPr lang="en-US" dirty="0">
              <a:sym typeface="Wingdings" panose="05000000000000000000" pitchFamily="2" charset="2"/>
            </a:endParaRPr>
          </a:p>
          <a:p>
            <a:r>
              <a:rPr lang="en-US" dirty="0">
                <a:solidFill>
                  <a:srgbClr val="00B0F0"/>
                </a:solidFill>
                <a:sym typeface="Wingdings" panose="05000000000000000000" pitchFamily="2" charset="2"/>
              </a:rPr>
              <a:t>Synchronization orderings:</a:t>
            </a:r>
            <a:r>
              <a:rPr lang="en-US" dirty="0">
                <a:sym typeface="Wingdings" panose="05000000000000000000" pitchFamily="2" charset="2"/>
              </a:rPr>
              <a:t>                  sync ops versus R/W/syncops</a:t>
            </a:r>
            <a:endParaRPr lang="en-US" dirty="0"/>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Ordinary Orderings</a:t>
            </a:r>
            <a:endParaRPr lang="en-US" dirty="0"/>
          </a:p>
        </p:txBody>
      </p:sp>
      <p:sp>
        <p:nvSpPr>
          <p:cNvPr id="3" name="Content Placeholder 2"/>
          <p:cNvSpPr>
            <a:spLocks noGrp="1"/>
          </p:cNvSpPr>
          <p:nvPr>
            <p:ph idx="1"/>
          </p:nvPr>
        </p:nvSpPr>
        <p:spPr>
          <a:xfrm>
            <a:off x="457200" y="1600200"/>
            <a:ext cx="9144000" cy="5257800"/>
          </a:xfrm>
        </p:spPr>
        <p:txBody>
          <a:bodyPr/>
          <a:lstStyle/>
          <a:p>
            <a:r>
              <a:rPr lang="en-US" dirty="0">
                <a:solidFill>
                  <a:srgbClr val="00B0F0"/>
                </a:solidFill>
                <a:sym typeface="Wingdings" panose="05000000000000000000" pitchFamily="2" charset="2"/>
              </a:rPr>
              <a:t>Sequential consistency:</a:t>
            </a:r>
            <a:r>
              <a:rPr lang="en-US" dirty="0">
                <a:sym typeface="Wingdings" panose="05000000000000000000" pitchFamily="2" charset="2"/>
              </a:rPr>
              <a:t>                             R  W, R  R, W  R, W  W</a:t>
            </a:r>
            <a:endParaRPr lang="en-US" dirty="0">
              <a:sym typeface="Wingdings" panose="05000000000000000000" pitchFamily="2" charset="2"/>
            </a:endParaRPr>
          </a:p>
          <a:p>
            <a:r>
              <a:rPr lang="en-US" dirty="0">
                <a:solidFill>
                  <a:srgbClr val="00B0F0"/>
                </a:solidFill>
                <a:sym typeface="Wingdings" panose="05000000000000000000" pitchFamily="2" charset="2"/>
              </a:rPr>
              <a:t>Total store ordering </a:t>
            </a:r>
            <a:r>
              <a:rPr lang="en-US" sz="2400" dirty="0">
                <a:solidFill>
                  <a:srgbClr val="00B0F0"/>
                </a:solidFill>
                <a:sym typeface="Wingdings" panose="05000000000000000000" pitchFamily="2" charset="2"/>
              </a:rPr>
              <a:t>(processor consistency)</a:t>
            </a:r>
            <a:r>
              <a:rPr lang="en-US" dirty="0">
                <a:solidFill>
                  <a:srgbClr val="00B0F0"/>
                </a:solidFill>
                <a:sym typeface="Wingdings" panose="05000000000000000000" pitchFamily="2" charset="2"/>
              </a:rPr>
              <a:t>:</a:t>
            </a:r>
            <a:r>
              <a:rPr lang="en-US" dirty="0">
                <a:sym typeface="Wingdings" panose="05000000000000000000" pitchFamily="2" charset="2"/>
              </a:rPr>
              <a:t>                  relax W R</a:t>
            </a:r>
            <a:endParaRPr lang="en-US" dirty="0">
              <a:sym typeface="Wingdings" panose="05000000000000000000" pitchFamily="2" charset="2"/>
            </a:endParaRPr>
          </a:p>
          <a:p>
            <a:r>
              <a:rPr lang="en-US" dirty="0">
                <a:solidFill>
                  <a:srgbClr val="00B0F0"/>
                </a:solidFill>
                <a:sym typeface="Wingdings" panose="05000000000000000000" pitchFamily="2" charset="2"/>
              </a:rPr>
              <a:t>Partial store ordering: </a:t>
            </a:r>
            <a:r>
              <a:rPr lang="en-US" dirty="0">
                <a:sym typeface="Wingdings" panose="05000000000000000000" pitchFamily="2" charset="2"/>
              </a:rPr>
              <a:t>                      relax both W  R and W  W</a:t>
            </a:r>
            <a:endParaRPr lang="en-US" dirty="0">
              <a:sym typeface="Wingdings" panose="05000000000000000000" pitchFamily="2" charset="2"/>
            </a:endParaRPr>
          </a:p>
          <a:p>
            <a:r>
              <a:rPr lang="en-US" dirty="0">
                <a:solidFill>
                  <a:srgbClr val="00B0F0"/>
                </a:solidFill>
                <a:sym typeface="Wingdings" panose="05000000000000000000" pitchFamily="2" charset="2"/>
              </a:rPr>
              <a:t>Weak ordering</a:t>
            </a:r>
            <a:r>
              <a:rPr lang="zh-CN" altLang="en-US" dirty="0">
                <a:solidFill>
                  <a:srgbClr val="00B0F0"/>
                </a:solidFill>
                <a:sym typeface="Wingdings" panose="05000000000000000000" pitchFamily="2" charset="2"/>
              </a:rPr>
              <a:t> </a:t>
            </a:r>
            <a:r>
              <a:rPr lang="en-US" altLang="zh-CN" dirty="0">
                <a:solidFill>
                  <a:srgbClr val="00B0F0"/>
                </a:solidFill>
                <a:sym typeface="Wingdings" panose="05000000000000000000" pitchFamily="2" charset="2"/>
              </a:rPr>
              <a:t>(</a:t>
            </a:r>
            <a:r>
              <a:rPr lang="en-US" dirty="0">
                <a:solidFill>
                  <a:srgbClr val="00B0F0"/>
                </a:solidFill>
                <a:sym typeface="Wingdings" panose="05000000000000000000" pitchFamily="2" charset="2"/>
              </a:rPr>
              <a:t>PowerPC consistency), release</a:t>
            </a:r>
            <a:r>
              <a:rPr lang="en-US" sz="2000" dirty="0">
                <a:solidFill>
                  <a:srgbClr val="00B0F0"/>
                </a:solidFill>
                <a:sym typeface="Wingdings" panose="05000000000000000000" pitchFamily="2" charset="2"/>
              </a:rPr>
              <a:t> </a:t>
            </a:r>
            <a:r>
              <a:rPr lang="en-US" dirty="0">
                <a:solidFill>
                  <a:srgbClr val="00B0F0"/>
                </a:solidFill>
                <a:sym typeface="Wingdings" panose="05000000000000000000" pitchFamily="2" charset="2"/>
              </a:rPr>
              <a:t>consistency</a:t>
            </a:r>
            <a:r>
              <a:rPr lang="en-US" sz="2000" dirty="0">
                <a:solidFill>
                  <a:srgbClr val="00B0F0"/>
                </a:solidFill>
                <a:sym typeface="Wingdings" panose="05000000000000000000" pitchFamily="2" charset="2"/>
              </a:rPr>
              <a:t> </a:t>
            </a:r>
            <a:r>
              <a:rPr lang="en-US" dirty="0">
                <a:solidFill>
                  <a:srgbClr val="00B0F0"/>
                </a:solidFill>
                <a:sym typeface="Wingdings" panose="05000000000000000000" pitchFamily="2" charset="2"/>
              </a:rPr>
              <a:t>(RISC-V</a:t>
            </a:r>
            <a:r>
              <a:rPr lang="en-US" sz="2000" dirty="0">
                <a:solidFill>
                  <a:srgbClr val="00B0F0"/>
                </a:solidFill>
                <a:sym typeface="Wingdings" panose="05000000000000000000" pitchFamily="2" charset="2"/>
              </a:rPr>
              <a:t> </a:t>
            </a:r>
            <a:r>
              <a:rPr lang="en-US" dirty="0">
                <a:solidFill>
                  <a:srgbClr val="00B0F0"/>
                </a:solidFill>
                <a:sym typeface="Wingdings" panose="05000000000000000000" pitchFamily="2" charset="2"/>
              </a:rPr>
              <a:t>cons</a:t>
            </a:r>
            <a:r>
              <a:rPr lang="en-US" sz="2800" dirty="0">
                <a:solidFill>
                  <a:srgbClr val="00B0F0"/>
                </a:solidFill>
                <a:sym typeface="Wingdings" panose="05000000000000000000" pitchFamily="2" charset="2"/>
              </a:rPr>
              <a:t>istency</a:t>
            </a:r>
            <a:r>
              <a:rPr lang="en-US" dirty="0">
                <a:solidFill>
                  <a:srgbClr val="00B0F0"/>
                </a:solidFill>
                <a:sym typeface="Wingdings" panose="05000000000000000000" pitchFamily="2" charset="2"/>
              </a:rPr>
              <a:t>): </a:t>
            </a:r>
            <a:r>
              <a:rPr lang="en-US" dirty="0">
                <a:sym typeface="Wingdings" panose="05000000000000000000" pitchFamily="2" charset="2"/>
              </a:rPr>
              <a:t>relax all four ordinary orderings</a:t>
            </a:r>
            <a:endParaRPr lang="en-US" dirty="0"/>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Ordinary Orderings</a:t>
            </a:r>
            <a:endParaRPr lang="en-US" dirty="0"/>
          </a:p>
        </p:txBody>
      </p:sp>
      <p:sp>
        <p:nvSpPr>
          <p:cNvPr id="3" name="Content Placeholder 2"/>
          <p:cNvSpPr>
            <a:spLocks noGrp="1"/>
          </p:cNvSpPr>
          <p:nvPr>
            <p:ph idx="1"/>
          </p:nvPr>
        </p:nvSpPr>
        <p:spPr>
          <a:xfrm>
            <a:off x="457200" y="1600200"/>
            <a:ext cx="8991600" cy="5257800"/>
          </a:xfrm>
        </p:spPr>
        <p:txBody>
          <a:bodyPr/>
          <a:lstStyle/>
          <a:p>
            <a:r>
              <a:rPr lang="en-US" dirty="0">
                <a:solidFill>
                  <a:srgbClr val="00B0F0"/>
                </a:solidFill>
                <a:sym typeface="Wingdings" panose="05000000000000000000" pitchFamily="2" charset="2"/>
              </a:rPr>
              <a:t>Sequential consistency:</a:t>
            </a:r>
            <a:r>
              <a:rPr lang="en-US" dirty="0">
                <a:sym typeface="Wingdings" panose="05000000000000000000" pitchFamily="2" charset="2"/>
              </a:rPr>
              <a:t>                             R  W, R  R, W  R, W  W</a:t>
            </a:r>
            <a:endParaRPr lang="en-US" dirty="0">
              <a:sym typeface="Wingdings" panose="05000000000000000000" pitchFamily="2" charset="2"/>
            </a:endParaRPr>
          </a:p>
          <a:p>
            <a:r>
              <a:rPr lang="en-US" dirty="0">
                <a:solidFill>
                  <a:srgbClr val="00B0F0"/>
                </a:solidFill>
                <a:sym typeface="Wingdings" panose="05000000000000000000" pitchFamily="2" charset="2"/>
              </a:rPr>
              <a:t>Total store ordering </a:t>
            </a:r>
            <a:r>
              <a:rPr lang="en-US" sz="2400" dirty="0">
                <a:solidFill>
                  <a:srgbClr val="00B0F0"/>
                </a:solidFill>
                <a:sym typeface="Wingdings" panose="05000000000000000000" pitchFamily="2" charset="2"/>
              </a:rPr>
              <a:t>(processor consistency)</a:t>
            </a:r>
            <a:r>
              <a:rPr lang="en-US" dirty="0">
                <a:solidFill>
                  <a:srgbClr val="00B0F0"/>
                </a:solidFill>
                <a:sym typeface="Wingdings" panose="05000000000000000000" pitchFamily="2" charset="2"/>
              </a:rPr>
              <a:t>:</a:t>
            </a:r>
            <a:r>
              <a:rPr lang="en-US" dirty="0">
                <a:sym typeface="Wingdings" panose="05000000000000000000" pitchFamily="2" charset="2"/>
              </a:rPr>
              <a:t>                  relax W R</a:t>
            </a:r>
            <a:endParaRPr lang="en-US" dirty="0">
              <a:sym typeface="Wingdings" panose="05000000000000000000" pitchFamily="2" charset="2"/>
            </a:endParaRPr>
          </a:p>
          <a:p>
            <a:r>
              <a:rPr lang="en-US" dirty="0">
                <a:solidFill>
                  <a:srgbClr val="00B0F0"/>
                </a:solidFill>
                <a:sym typeface="Wingdings" panose="05000000000000000000" pitchFamily="2" charset="2"/>
              </a:rPr>
              <a:t>Partial store ordering: </a:t>
            </a:r>
            <a:r>
              <a:rPr lang="en-US" dirty="0">
                <a:sym typeface="Wingdings" panose="05000000000000000000" pitchFamily="2" charset="2"/>
              </a:rPr>
              <a:t>                      relax both W  R and W  W</a:t>
            </a:r>
            <a:endParaRPr lang="en-US" dirty="0">
              <a:sym typeface="Wingdings" panose="05000000000000000000" pitchFamily="2" charset="2"/>
            </a:endParaRPr>
          </a:p>
          <a:p>
            <a:r>
              <a:rPr lang="en-US" dirty="0">
                <a:solidFill>
                  <a:srgbClr val="00B0F0"/>
                </a:solidFill>
                <a:sym typeface="Wingdings" panose="05000000000000000000" pitchFamily="2" charset="2"/>
              </a:rPr>
              <a:t>Weak ordering</a:t>
            </a:r>
            <a:r>
              <a:rPr lang="zh-CN" altLang="en-US" dirty="0">
                <a:solidFill>
                  <a:srgbClr val="00B0F0"/>
                </a:solidFill>
                <a:sym typeface="Wingdings" panose="05000000000000000000" pitchFamily="2" charset="2"/>
              </a:rPr>
              <a:t> </a:t>
            </a:r>
            <a:r>
              <a:rPr lang="en-US" altLang="zh-CN" dirty="0">
                <a:solidFill>
                  <a:srgbClr val="00B0F0"/>
                </a:solidFill>
                <a:sym typeface="Wingdings" panose="05000000000000000000" pitchFamily="2" charset="2"/>
              </a:rPr>
              <a:t>(</a:t>
            </a:r>
            <a:r>
              <a:rPr lang="en-US" dirty="0">
                <a:solidFill>
                  <a:srgbClr val="00B0F0"/>
                </a:solidFill>
                <a:sym typeface="Wingdings" panose="05000000000000000000" pitchFamily="2" charset="2"/>
              </a:rPr>
              <a:t>PowerPC consistency), release</a:t>
            </a:r>
            <a:r>
              <a:rPr lang="en-US" sz="2000" dirty="0">
                <a:solidFill>
                  <a:srgbClr val="00B0F0"/>
                </a:solidFill>
                <a:sym typeface="Wingdings" panose="05000000000000000000" pitchFamily="2" charset="2"/>
              </a:rPr>
              <a:t> </a:t>
            </a:r>
            <a:r>
              <a:rPr lang="en-US" dirty="0">
                <a:solidFill>
                  <a:srgbClr val="00B0F0"/>
                </a:solidFill>
                <a:sym typeface="Wingdings" panose="05000000000000000000" pitchFamily="2" charset="2"/>
              </a:rPr>
              <a:t>consistency</a:t>
            </a:r>
            <a:r>
              <a:rPr lang="en-US" sz="2000" dirty="0">
                <a:solidFill>
                  <a:srgbClr val="00B0F0"/>
                </a:solidFill>
                <a:sym typeface="Wingdings" panose="05000000000000000000" pitchFamily="2" charset="2"/>
              </a:rPr>
              <a:t> </a:t>
            </a:r>
            <a:r>
              <a:rPr lang="en-US" dirty="0">
                <a:solidFill>
                  <a:srgbClr val="00B0F0"/>
                </a:solidFill>
                <a:sym typeface="Wingdings" panose="05000000000000000000" pitchFamily="2" charset="2"/>
              </a:rPr>
              <a:t>(RISC-V</a:t>
            </a:r>
            <a:r>
              <a:rPr lang="en-US" sz="2000" dirty="0">
                <a:solidFill>
                  <a:srgbClr val="00B0F0"/>
                </a:solidFill>
                <a:sym typeface="Wingdings" panose="05000000000000000000" pitchFamily="2" charset="2"/>
              </a:rPr>
              <a:t> </a:t>
            </a:r>
            <a:r>
              <a:rPr lang="en-US" dirty="0">
                <a:solidFill>
                  <a:srgbClr val="00B0F0"/>
                </a:solidFill>
                <a:sym typeface="Wingdings" panose="05000000000000000000" pitchFamily="2" charset="2"/>
              </a:rPr>
              <a:t>cons</a:t>
            </a:r>
            <a:r>
              <a:rPr lang="en-US" sz="2800" dirty="0">
                <a:solidFill>
                  <a:srgbClr val="00B0F0"/>
                </a:solidFill>
                <a:sym typeface="Wingdings" panose="05000000000000000000" pitchFamily="2" charset="2"/>
              </a:rPr>
              <a:t>istency</a:t>
            </a:r>
            <a:r>
              <a:rPr lang="en-US" dirty="0">
                <a:solidFill>
                  <a:srgbClr val="00B0F0"/>
                </a:solidFill>
                <a:sym typeface="Wingdings" panose="05000000000000000000" pitchFamily="2" charset="2"/>
              </a:rPr>
              <a:t>): </a:t>
            </a:r>
            <a:r>
              <a:rPr lang="en-US" dirty="0">
                <a:sym typeface="Wingdings" panose="05000000000000000000" pitchFamily="2" charset="2"/>
              </a:rPr>
              <a:t>relax all four ordinary orderings</a:t>
            </a:r>
            <a:endParaRPr lang="en-US" dirty="0"/>
          </a:p>
        </p:txBody>
      </p:sp>
      <p:sp>
        <p:nvSpPr>
          <p:cNvPr id="4" name="Content Placeholder 2"/>
          <p:cNvSpPr txBox="1"/>
          <p:nvPr/>
        </p:nvSpPr>
        <p:spPr bwMode="auto">
          <a:xfrm>
            <a:off x="1512000" y="1066800"/>
            <a:ext cx="755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unshared</a:t>
            </a:r>
            <a:r>
              <a:rPr kumimoji="0" lang="zh-CN" altLang="en-US" sz="32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 </a:t>
            </a:r>
            <a:r>
              <a:rPr kumimoji="0" lang="en-US" altLang="zh-CN" sz="32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data</a:t>
            </a:r>
            <a:endParaRPr kumimoji="0" lang="en-US" altLang="zh-CN" sz="3200" b="0"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Synchronization Orderings</a:t>
            </a:r>
            <a:endParaRPr lang="en-US" dirty="0"/>
          </a:p>
        </p:txBody>
      </p:sp>
      <p:sp>
        <p:nvSpPr>
          <p:cNvPr id="3" name="Content Placeholder 2"/>
          <p:cNvSpPr>
            <a:spLocks noGrp="1"/>
          </p:cNvSpPr>
          <p:nvPr>
            <p:ph idx="1"/>
          </p:nvPr>
        </p:nvSpPr>
        <p:spPr/>
        <p:txBody>
          <a:bodyPr/>
          <a:lstStyle/>
          <a:p>
            <a:r>
              <a:rPr lang="en-US" dirty="0">
                <a:solidFill>
                  <a:srgbClr val="00B0F0"/>
                </a:solidFill>
              </a:rPr>
              <a:t>S</a:t>
            </a:r>
            <a:r>
              <a:rPr lang="en-US" dirty="0">
                <a:solidFill>
                  <a:srgbClr val="00B0F0"/>
                </a:solidFill>
              </a:rPr>
              <a:t>equential consistency, total store ordering, partial store ordering, weak ordering:</a:t>
            </a:r>
            <a:r>
              <a:rPr lang="en-US" dirty="0"/>
              <a:t>                                          S </a:t>
            </a:r>
            <a:r>
              <a:rPr lang="en-US" dirty="0">
                <a:sym typeface="Wingdings" panose="05000000000000000000" pitchFamily="2" charset="2"/>
              </a:rPr>
              <a:t> W, S  R, R  S, W  S, S  S  where S represents sync operations</a:t>
            </a:r>
            <a:endParaRPr lang="en-US" dirty="0">
              <a:sym typeface="Wingdings" panose="05000000000000000000" pitchFamily="2" charset="2"/>
            </a:endParaRPr>
          </a:p>
          <a:p>
            <a:endParaRPr lang="en-US" dirty="0"/>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Synchronization Orderings</a:t>
            </a:r>
            <a:endParaRPr lang="en-US" dirty="0"/>
          </a:p>
        </p:txBody>
      </p:sp>
      <p:sp>
        <p:nvSpPr>
          <p:cNvPr id="3" name="Content Placeholder 2"/>
          <p:cNvSpPr>
            <a:spLocks noGrp="1"/>
          </p:cNvSpPr>
          <p:nvPr>
            <p:ph idx="1"/>
          </p:nvPr>
        </p:nvSpPr>
        <p:spPr/>
        <p:txBody>
          <a:bodyPr/>
          <a:lstStyle/>
          <a:p>
            <a:r>
              <a:rPr lang="en-US" dirty="0">
                <a:solidFill>
                  <a:srgbClr val="00B0F0"/>
                </a:solidFill>
              </a:rPr>
              <a:t>Release consistency</a:t>
            </a:r>
            <a:r>
              <a:rPr lang="en-US" dirty="0">
                <a:solidFill>
                  <a:srgbClr val="00B0F0"/>
                </a:solidFill>
              </a:rPr>
              <a:t>:</a:t>
            </a:r>
            <a:r>
              <a:rPr lang="en-US" dirty="0"/>
              <a:t>                                          distinguish between sync operations     </a:t>
            </a:r>
            <a:r>
              <a:rPr lang="en-US" dirty="0">
                <a:solidFill>
                  <a:srgbClr val="00B0F0"/>
                </a:solidFill>
              </a:rPr>
              <a:t>S</a:t>
            </a:r>
            <a:r>
              <a:rPr lang="en-US" baseline="-25000" dirty="0">
                <a:solidFill>
                  <a:srgbClr val="00B0F0"/>
                </a:solidFill>
              </a:rPr>
              <a:t>A</a:t>
            </a:r>
            <a:r>
              <a:rPr lang="en-US" dirty="0"/>
              <a:t>: acquire access to a </a:t>
            </a:r>
            <a:r>
              <a:rPr lang="en-US" dirty="0">
                <a:solidFill>
                  <a:srgbClr val="00B0F0"/>
                </a:solidFill>
              </a:rPr>
              <a:t>shared variable S</a:t>
            </a:r>
            <a:r>
              <a:rPr lang="en-US" baseline="-25000" dirty="0">
                <a:solidFill>
                  <a:srgbClr val="00B0F0"/>
                </a:solidFill>
              </a:rPr>
              <a:t>R</a:t>
            </a:r>
            <a:r>
              <a:rPr lang="en-US" dirty="0"/>
              <a:t>: release an object to allow another processor to aquire access </a:t>
            </a:r>
            <a:endParaRPr lang="en-US" dirty="0"/>
          </a:p>
          <a:p>
            <a:r>
              <a:rPr lang="en-US" dirty="0">
                <a:solidFill>
                  <a:srgbClr val="92D050"/>
                </a:solidFill>
              </a:rPr>
              <a:t>A</a:t>
            </a:r>
            <a:r>
              <a:rPr lang="en-US" dirty="0">
                <a:solidFill>
                  <a:srgbClr val="92D050"/>
                </a:solidFill>
              </a:rPr>
              <a:t>ccess before acquire need not complete before the acquire</a:t>
            </a:r>
            <a:endParaRPr lang="en-US" dirty="0">
              <a:solidFill>
                <a:srgbClr val="92D050"/>
              </a:solidFill>
            </a:endParaRPr>
          </a:p>
          <a:p>
            <a:r>
              <a:rPr lang="en-US" dirty="0">
                <a:solidFill>
                  <a:srgbClr val="92D050"/>
                </a:solidFill>
              </a:rPr>
              <a:t>A</a:t>
            </a:r>
            <a:r>
              <a:rPr lang="en-US" dirty="0">
                <a:solidFill>
                  <a:srgbClr val="92D050"/>
                </a:solidFill>
              </a:rPr>
              <a:t>ccess after release need not wait for the release                                       </a:t>
            </a:r>
            <a:endParaRPr lang="en-US" dirty="0">
              <a:solidFill>
                <a:srgbClr val="92D050"/>
              </a:solidFill>
              <a:sym typeface="Wingdings" panose="05000000000000000000" pitchFamily="2" charset="2"/>
            </a:endParaRPr>
          </a:p>
          <a:p>
            <a:endParaRPr lang="en-US" dirty="0"/>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Orderings</a:t>
            </a:r>
            <a:r>
              <a:rPr lang="zh-CN" altLang="en-US" dirty="0"/>
              <a:t> </a:t>
            </a:r>
            <a:r>
              <a:rPr lang="en-US" altLang="zh-CN" dirty="0"/>
              <a:t>vs Consistency</a:t>
            </a:r>
            <a:endParaRPr lang="en-US" dirty="0"/>
          </a:p>
        </p:txBody>
      </p:sp>
      <p:pic>
        <p:nvPicPr>
          <p:cNvPr id="4" name="Picture 3"/>
          <p:cNvPicPr>
            <a:picLocks noChangeAspect="1"/>
          </p:cNvPicPr>
          <p:nvPr/>
        </p:nvPicPr>
        <p:blipFill>
          <a:blip r:embed="rId1"/>
          <a:stretch>
            <a:fillRect/>
          </a:stretch>
        </p:blipFill>
        <p:spPr>
          <a:xfrm>
            <a:off x="0" y="1581615"/>
            <a:ext cx="9144000" cy="2806180"/>
          </a:xfrm>
          <a:prstGeom prst="rect">
            <a:avLst/>
          </a:prstGeom>
        </p:spPr>
      </p:pic>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585332"/>
            <a:ext cx="9144000" cy="4613355"/>
          </a:xfrm>
          <a:prstGeom prst="rect">
            <a:avLst/>
          </a:prstGeom>
        </p:spPr>
      </p:pic>
      <p:sp>
        <p:nvSpPr>
          <p:cNvPr id="2" name="Title 1"/>
          <p:cNvSpPr>
            <a:spLocks noGrp="1"/>
          </p:cNvSpPr>
          <p:nvPr>
            <p:ph type="title"/>
          </p:nvPr>
        </p:nvSpPr>
        <p:spPr/>
        <p:txBody>
          <a:bodyPr/>
          <a:lstStyle/>
          <a:p>
            <a:r>
              <a:rPr lang="en-US" dirty="0"/>
              <a:t>Orderings</a:t>
            </a:r>
            <a:r>
              <a:rPr lang="zh-CN" altLang="en-US" dirty="0"/>
              <a:t> </a:t>
            </a:r>
            <a:r>
              <a:rPr lang="en-US" altLang="zh-CN" dirty="0"/>
              <a:t>vs Consistency</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21" name="Picture 5" descr="Multilevel Cache Organisation - GeeksforGeek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1825" y="5483225"/>
            <a:ext cx="5972175"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22" name="Rectangle 4"/>
          <p:cNvSpPr>
            <a:spLocks noGrp="1" noChangeArrowheads="1"/>
          </p:cNvSpPr>
          <p:nvPr>
            <p:ph type="body" idx="1"/>
          </p:nvPr>
        </p:nvSpPr>
        <p:spPr/>
        <p:txBody>
          <a:bodyPr/>
          <a:lstStyle/>
          <a:p>
            <a:pPr eaLnBrk="1" hangingPunct="1"/>
            <a:r>
              <a:rPr lang="en-US" altLang="zh-CN" b="1"/>
              <a:t>Two-level cache</a:t>
            </a:r>
            <a:endParaRPr lang="en-US" altLang="zh-CN" b="1"/>
          </a:p>
          <a:p>
            <a:pPr eaLnBrk="1" hangingPunct="1">
              <a:buFontTx/>
              <a:buNone/>
            </a:pPr>
            <a:r>
              <a:rPr lang="en-US" altLang="zh-CN"/>
              <a:t>	Add another level of cache between the original cache and memory</a:t>
            </a:r>
            <a:endParaRPr lang="en-US" altLang="zh-CN"/>
          </a:p>
          <a:p>
            <a:pPr eaLnBrk="1" hangingPunct="1"/>
            <a:r>
              <a:rPr lang="en-US" altLang="zh-CN" b="1"/>
              <a:t>L1</a:t>
            </a:r>
            <a:r>
              <a:rPr lang="en-US" altLang="zh-CN"/>
              <a:t>: small enough to match the clock cycle time of the fast processor;</a:t>
            </a:r>
            <a:endParaRPr lang="en-US" altLang="zh-CN"/>
          </a:p>
          <a:p>
            <a:pPr eaLnBrk="1" hangingPunct="1"/>
            <a:r>
              <a:rPr lang="en-US" altLang="zh-CN" b="1"/>
              <a:t>L2</a:t>
            </a:r>
            <a:r>
              <a:rPr lang="en-US" altLang="zh-CN"/>
              <a:t>: large enough to capture many accesses that would go to main memory, lessening miss penalty</a:t>
            </a:r>
            <a:endParaRPr lang="en-US" altLang="zh-CN"/>
          </a:p>
        </p:txBody>
      </p:sp>
      <p:sp>
        <p:nvSpPr>
          <p:cNvPr id="286723" name="Rectangle 3"/>
          <p:cNvSpPr>
            <a:spLocks noGrp="1" noChangeArrowheads="1"/>
          </p:cNvSpPr>
          <p:nvPr>
            <p:ph type="title"/>
          </p:nvPr>
        </p:nvSpPr>
        <p:spPr/>
        <p:txBody>
          <a:bodyPr/>
          <a:lstStyle/>
          <a:p>
            <a:pPr eaLnBrk="1" hangingPunct="1"/>
            <a:r>
              <a:rPr lang="en-US" altLang="zh-CN"/>
              <a:t>Opt #4: Multilevel Cache</a:t>
            </a:r>
            <a:endParaRPr lang="en-US" altLang="zh-CN"/>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585332"/>
            <a:ext cx="9144000" cy="4613355"/>
          </a:xfrm>
          <a:prstGeom prst="rect">
            <a:avLst/>
          </a:prstGeom>
        </p:spPr>
      </p:pic>
      <p:sp>
        <p:nvSpPr>
          <p:cNvPr id="2" name="Title 1"/>
          <p:cNvSpPr>
            <a:spLocks noGrp="1"/>
          </p:cNvSpPr>
          <p:nvPr>
            <p:ph type="title"/>
          </p:nvPr>
        </p:nvSpPr>
        <p:spPr/>
        <p:txBody>
          <a:bodyPr/>
          <a:lstStyle/>
          <a:p>
            <a:r>
              <a:rPr lang="en-US" dirty="0"/>
              <a:t>Orderings</a:t>
            </a:r>
            <a:r>
              <a:rPr lang="zh-CN" altLang="en-US" dirty="0"/>
              <a:t> </a:t>
            </a:r>
            <a:r>
              <a:rPr lang="en-US" altLang="zh-CN" dirty="0"/>
              <a:t>vs Consistency</a:t>
            </a:r>
            <a:endParaRPr lang="en-US" dirty="0"/>
          </a:p>
        </p:txBody>
      </p:sp>
      <p:sp>
        <p:nvSpPr>
          <p:cNvPr id="4" name="Content Placeholder 2"/>
          <p:cNvSpPr txBox="1"/>
          <p:nvPr/>
        </p:nvSpPr>
        <p:spPr bwMode="auto">
          <a:xfrm>
            <a:off x="762000" y="2362200"/>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4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read</a:t>
            </a:r>
            <a:endParaRPr kumimoji="0" lang="en-US" altLang="zh-CN" sz="24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5" name="Content Placeholder 2"/>
          <p:cNvSpPr txBox="1"/>
          <p:nvPr/>
        </p:nvSpPr>
        <p:spPr bwMode="auto">
          <a:xfrm>
            <a:off x="609600" y="2832643"/>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4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write =</a:t>
            </a:r>
            <a:endParaRPr kumimoji="0" lang="en-US" altLang="zh-CN" sz="24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585332"/>
            <a:ext cx="9144000" cy="4613355"/>
          </a:xfrm>
          <a:prstGeom prst="rect">
            <a:avLst/>
          </a:prstGeom>
        </p:spPr>
      </p:pic>
      <p:sp>
        <p:nvSpPr>
          <p:cNvPr id="2" name="Title 1"/>
          <p:cNvSpPr>
            <a:spLocks noGrp="1"/>
          </p:cNvSpPr>
          <p:nvPr>
            <p:ph type="title"/>
          </p:nvPr>
        </p:nvSpPr>
        <p:spPr/>
        <p:txBody>
          <a:bodyPr/>
          <a:lstStyle/>
          <a:p>
            <a:r>
              <a:rPr lang="en-US" dirty="0"/>
              <a:t>Orderings</a:t>
            </a:r>
            <a:r>
              <a:rPr lang="zh-CN" altLang="en-US" dirty="0"/>
              <a:t> </a:t>
            </a:r>
            <a:r>
              <a:rPr lang="en-US" altLang="zh-CN" dirty="0"/>
              <a:t>vs Consistency</a:t>
            </a:r>
            <a:endParaRPr lang="en-US" dirty="0"/>
          </a:p>
        </p:txBody>
      </p:sp>
      <p:sp>
        <p:nvSpPr>
          <p:cNvPr id="7" name="AutoShape 5"/>
          <p:cNvSpPr>
            <a:spLocks noChangeArrowheads="1"/>
          </p:cNvSpPr>
          <p:nvPr/>
        </p:nvSpPr>
        <p:spPr bwMode="auto">
          <a:xfrm>
            <a:off x="0" y="1585332"/>
            <a:ext cx="1066800" cy="864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p:cNvSpPr txBox="1"/>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enforce all ordinary and synchronization orderings</a:t>
            </a:r>
            <a:endParaRPr kumimoji="0" lang="en-US" altLang="zh-CN" sz="24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585332"/>
            <a:ext cx="9144000" cy="4613355"/>
          </a:xfrm>
          <a:prstGeom prst="rect">
            <a:avLst/>
          </a:prstGeom>
        </p:spPr>
      </p:pic>
      <p:sp>
        <p:nvSpPr>
          <p:cNvPr id="2" name="Title 1"/>
          <p:cNvSpPr>
            <a:spLocks noGrp="1"/>
          </p:cNvSpPr>
          <p:nvPr>
            <p:ph type="title"/>
          </p:nvPr>
        </p:nvSpPr>
        <p:spPr/>
        <p:txBody>
          <a:bodyPr/>
          <a:lstStyle/>
          <a:p>
            <a:r>
              <a:rPr lang="en-US" dirty="0"/>
              <a:t>Orderings</a:t>
            </a:r>
            <a:r>
              <a:rPr lang="zh-CN" altLang="en-US" dirty="0"/>
              <a:t> </a:t>
            </a:r>
            <a:r>
              <a:rPr lang="en-US" altLang="zh-CN" dirty="0"/>
              <a:t>vs Consistency</a:t>
            </a:r>
            <a:endParaRPr lang="en-US" dirty="0"/>
          </a:p>
        </p:txBody>
      </p:sp>
      <p:sp>
        <p:nvSpPr>
          <p:cNvPr id="7" name="AutoShape 5"/>
          <p:cNvSpPr>
            <a:spLocks noChangeArrowheads="1"/>
          </p:cNvSpPr>
          <p:nvPr/>
        </p:nvSpPr>
        <p:spPr bwMode="auto">
          <a:xfrm>
            <a:off x="1752600" y="1585332"/>
            <a:ext cx="1371600" cy="864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p:cNvSpPr txBox="1"/>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relax W </a:t>
            </a: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sym typeface="Wingdings" panose="05000000000000000000" pitchFamily="2" charset="2"/>
              </a:rPr>
              <a:t> R</a:t>
            </a:r>
            <a:endParaRPr kumimoji="0" lang="en-US" altLang="zh-CN" sz="24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6" name="Oval 5"/>
          <p:cNvSpPr/>
          <p:nvPr/>
        </p:nvSpPr>
        <p:spPr>
          <a:xfrm>
            <a:off x="2057400" y="3963440"/>
            <a:ext cx="914400" cy="864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9" name="Oval 8"/>
          <p:cNvSpPr/>
          <p:nvPr/>
        </p:nvSpPr>
        <p:spPr>
          <a:xfrm>
            <a:off x="2057400" y="3963440"/>
            <a:ext cx="914400" cy="864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585332"/>
            <a:ext cx="9144000" cy="4613355"/>
          </a:xfrm>
          <a:prstGeom prst="rect">
            <a:avLst/>
          </a:prstGeom>
        </p:spPr>
      </p:pic>
      <p:sp>
        <p:nvSpPr>
          <p:cNvPr id="2" name="Title 1"/>
          <p:cNvSpPr>
            <a:spLocks noGrp="1"/>
          </p:cNvSpPr>
          <p:nvPr>
            <p:ph type="title"/>
          </p:nvPr>
        </p:nvSpPr>
        <p:spPr/>
        <p:txBody>
          <a:bodyPr/>
          <a:lstStyle/>
          <a:p>
            <a:r>
              <a:rPr lang="en-US" dirty="0"/>
              <a:t>Orderings</a:t>
            </a:r>
            <a:r>
              <a:rPr lang="zh-CN" altLang="en-US" dirty="0"/>
              <a:t> </a:t>
            </a:r>
            <a:r>
              <a:rPr lang="en-US" altLang="zh-CN" dirty="0"/>
              <a:t>vs Consistency</a:t>
            </a:r>
            <a:endParaRPr lang="en-US" dirty="0"/>
          </a:p>
        </p:txBody>
      </p:sp>
      <p:sp>
        <p:nvSpPr>
          <p:cNvPr id="7" name="AutoShape 5"/>
          <p:cNvSpPr>
            <a:spLocks noChangeArrowheads="1"/>
          </p:cNvSpPr>
          <p:nvPr/>
        </p:nvSpPr>
        <p:spPr bwMode="auto">
          <a:xfrm>
            <a:off x="3733800" y="1585332"/>
            <a:ext cx="1371600" cy="864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p:cNvSpPr txBox="1"/>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relax W </a:t>
            </a: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sym typeface="Wingdings" panose="05000000000000000000" pitchFamily="2" charset="2"/>
              </a:rPr>
              <a:t> R and W  W</a:t>
            </a:r>
            <a:endParaRPr kumimoji="0" lang="en-US" altLang="zh-CN" sz="24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6" name="Oval 5"/>
          <p:cNvSpPr/>
          <p:nvPr/>
        </p:nvSpPr>
        <p:spPr>
          <a:xfrm>
            <a:off x="4114800" y="3963440"/>
            <a:ext cx="914400" cy="864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9" name="Oval 8"/>
          <p:cNvSpPr/>
          <p:nvPr/>
        </p:nvSpPr>
        <p:spPr>
          <a:xfrm>
            <a:off x="3962400" y="5359200"/>
            <a:ext cx="914400" cy="864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585332"/>
            <a:ext cx="9144000" cy="4613355"/>
          </a:xfrm>
          <a:prstGeom prst="rect">
            <a:avLst/>
          </a:prstGeom>
        </p:spPr>
      </p:pic>
      <p:sp>
        <p:nvSpPr>
          <p:cNvPr id="2" name="Title 1"/>
          <p:cNvSpPr>
            <a:spLocks noGrp="1"/>
          </p:cNvSpPr>
          <p:nvPr>
            <p:ph type="title"/>
          </p:nvPr>
        </p:nvSpPr>
        <p:spPr/>
        <p:txBody>
          <a:bodyPr/>
          <a:lstStyle/>
          <a:p>
            <a:r>
              <a:rPr lang="en-US" dirty="0"/>
              <a:t>Orderings</a:t>
            </a:r>
            <a:r>
              <a:rPr lang="zh-CN" altLang="en-US" dirty="0"/>
              <a:t> </a:t>
            </a:r>
            <a:r>
              <a:rPr lang="en-US" altLang="zh-CN" dirty="0"/>
              <a:t>vs Consistency</a:t>
            </a:r>
            <a:endParaRPr lang="en-US" dirty="0"/>
          </a:p>
        </p:txBody>
      </p:sp>
      <p:sp>
        <p:nvSpPr>
          <p:cNvPr id="7" name="AutoShape 5"/>
          <p:cNvSpPr>
            <a:spLocks noChangeArrowheads="1"/>
          </p:cNvSpPr>
          <p:nvPr/>
        </p:nvSpPr>
        <p:spPr bwMode="auto">
          <a:xfrm>
            <a:off x="5791200" y="1585332"/>
            <a:ext cx="1371600" cy="864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p:cNvSpPr txBox="1"/>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enforce</a:t>
            </a:r>
            <a:r>
              <a:rPr kumimoji="0" lang="zh-CN" altLang="en-US"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a:t>
            </a: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only synchronization orderings</a:t>
            </a:r>
            <a:endParaRPr kumimoji="0" lang="en-US" altLang="zh-CN" sz="2400" b="0"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6" name="Oval 5"/>
          <p:cNvSpPr/>
          <p:nvPr/>
        </p:nvSpPr>
        <p:spPr>
          <a:xfrm>
            <a:off x="6019800" y="3136022"/>
            <a:ext cx="1144800" cy="8640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9" name="Oval 8"/>
          <p:cNvSpPr/>
          <p:nvPr/>
        </p:nvSpPr>
        <p:spPr>
          <a:xfrm>
            <a:off x="6019800" y="4711627"/>
            <a:ext cx="1143000" cy="8640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585332"/>
            <a:ext cx="9144000" cy="4613355"/>
          </a:xfrm>
          <a:prstGeom prst="rect">
            <a:avLst/>
          </a:prstGeom>
        </p:spPr>
      </p:pic>
      <p:sp>
        <p:nvSpPr>
          <p:cNvPr id="2" name="Title 1"/>
          <p:cNvSpPr>
            <a:spLocks noGrp="1"/>
          </p:cNvSpPr>
          <p:nvPr>
            <p:ph type="title"/>
          </p:nvPr>
        </p:nvSpPr>
        <p:spPr/>
        <p:txBody>
          <a:bodyPr/>
          <a:lstStyle/>
          <a:p>
            <a:r>
              <a:rPr lang="en-US" dirty="0"/>
              <a:t>Orderings</a:t>
            </a:r>
            <a:r>
              <a:rPr lang="zh-CN" altLang="en-US" dirty="0"/>
              <a:t> </a:t>
            </a:r>
            <a:r>
              <a:rPr lang="en-US" altLang="zh-CN" dirty="0"/>
              <a:t>vs </a:t>
            </a:r>
            <a:r>
              <a:rPr lang="en-US" altLang="zh-CN" dirty="0">
                <a:solidFill>
                  <a:schemeClr val="bg1"/>
                </a:solidFill>
              </a:rPr>
              <a:t>Consistency</a:t>
            </a:r>
            <a:endParaRPr lang="en-US" dirty="0">
              <a:solidFill>
                <a:schemeClr val="bg1"/>
              </a:solidFill>
            </a:endParaRPr>
          </a:p>
        </p:txBody>
      </p:sp>
      <p:sp>
        <p:nvSpPr>
          <p:cNvPr id="7" name="AutoShape 5"/>
          <p:cNvSpPr>
            <a:spLocks noChangeArrowheads="1"/>
          </p:cNvSpPr>
          <p:nvPr/>
        </p:nvSpPr>
        <p:spPr bwMode="auto">
          <a:xfrm>
            <a:off x="7753815" y="1584000"/>
            <a:ext cx="1371600" cy="864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p:cNvSpPr txBox="1"/>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enforce</a:t>
            </a:r>
            <a:r>
              <a:rPr kumimoji="0" lang="zh-CN" altLang="en-US"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a:t>
            </a: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only S</a:t>
            </a:r>
            <a:r>
              <a:rPr kumimoji="0" lang="en-US" altLang="zh-CN" sz="2400" b="1" i="0" u="none" strike="noStrike" kern="0" cap="none" spc="0" normalizeH="0" baseline="-25000" noProof="0" dirty="0">
                <a:ln>
                  <a:noFill/>
                </a:ln>
                <a:solidFill>
                  <a:srgbClr val="00B0F0"/>
                </a:solidFill>
                <a:effectLst/>
                <a:uLnTx/>
                <a:uFillTx/>
                <a:latin typeface="Verdana" panose="020B0604030504040204"/>
                <a:ea typeface="宋体" panose="02010600030101010101" pitchFamily="2" charset="-122"/>
                <a:cs typeface="+mn-cs"/>
              </a:rPr>
              <a:t>A</a:t>
            </a: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 </a:t>
            </a:r>
            <a:r>
              <a:rPr kumimoji="0" lang="en-US" altLang="zh-CN" sz="24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sym typeface="Wingdings" panose="05000000000000000000" pitchFamily="2" charset="2"/>
              </a:rPr>
              <a:t> all and all  S</a:t>
            </a:r>
            <a:r>
              <a:rPr kumimoji="0" lang="en-US" altLang="zh-CN" sz="2400" b="1" i="0" u="none" strike="noStrike" kern="0" cap="none" spc="0" normalizeH="0" baseline="-25000" noProof="0" dirty="0">
                <a:ln>
                  <a:noFill/>
                </a:ln>
                <a:solidFill>
                  <a:srgbClr val="00B0F0"/>
                </a:solidFill>
                <a:effectLst/>
                <a:uLnTx/>
                <a:uFillTx/>
                <a:latin typeface="Verdana" panose="020B0604030504040204"/>
                <a:ea typeface="宋体" panose="02010600030101010101" pitchFamily="2" charset="-122"/>
                <a:cs typeface="+mn-cs"/>
                <a:sym typeface="Wingdings" panose="05000000000000000000" pitchFamily="2" charset="2"/>
              </a:rPr>
              <a:t>R</a:t>
            </a:r>
            <a:endParaRPr kumimoji="0" lang="en-US" altLang="zh-CN" sz="2400" b="0" i="0" u="none" strike="noStrike" kern="0" cap="none" spc="0" normalizeH="0" baseline="-2500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6" name="Oval 5"/>
          <p:cNvSpPr/>
          <p:nvPr/>
        </p:nvSpPr>
        <p:spPr>
          <a:xfrm>
            <a:off x="7941117" y="3235932"/>
            <a:ext cx="1144800" cy="7272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9" name="Oval 8"/>
          <p:cNvSpPr/>
          <p:nvPr/>
        </p:nvSpPr>
        <p:spPr>
          <a:xfrm>
            <a:off x="7942017" y="4683000"/>
            <a:ext cx="1143000" cy="7272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0" name="Title 1"/>
          <p:cNvSpPr txBox="1"/>
          <p:nvPr/>
        </p:nvSpPr>
        <p:spPr bwMode="auto">
          <a:xfrm>
            <a:off x="4680000" y="273600"/>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Consistency</a:t>
            </a:r>
            <a:endPar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7" name="标题 1"/>
          <p:cNvSpPr>
            <a:spLocks noGrp="1" noChangeArrowheads="1"/>
          </p:cNvSpPr>
          <p:nvPr>
            <p:ph type="title"/>
          </p:nvPr>
        </p:nvSpPr>
        <p:spPr/>
        <p:txBody>
          <a:bodyPr/>
          <a:lstStyle/>
          <a:p>
            <a:r>
              <a:rPr lang="en-US" altLang="zh-CN"/>
              <a:t>#What’s More</a:t>
            </a:r>
            <a:endParaRPr lang="zh-CN" altLang="en-US"/>
          </a:p>
        </p:txBody>
      </p:sp>
      <p:sp>
        <p:nvSpPr>
          <p:cNvPr id="470018" name="内容占位符 2"/>
          <p:cNvSpPr>
            <a:spLocks noGrp="1" noChangeArrowheads="1"/>
          </p:cNvSpPr>
          <p:nvPr>
            <p:ph idx="1"/>
          </p:nvPr>
        </p:nvSpPr>
        <p:spPr/>
        <p:txBody>
          <a:bodyPr/>
          <a:lstStyle/>
          <a:p>
            <a:r>
              <a:rPr lang="en-US" altLang="zh-CN" dirty="0"/>
              <a:t>Assignments, quizzes</a:t>
            </a:r>
            <a:endParaRPr lang="en-US" altLang="zh-CN" dirty="0"/>
          </a:p>
          <a:p>
            <a:r>
              <a:rPr lang="en-US" altLang="zh-CN" dirty="0"/>
              <a:t>Previous assignments, quizzes</a:t>
            </a:r>
            <a:endParaRPr lang="en-US" altLang="zh-CN" dirty="0"/>
          </a:p>
          <a:p>
            <a:r>
              <a:rPr lang="en-US" altLang="zh-CN" dirty="0"/>
              <a:t>Other classes’ assignments, quizzes </a:t>
            </a:r>
            <a:r>
              <a:rPr lang="en-US" dirty="0">
                <a:hlinkClick r:id="rId1"/>
              </a:rPr>
              <a:t>https://courses.engr.illinois.edu/cs433/fa2021/assignments.html</a:t>
            </a:r>
            <a:endParaRPr lang="en-US" altLang="zh-CN" dirty="0"/>
          </a:p>
          <a:p>
            <a:r>
              <a:rPr lang="en-US" altLang="zh-CN" dirty="0"/>
              <a:t>Sample references shared by </a:t>
            </a:r>
            <a:r>
              <a:rPr lang="en-US" altLang="zh-CN" dirty="0" err="1"/>
              <a:t>xzxj</a:t>
            </a:r>
            <a:r>
              <a:rPr lang="en-US" altLang="zh-CN" dirty="0"/>
              <a:t> &amp; dl</a:t>
            </a:r>
            <a:endParaRPr lang="zh-CN" altLang="en-US" dirty="0"/>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1"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96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t>
            </a:r>
            <a:endParaRPr kumimoji="0" lang="en-US" altLang="zh-CN" sz="96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5" name="标题 1"/>
          <p:cNvSpPr>
            <a:spLocks noGrp="1" noChangeArrowheads="1"/>
          </p:cNvSpPr>
          <p:nvPr>
            <p:ph type="title"/>
          </p:nvPr>
        </p:nvSpPr>
        <p:spPr/>
        <p:txBody>
          <a:bodyPr/>
          <a:lstStyle/>
          <a:p>
            <a:r>
              <a:rPr lang="en-US" altLang="zh-CN"/>
              <a:t>Reminder</a:t>
            </a:r>
            <a:endParaRPr lang="zh-CN" altLang="en-US"/>
          </a:p>
        </p:txBody>
      </p:sp>
      <p:sp>
        <p:nvSpPr>
          <p:cNvPr id="472066" name="内容占位符 2"/>
          <p:cNvSpPr>
            <a:spLocks noGrp="1" noChangeArrowheads="1"/>
          </p:cNvSpPr>
          <p:nvPr>
            <p:ph idx="1"/>
          </p:nvPr>
        </p:nvSpPr>
        <p:spPr/>
        <p:txBody>
          <a:bodyPr/>
          <a:lstStyle/>
          <a:p>
            <a:r>
              <a:rPr lang="en-US" altLang="zh-CN" dirty="0"/>
              <a:t>Exam</a:t>
            </a:r>
            <a:endParaRPr lang="en-US" altLang="zh-CN" dirty="0"/>
          </a:p>
          <a:p>
            <a:pPr>
              <a:buFontTx/>
              <a:buNone/>
            </a:pPr>
            <a:r>
              <a:rPr lang="en-US" altLang="zh-CN" dirty="0"/>
              <a:t>	4-402, 10:30 – 12:30</a:t>
            </a:r>
            <a:endParaRPr lang="en-US" altLang="zh-CN" dirty="0"/>
          </a:p>
          <a:p>
            <a:pPr>
              <a:buFontTx/>
              <a:buNone/>
            </a:pPr>
            <a:r>
              <a:rPr lang="en-US" altLang="zh-CN" dirty="0"/>
              <a:t>	January 04, 2022</a:t>
            </a:r>
            <a:endParaRPr lang="en-US" altLang="zh-CN" dirty="0"/>
          </a:p>
          <a:p>
            <a:pPr>
              <a:buFontTx/>
              <a:buNone/>
            </a:pPr>
            <a:r>
              <a:rPr lang="en-US" altLang="zh-CN" dirty="0"/>
              <a:t>	one A4 handwritten memo</a:t>
            </a:r>
            <a:endParaRPr lang="en-US" altLang="zh-CN" dirty="0"/>
          </a:p>
          <a:p>
            <a:endParaRPr lang="en-US" altLang="zh-CN" dirty="0"/>
          </a:p>
          <a:p>
            <a:pPr>
              <a:buFontTx/>
              <a:buNone/>
            </a:pPr>
            <a:r>
              <a:rPr lang="en-US" altLang="zh-CN" dirty="0"/>
              <a:t>	</a:t>
            </a:r>
            <a:r>
              <a:rPr lang="en-US" altLang="zh-CN" sz="2600" dirty="0">
                <a:hlinkClick r:id="rId1"/>
              </a:rPr>
              <a:t>#The 3 Secrets of Highly Successful Graduates</a:t>
            </a:r>
            <a:endParaRPr lang="en-US" altLang="zh-CN" sz="2600" dirty="0"/>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09900" y="3054350"/>
            <a:ext cx="3124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0538" y="3962400"/>
            <a:ext cx="31369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Rectangle 2"/>
          <p:cNvSpPr>
            <a:spLocks noGrp="1" noChangeArrowheads="1"/>
          </p:cNvSpPr>
          <p:nvPr>
            <p:ph type="title"/>
          </p:nvPr>
        </p:nvSpPr>
        <p:spPr/>
        <p:txBody>
          <a:bodyPr/>
          <a:lstStyle/>
          <a:p>
            <a:pPr eaLnBrk="1" hangingPunct="1"/>
            <a:r>
              <a:rPr lang="en-US" altLang="zh-CN"/>
              <a:t>Opt #4: Multilevel Cache</a:t>
            </a:r>
            <a:endParaRPr lang="en-US" altLang="zh-CN"/>
          </a:p>
        </p:txBody>
      </p:sp>
      <p:sp>
        <p:nvSpPr>
          <p:cNvPr id="287746" name="Rectangle 3"/>
          <p:cNvSpPr>
            <a:spLocks noGrp="1" noChangeArrowheads="1"/>
          </p:cNvSpPr>
          <p:nvPr>
            <p:ph type="body" idx="1"/>
          </p:nvPr>
        </p:nvSpPr>
        <p:spPr/>
        <p:txBody>
          <a:bodyPr/>
          <a:lstStyle/>
          <a:p>
            <a:pPr eaLnBrk="1" hangingPunct="1"/>
            <a:r>
              <a:rPr lang="en-US" altLang="zh-CN" b="1"/>
              <a:t>Average memory access time</a:t>
            </a:r>
            <a:endParaRPr lang="en-US" altLang="zh-CN" b="1"/>
          </a:p>
          <a:p>
            <a:pPr eaLnBrk="1" hangingPunct="1">
              <a:buFontTx/>
              <a:buNone/>
            </a:pPr>
            <a:r>
              <a:rPr lang="en-US" altLang="zh-CN"/>
              <a:t>=Hit time</a:t>
            </a:r>
            <a:r>
              <a:rPr lang="en-US" altLang="zh-CN" baseline="-25000"/>
              <a:t>L1</a:t>
            </a:r>
            <a:r>
              <a:rPr lang="en-US" altLang="zh-CN"/>
              <a:t> + Miss rate</a:t>
            </a:r>
            <a:r>
              <a:rPr lang="en-US" altLang="zh-CN" baseline="-25000"/>
              <a:t>L1</a:t>
            </a:r>
            <a:r>
              <a:rPr lang="en-US" altLang="zh-CN"/>
              <a:t> x Miss penalty</a:t>
            </a:r>
            <a:r>
              <a:rPr lang="en-US" altLang="zh-CN" baseline="-25000"/>
              <a:t>L1</a:t>
            </a:r>
            <a:endParaRPr lang="en-US" altLang="zh-CN" baseline="-25000"/>
          </a:p>
          <a:p>
            <a:pPr eaLnBrk="1" hangingPunct="1">
              <a:buFontTx/>
              <a:buNone/>
            </a:pPr>
            <a:r>
              <a:rPr lang="en-US" altLang="zh-CN"/>
              <a:t>=Hit time</a:t>
            </a:r>
            <a:r>
              <a:rPr lang="en-US" altLang="zh-CN" baseline="-25000"/>
              <a:t>L1</a:t>
            </a:r>
            <a:r>
              <a:rPr lang="en-US" altLang="zh-CN"/>
              <a:t> + Miss rate</a:t>
            </a:r>
            <a:r>
              <a:rPr lang="en-US" altLang="zh-CN" baseline="-25000"/>
              <a:t>L1</a:t>
            </a:r>
            <a:endParaRPr lang="en-US" altLang="zh-CN" baseline="-25000"/>
          </a:p>
          <a:p>
            <a:pPr eaLnBrk="1" hangingPunct="1">
              <a:buFontTx/>
              <a:buNone/>
            </a:pPr>
            <a:r>
              <a:rPr lang="en-US" altLang="zh-CN"/>
              <a:t>  x(Hit time</a:t>
            </a:r>
            <a:r>
              <a:rPr lang="en-US" altLang="zh-CN" baseline="-25000"/>
              <a:t>L2</a:t>
            </a:r>
            <a:r>
              <a:rPr lang="en-US" altLang="zh-CN"/>
              <a:t>+Miss rate</a:t>
            </a:r>
            <a:r>
              <a:rPr lang="en-US" altLang="zh-CN" baseline="-25000"/>
              <a:t>L2</a:t>
            </a:r>
            <a:r>
              <a:rPr lang="en-US" altLang="zh-CN"/>
              <a:t>xMiss penalty</a:t>
            </a:r>
            <a:r>
              <a:rPr lang="en-US" altLang="zh-CN" baseline="-25000"/>
              <a:t>L2</a:t>
            </a:r>
            <a:r>
              <a:rPr lang="en-US" altLang="zh-CN"/>
              <a:t>)</a:t>
            </a:r>
            <a:endParaRPr lang="en-US" altLang="zh-CN"/>
          </a:p>
          <a:p>
            <a:pPr eaLnBrk="1" hangingPunct="1">
              <a:buFontTx/>
              <a:buNone/>
            </a:pPr>
            <a:endParaRPr lang="en-US" altLang="zh-CN"/>
          </a:p>
          <a:p>
            <a:pPr eaLnBrk="1" hangingPunct="1"/>
            <a:r>
              <a:rPr lang="en-US" altLang="zh-CN" b="1"/>
              <a:t>Average mem stalls per instruction</a:t>
            </a:r>
            <a:endParaRPr lang="en-US" altLang="zh-CN" b="1"/>
          </a:p>
          <a:p>
            <a:pPr eaLnBrk="1" hangingPunct="1">
              <a:buFontTx/>
              <a:buNone/>
            </a:pPr>
            <a:r>
              <a:rPr lang="en-US" altLang="zh-CN"/>
              <a:t>=Misses per instruction</a:t>
            </a:r>
            <a:r>
              <a:rPr lang="en-US" altLang="zh-CN" baseline="-25000"/>
              <a:t>L1</a:t>
            </a:r>
            <a:r>
              <a:rPr lang="en-US" altLang="zh-CN"/>
              <a:t> x Hit time</a:t>
            </a:r>
            <a:r>
              <a:rPr lang="en-US" altLang="zh-CN" baseline="-25000"/>
              <a:t>L2</a:t>
            </a:r>
            <a:endParaRPr lang="en-US" altLang="zh-CN" baseline="-25000"/>
          </a:p>
          <a:p>
            <a:pPr eaLnBrk="1" hangingPunct="1">
              <a:buFontTx/>
              <a:buNone/>
            </a:pPr>
            <a:r>
              <a:rPr lang="en-US" altLang="zh-CN"/>
              <a:t>	+ Misses per instr</a:t>
            </a:r>
            <a:r>
              <a:rPr lang="en-US" altLang="zh-CN" baseline="-25000"/>
              <a:t>L2</a:t>
            </a:r>
            <a:r>
              <a:rPr lang="en-US" altLang="zh-CN"/>
              <a:t> x Miss penalty</a:t>
            </a:r>
            <a:r>
              <a:rPr lang="en-US" altLang="zh-CN" baseline="-25000"/>
              <a:t>L2</a:t>
            </a:r>
            <a:endParaRPr lang="en-US" altLang="zh-CN" baseline="-25000"/>
          </a:p>
          <a:p>
            <a:pPr eaLnBrk="1" hangingPunct="1">
              <a:buFontTx/>
              <a:buNone/>
            </a:pPr>
            <a:endParaRPr lang="en-US" altLang="zh-CN"/>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411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17900" y="2597150"/>
            <a:ext cx="21082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13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17900" y="2597150"/>
            <a:ext cx="21082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51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4572000"/>
            <a:ext cx="2159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0" y="2590800"/>
            <a:ext cx="9144000" cy="1143000"/>
          </a:xfrm>
          <a:prstGeom prst="rect">
            <a:avLst/>
          </a:prstGeom>
          <a:noFill/>
          <a:ln w="9525">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66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Thank You</a:t>
            </a:r>
            <a:endParaRPr kumimoji="0" lang="en-US" altLang="zh-CN" sz="6600" b="1" i="0" u="none" strike="noStrike" kern="0" cap="none" spc="0" normalizeH="0" baseline="0" noProof="0" dirty="0">
              <a:ln>
                <a:noFill/>
              </a:ln>
              <a:solidFill>
                <a:srgbClr val="92D050"/>
              </a:solidFill>
              <a:effectLst/>
              <a:uLnTx/>
              <a:uFillTx/>
              <a:latin typeface="Verdana" panose="020B0604030504040204"/>
              <a:ea typeface="宋体" panose="02010600030101010101" pitchFamily="2" charset="-122"/>
              <a:cs typeface="+mn-cs"/>
            </a:endParaRPr>
          </a:p>
        </p:txBody>
      </p:sp>
      <p:pic>
        <p:nvPicPr>
          <p:cNvPr id="480263" name="Picture 6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505200"/>
            <a:ext cx="309562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0264"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62700"/>
            <a:ext cx="5143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0" y="3581400"/>
            <a:ext cx="9144000" cy="990600"/>
          </a:xfrm>
          <a:prstGeom prst="rect">
            <a:avLst/>
          </a:prstGeom>
          <a:noFill/>
          <a:ln w="9525">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6600" b="1" i="0" u="none" strike="noStrike" kern="0" cap="none" spc="0" normalizeH="0" baseline="0" noProof="0" dirty="0">
                <a:ln>
                  <a:noFill/>
                </a:ln>
                <a:solidFill>
                  <a:srgbClr val="92D050"/>
                </a:solidFill>
                <a:effectLst/>
                <a:uLnTx/>
                <a:uFillTx/>
                <a:latin typeface="微软雅黑" panose="020B0503020204020204" charset="-122"/>
                <a:ea typeface="微软雅黑" panose="020B0503020204020204" charset="-122"/>
                <a:cs typeface="+mn-cs"/>
              </a:rPr>
              <a:t>hope you enjoyed</a:t>
            </a:r>
            <a:endParaRPr kumimoji="0" lang="en-US" altLang="zh-CN" sz="6600" b="1" i="0" u="none" strike="noStrike" kern="0" cap="none" spc="0" normalizeH="0" baseline="0" noProof="0" dirty="0">
              <a:ln>
                <a:noFill/>
              </a:ln>
              <a:solidFill>
                <a:srgbClr val="92D050"/>
              </a:solidFill>
              <a:effectLst/>
              <a:uLnTx/>
              <a:uFillTx/>
              <a:latin typeface="微软雅黑" panose="020B0503020204020204" charset="-122"/>
              <a:ea typeface="微软雅黑" panose="020B0503020204020204" charset="-122"/>
              <a:cs typeface="+mn-cs"/>
            </a:endParaRPr>
          </a:p>
        </p:txBody>
      </p:sp>
      <p:sp>
        <p:nvSpPr>
          <p:cNvPr id="480300" name="TextBox 47"/>
          <p:cNvSpPr txBox="1">
            <a:spLocks noChangeArrowheads="1"/>
          </p:cNvSpPr>
          <p:nvPr/>
        </p:nvSpPr>
        <p:spPr bwMode="auto">
          <a:xfrm>
            <a:off x="10223500" y="34925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332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25800" y="2138363"/>
            <a:ext cx="19558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850" y="3335338"/>
            <a:ext cx="19939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541338"/>
            <a:ext cx="1587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8" y="2181225"/>
            <a:ext cx="1562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3"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1089025"/>
            <a:ext cx="22098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4"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3836988"/>
            <a:ext cx="14478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5"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725" y="2743200"/>
            <a:ext cx="1600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6"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988" y="1643063"/>
            <a:ext cx="17653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7"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15100" y="528638"/>
            <a:ext cx="1714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8"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9200" y="2171700"/>
            <a:ext cx="28067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9"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1738" y="1622425"/>
            <a:ext cx="19431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0" name="Picture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 y="5561013"/>
            <a:ext cx="28194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1" name="Picture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57775" y="5561013"/>
            <a:ext cx="3124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2"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8800" y="3341688"/>
            <a:ext cx="269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3" name="Picture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53400" y="577850"/>
            <a:ext cx="18034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4" name="Picture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74800" y="577850"/>
            <a:ext cx="16002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5" name="Picture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86000" y="4465638"/>
            <a:ext cx="19939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6" name="Picture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76400" y="5030788"/>
            <a:ext cx="18796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7" name="Picture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33475" y="3835400"/>
            <a:ext cx="15367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8" name="Picture 2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8200" y="1154113"/>
            <a:ext cx="14605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9" name="Picture 2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52800" y="2763838"/>
            <a:ext cx="16002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0" name="Picture 2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22600" y="165417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1" name="Picture 3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029200" y="1120775"/>
            <a:ext cx="176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2" name="Picture 3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53400" y="3886200"/>
            <a:ext cx="10668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3" name="Picture 3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848600" y="3352800"/>
            <a:ext cx="965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4" name="Picture 3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102225" y="2768600"/>
            <a:ext cx="1536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5" name="Picture 3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324600" y="2755900"/>
            <a:ext cx="1041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6" name="Picture 3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391400" y="2781300"/>
            <a:ext cx="1422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7" name="Picture 4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734300" y="4457700"/>
            <a:ext cx="10795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8" name="Picture 4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367588" y="4994275"/>
            <a:ext cx="1739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0" y="2590800"/>
            <a:ext cx="9144000" cy="1143000"/>
          </a:xfrm>
          <a:prstGeom prst="rect">
            <a:avLst/>
          </a:prstGeom>
          <a:noFill/>
          <a:ln w="9525">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66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hlinkClick r:id="rId1"/>
              </a:rPr>
              <a:t>See You</a:t>
            </a:r>
            <a:endParaRPr kumimoji="0" lang="en-US" altLang="zh-CN" sz="66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5" name="Content Placeholder 2"/>
          <p:cNvSpPr>
            <a:spLocks noGrp="1" noChangeArrowheads="1"/>
          </p:cNvSpPr>
          <p:nvPr>
            <p:ph idx="1"/>
          </p:nvPr>
        </p:nvSpPr>
        <p:spPr>
          <a:xfrm>
            <a:off x="457200" y="304800"/>
            <a:ext cx="8686800" cy="5257800"/>
          </a:xfrm>
        </p:spPr>
        <p:txBody>
          <a:bodyPr/>
          <a:lstStyle/>
          <a:p>
            <a:pPr marL="0" indent="0" algn="r">
              <a:buFontTx/>
              <a:buNone/>
            </a:pPr>
            <a:r>
              <a:rPr lang="zh-CN" altLang="en-US" b="1" dirty="0">
                <a:solidFill>
                  <a:srgbClr val="92D050"/>
                </a:solidFill>
                <a:latin typeface="华文楷体" panose="02010600040101010101" pitchFamily="2" charset="-122"/>
                <a:ea typeface="华文楷体" panose="02010600040101010101" pitchFamily="2" charset="-122"/>
              </a:rPr>
              <a:t>“</a:t>
            </a:r>
            <a:r>
              <a:rPr lang="en-US" altLang="en-US" dirty="0">
                <a:solidFill>
                  <a:srgbClr val="92D050"/>
                </a:solidFill>
                <a:latin typeface="华文楷体" panose="02010600040101010101" pitchFamily="2" charset="-122"/>
                <a:ea typeface="华文楷体" panose="02010600040101010101" pitchFamily="2" charset="-122"/>
              </a:rPr>
              <a:t>我们在途中匆匆挥手</a:t>
            </a:r>
            <a:endParaRPr lang="en-US" altLang="en-US" dirty="0">
              <a:solidFill>
                <a:srgbClr val="92D050"/>
              </a:solidFill>
              <a:latin typeface="华文楷体" panose="02010600040101010101" pitchFamily="2" charset="-122"/>
              <a:ea typeface="华文楷体" panose="02010600040101010101" pitchFamily="2" charset="-122"/>
            </a:endParaRPr>
          </a:p>
          <a:p>
            <a:pPr marL="0" indent="0" algn="r">
              <a:buFontTx/>
              <a:buNone/>
            </a:pPr>
            <a:r>
              <a:rPr lang="en-US" altLang="en-US" dirty="0">
                <a:solidFill>
                  <a:srgbClr val="92D050"/>
                </a:solidFill>
                <a:latin typeface="华文楷体" panose="02010600040101010101" pitchFamily="2" charset="-122"/>
                <a:ea typeface="华文楷体" panose="02010600040101010101" pitchFamily="2" charset="-122"/>
              </a:rPr>
              <a:t>并不说告别</a:t>
            </a:r>
            <a:endParaRPr lang="en-US" altLang="en-US" dirty="0">
              <a:solidFill>
                <a:srgbClr val="92D050"/>
              </a:solidFill>
              <a:latin typeface="华文楷体" panose="02010600040101010101" pitchFamily="2" charset="-122"/>
              <a:ea typeface="华文楷体" panose="02010600040101010101" pitchFamily="2" charset="-122"/>
            </a:endParaRPr>
          </a:p>
          <a:p>
            <a:pPr marL="0" indent="0" algn="r">
              <a:buFontTx/>
              <a:buNone/>
            </a:pPr>
            <a:r>
              <a:rPr lang="en-US" altLang="en-US" dirty="0">
                <a:solidFill>
                  <a:srgbClr val="92D050"/>
                </a:solidFill>
                <a:latin typeface="华文楷体" panose="02010600040101010101" pitchFamily="2" charset="-122"/>
                <a:ea typeface="华文楷体" panose="02010600040101010101" pitchFamily="2" charset="-122"/>
              </a:rPr>
              <a:t>只因深知总会在轮回里</a:t>
            </a:r>
            <a:endParaRPr lang="en-US" altLang="en-US" dirty="0">
              <a:solidFill>
                <a:srgbClr val="92D050"/>
              </a:solidFill>
              <a:latin typeface="华文楷体" panose="02010600040101010101" pitchFamily="2" charset="-122"/>
              <a:ea typeface="华文楷体" panose="02010600040101010101" pitchFamily="2" charset="-122"/>
            </a:endParaRPr>
          </a:p>
          <a:p>
            <a:pPr marL="0" indent="0" algn="r">
              <a:buFontTx/>
              <a:buNone/>
            </a:pPr>
            <a:r>
              <a:rPr lang="en-US" altLang="en-US" dirty="0">
                <a:solidFill>
                  <a:srgbClr val="92D050"/>
                </a:solidFill>
                <a:latin typeface="华文楷体" panose="02010600040101010101" pitchFamily="2" charset="-122"/>
                <a:ea typeface="华文楷体" panose="02010600040101010101" pitchFamily="2" charset="-122"/>
              </a:rPr>
              <a:t>再次相见</a:t>
            </a:r>
            <a:endParaRPr lang="en-US" altLang="en-US" dirty="0">
              <a:solidFill>
                <a:srgbClr val="92D050"/>
              </a:solidFill>
              <a:latin typeface="华文楷体" panose="02010600040101010101" pitchFamily="2" charset="-122"/>
              <a:ea typeface="华文楷体" panose="02010600040101010101" pitchFamily="2" charset="-122"/>
            </a:endParaRPr>
          </a:p>
          <a:p>
            <a:pPr marL="0" indent="0" algn="r">
              <a:buFontTx/>
              <a:buNone/>
            </a:pPr>
            <a:r>
              <a:rPr lang="en-US" altLang="en-US" dirty="0">
                <a:solidFill>
                  <a:srgbClr val="92D050"/>
                </a:solidFill>
                <a:latin typeface="华文楷体" panose="02010600040101010101" pitchFamily="2" charset="-122"/>
                <a:ea typeface="华文楷体" panose="02010600040101010101" pitchFamily="2" charset="-122"/>
              </a:rPr>
              <a:t>到那天穿过陌生人海</a:t>
            </a:r>
            <a:endParaRPr lang="en-US" altLang="en-US" dirty="0">
              <a:solidFill>
                <a:srgbClr val="92D050"/>
              </a:solidFill>
              <a:latin typeface="华文楷体" panose="02010600040101010101" pitchFamily="2" charset="-122"/>
              <a:ea typeface="华文楷体" panose="02010600040101010101" pitchFamily="2" charset="-122"/>
            </a:endParaRPr>
          </a:p>
          <a:p>
            <a:pPr marL="0" indent="0" algn="r">
              <a:buFontTx/>
              <a:buNone/>
            </a:pPr>
            <a:r>
              <a:rPr lang="en-US" altLang="en-US" dirty="0">
                <a:solidFill>
                  <a:srgbClr val="92D050"/>
                </a:solidFill>
                <a:latin typeface="华文楷体" panose="02010600040101010101" pitchFamily="2" charset="-122"/>
                <a:ea typeface="华文楷体" panose="02010600040101010101" pitchFamily="2" charset="-122"/>
              </a:rPr>
              <a:t>在闹市中擦肩</a:t>
            </a:r>
            <a:endParaRPr lang="en-US" altLang="en-US" dirty="0">
              <a:solidFill>
                <a:srgbClr val="92D050"/>
              </a:solidFill>
              <a:latin typeface="华文楷体" panose="02010600040101010101" pitchFamily="2" charset="-122"/>
              <a:ea typeface="华文楷体" panose="02010600040101010101" pitchFamily="2" charset="-122"/>
            </a:endParaRPr>
          </a:p>
          <a:p>
            <a:pPr marL="0" indent="0" algn="r">
              <a:buFontTx/>
              <a:buNone/>
            </a:pPr>
            <a:r>
              <a:rPr lang="en-US" altLang="en-US" dirty="0">
                <a:solidFill>
                  <a:srgbClr val="92D050"/>
                </a:solidFill>
                <a:latin typeface="华文楷体" panose="02010600040101010101" pitchFamily="2" charset="-122"/>
                <a:ea typeface="华文楷体" panose="02010600040101010101" pitchFamily="2" charset="-122"/>
              </a:rPr>
              <a:t>平凡的梦啊</a:t>
            </a:r>
            <a:endParaRPr lang="en-US" altLang="en-US" dirty="0">
              <a:solidFill>
                <a:srgbClr val="92D050"/>
              </a:solidFill>
              <a:latin typeface="华文楷体" panose="02010600040101010101" pitchFamily="2" charset="-122"/>
              <a:ea typeface="华文楷体" panose="02010600040101010101" pitchFamily="2" charset="-122"/>
            </a:endParaRPr>
          </a:p>
          <a:p>
            <a:pPr marL="0" indent="0" algn="r">
              <a:buFontTx/>
              <a:buNone/>
            </a:pPr>
            <a:r>
              <a:rPr lang="zh-CN" altLang="en-US" dirty="0">
                <a:solidFill>
                  <a:srgbClr val="92D050"/>
                </a:solidFill>
                <a:latin typeface="华文楷体" panose="02010600040101010101" pitchFamily="2" charset="-122"/>
                <a:ea typeface="华文楷体" panose="02010600040101010101" pitchFamily="2" charset="-122"/>
              </a:rPr>
              <a:t>终会被成全</a:t>
            </a:r>
            <a:r>
              <a:rPr lang="zh-CN" altLang="en-US" b="1" dirty="0">
                <a:solidFill>
                  <a:srgbClr val="92D050"/>
                </a:solidFill>
                <a:latin typeface="华文楷体" panose="02010600040101010101" pitchFamily="2" charset="-122"/>
                <a:ea typeface="华文楷体" panose="02010600040101010101" pitchFamily="2" charset="-122"/>
              </a:rPr>
              <a:t>”</a:t>
            </a:r>
            <a:endParaRPr lang="en-US" altLang="zh-CN" b="1" dirty="0">
              <a:solidFill>
                <a:srgbClr val="92D050"/>
              </a:solidFill>
              <a:latin typeface="华文楷体" panose="02010600040101010101" pitchFamily="2" charset="-122"/>
              <a:ea typeface="华文楷体" panose="02010600040101010101" pitchFamily="2" charset="-122"/>
            </a:endParaRPr>
          </a:p>
          <a:p>
            <a:pPr marL="0" indent="0" algn="r">
              <a:buFontTx/>
              <a:buNone/>
            </a:pPr>
            <a:r>
              <a:rPr lang="en-US" altLang="en-US" b="1" dirty="0">
                <a:solidFill>
                  <a:srgbClr val="92D050"/>
                </a:solidFill>
                <a:latin typeface="华文楷体" panose="02010600040101010101" pitchFamily="2" charset="-122"/>
                <a:ea typeface="华文楷体" panose="02010600040101010101" pitchFamily="2" charset="-122"/>
              </a:rPr>
              <a:t>｢</a:t>
            </a:r>
            <a:r>
              <a:rPr lang="zh-CN" altLang="en-US" b="1" dirty="0">
                <a:solidFill>
                  <a:srgbClr val="92D050"/>
                </a:solidFill>
                <a:latin typeface="华文楷体" panose="02010600040101010101" pitchFamily="2" charset="-122"/>
                <a:ea typeface="华文楷体" panose="02010600040101010101" pitchFamily="2" charset="-122"/>
              </a:rPr>
              <a:t>请笃信一个梦</a:t>
            </a:r>
            <a:r>
              <a:rPr lang="en-US" altLang="en-US" b="1" dirty="0">
                <a:solidFill>
                  <a:srgbClr val="92D050"/>
                </a:solidFill>
                <a:latin typeface="华文楷体" panose="02010600040101010101" pitchFamily="2" charset="-122"/>
                <a:ea typeface="华文楷体" panose="02010600040101010101" pitchFamily="2" charset="-122"/>
              </a:rPr>
              <a:t>｣</a:t>
            </a:r>
            <a:r>
              <a:rPr lang="en-US" altLang="en-US" dirty="0"/>
              <a:t> </a:t>
            </a:r>
            <a:endParaRPr lang="en-US" altLang="en-US" b="1" dirty="0">
              <a:solidFill>
                <a:srgbClr val="92D050"/>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0" y="2590800"/>
            <a:ext cx="9144000" cy="1143000"/>
          </a:xfrm>
          <a:prstGeom prst="rect">
            <a:avLst/>
          </a:prstGeom>
          <a:noFill/>
          <a:ln w="9525">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66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hlinkClick r:id="rId1"/>
              </a:rPr>
              <a:t>Good Luck</a:t>
            </a:r>
            <a:endParaRPr kumimoji="0" lang="en-US" altLang="zh-CN" sz="66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0" y="2590800"/>
            <a:ext cx="9753600" cy="1143000"/>
          </a:xfrm>
          <a:prstGeom prst="rect">
            <a:avLst/>
          </a:prstGeom>
          <a:noFill/>
          <a:ln w="9525">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66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hlinkClick r:id="rId1"/>
              </a:rPr>
              <a:t>Light Up </a:t>
            </a:r>
            <a:endParaRPr kumimoji="0" lang="en-US" altLang="zh-CN" sz="66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66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hlinkClick r:id="rId1"/>
              </a:rPr>
              <a:t>This World</a:t>
            </a:r>
            <a:endParaRPr kumimoji="0" lang="en-US" altLang="zh-CN" sz="66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2"/>
          <p:cNvSpPr>
            <a:spLocks noGrp="1" noChangeArrowheads="1"/>
          </p:cNvSpPr>
          <p:nvPr>
            <p:ph type="title"/>
          </p:nvPr>
        </p:nvSpPr>
        <p:spPr/>
        <p:txBody>
          <a:bodyPr/>
          <a:lstStyle/>
          <a:p>
            <a:pPr eaLnBrk="1" hangingPunct="1"/>
            <a:r>
              <a:rPr lang="en-US" altLang="zh-CN"/>
              <a:t>Opt #4: Multilevel Cache</a:t>
            </a:r>
            <a:endParaRPr lang="en-US" altLang="zh-CN"/>
          </a:p>
        </p:txBody>
      </p:sp>
      <p:sp>
        <p:nvSpPr>
          <p:cNvPr id="288770" name="Rectangle 3"/>
          <p:cNvSpPr>
            <a:spLocks noGrp="1" noChangeArrowheads="1"/>
          </p:cNvSpPr>
          <p:nvPr>
            <p:ph type="body" idx="1"/>
          </p:nvPr>
        </p:nvSpPr>
        <p:spPr/>
        <p:txBody>
          <a:bodyPr/>
          <a:lstStyle/>
          <a:p>
            <a:pPr eaLnBrk="1" hangingPunct="1">
              <a:lnSpc>
                <a:spcPct val="90000"/>
              </a:lnSpc>
            </a:pPr>
            <a:r>
              <a:rPr lang="en-US" altLang="zh-CN" b="1"/>
              <a:t>Local miss rate</a:t>
            </a:r>
            <a:endParaRPr lang="en-US" altLang="zh-CN" b="1"/>
          </a:p>
          <a:p>
            <a:pPr eaLnBrk="1" hangingPunct="1">
              <a:lnSpc>
                <a:spcPct val="90000"/>
              </a:lnSpc>
              <a:buFontTx/>
              <a:buNone/>
            </a:pPr>
            <a:r>
              <a:rPr lang="en-US" altLang="zh-CN" b="1"/>
              <a:t>	</a:t>
            </a:r>
            <a:r>
              <a:rPr lang="en-US" altLang="zh-CN"/>
              <a:t>the number of misses in a cache</a:t>
            </a:r>
            <a:endParaRPr lang="en-US" altLang="zh-CN"/>
          </a:p>
          <a:p>
            <a:pPr eaLnBrk="1" hangingPunct="1">
              <a:lnSpc>
                <a:spcPct val="90000"/>
              </a:lnSpc>
              <a:buFontTx/>
              <a:buNone/>
            </a:pPr>
            <a:r>
              <a:rPr lang="en-US" altLang="zh-CN"/>
              <a:t>	divided by the total number of mem accesses to this cache;</a:t>
            </a:r>
            <a:endParaRPr lang="en-US" altLang="zh-CN" b="1"/>
          </a:p>
          <a:p>
            <a:pPr eaLnBrk="1" hangingPunct="1">
              <a:lnSpc>
                <a:spcPct val="90000"/>
              </a:lnSpc>
              <a:buFontTx/>
              <a:buNone/>
            </a:pPr>
            <a:r>
              <a:rPr lang="en-US" altLang="zh-CN" b="1"/>
              <a:t>	</a:t>
            </a:r>
            <a:r>
              <a:rPr lang="en-US" altLang="zh-CN" i="1"/>
              <a:t>Miss rate</a:t>
            </a:r>
            <a:r>
              <a:rPr lang="en-US" altLang="zh-CN" i="1" baseline="-25000"/>
              <a:t>L1</a:t>
            </a:r>
            <a:r>
              <a:rPr lang="en-US" altLang="zh-CN" i="1"/>
              <a:t>, Miss rate</a:t>
            </a:r>
            <a:r>
              <a:rPr lang="en-US" altLang="zh-CN" i="1" baseline="-25000"/>
              <a:t>L2</a:t>
            </a:r>
            <a:endParaRPr lang="en-US" altLang="zh-CN" b="1" i="1"/>
          </a:p>
          <a:p>
            <a:pPr eaLnBrk="1" hangingPunct="1">
              <a:lnSpc>
                <a:spcPct val="90000"/>
              </a:lnSpc>
            </a:pPr>
            <a:r>
              <a:rPr lang="en-US" altLang="zh-CN" b="1"/>
              <a:t>Global miss rates</a:t>
            </a:r>
            <a:endParaRPr lang="en-US" altLang="zh-CN" b="1"/>
          </a:p>
          <a:p>
            <a:pPr eaLnBrk="1" hangingPunct="1">
              <a:lnSpc>
                <a:spcPct val="90000"/>
              </a:lnSpc>
              <a:buFontTx/>
              <a:buNone/>
            </a:pPr>
            <a:r>
              <a:rPr lang="en-US" altLang="zh-CN" b="1"/>
              <a:t>	</a:t>
            </a:r>
            <a:r>
              <a:rPr lang="en-US" altLang="zh-CN"/>
              <a:t>the number of misses in the cache </a:t>
            </a:r>
            <a:endParaRPr lang="en-US" altLang="zh-CN"/>
          </a:p>
          <a:p>
            <a:pPr eaLnBrk="1" hangingPunct="1">
              <a:lnSpc>
                <a:spcPct val="90000"/>
              </a:lnSpc>
              <a:buFontTx/>
              <a:buNone/>
            </a:pPr>
            <a:r>
              <a:rPr lang="en-US" altLang="zh-CN"/>
              <a:t>	divided by the number of mem accesses generated by the processor;</a:t>
            </a:r>
            <a:endParaRPr lang="en-US" altLang="zh-CN"/>
          </a:p>
          <a:p>
            <a:pPr eaLnBrk="1" hangingPunct="1">
              <a:lnSpc>
                <a:spcPct val="90000"/>
              </a:lnSpc>
              <a:buFontTx/>
              <a:buNone/>
            </a:pPr>
            <a:r>
              <a:rPr lang="en-US" altLang="zh-CN" b="1"/>
              <a:t>	</a:t>
            </a:r>
            <a:r>
              <a:rPr lang="en-US" altLang="zh-CN" i="1"/>
              <a:t>Miss rate</a:t>
            </a:r>
            <a:r>
              <a:rPr lang="en-US" altLang="zh-CN" i="1" baseline="-25000"/>
              <a:t>L1</a:t>
            </a:r>
            <a:r>
              <a:rPr lang="en-US" altLang="zh-CN" i="1"/>
              <a:t>, Miss rate</a:t>
            </a:r>
            <a:r>
              <a:rPr lang="en-US" altLang="zh-CN" i="1" baseline="-25000"/>
              <a:t>L1</a:t>
            </a:r>
            <a:r>
              <a:rPr lang="en-US" altLang="zh-CN" i="1"/>
              <a:t> x Miss rate</a:t>
            </a:r>
            <a:r>
              <a:rPr lang="en-US" altLang="zh-CN" i="1" baseline="-25000"/>
              <a:t>L2</a:t>
            </a:r>
            <a:endParaRPr lang="en-US" altLang="zh-CN" i="1" baseline="-250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3"/>
          <p:cNvSpPr>
            <a:spLocks noGrp="1" noChangeArrowheads="1"/>
          </p:cNvSpPr>
          <p:nvPr>
            <p:ph type="body" idx="1"/>
          </p:nvPr>
        </p:nvSpPr>
        <p:spPr/>
        <p:txBody>
          <a:bodyPr/>
          <a:lstStyle/>
          <a:p>
            <a:pPr eaLnBrk="1" hangingPunct="1"/>
            <a:r>
              <a:rPr lang="en-US" altLang="zh-CN" b="1"/>
              <a:t>Answer</a:t>
            </a:r>
            <a:endParaRPr lang="en-US" altLang="zh-CN" b="1"/>
          </a:p>
          <a:p>
            <a:pPr eaLnBrk="1" hangingPunct="1">
              <a:buFontTx/>
              <a:buNone/>
            </a:pPr>
            <a:r>
              <a:rPr lang="en-US" altLang="zh-CN"/>
              <a:t>	</a:t>
            </a:r>
            <a:r>
              <a:rPr lang="en-US" altLang="zh-CN" b="1"/>
              <a:t>1.</a:t>
            </a:r>
            <a:r>
              <a:rPr lang="en-US" altLang="zh-CN"/>
              <a:t> various miss rates?</a:t>
            </a:r>
            <a:endParaRPr lang="en-US" altLang="zh-CN"/>
          </a:p>
          <a:p>
            <a:pPr eaLnBrk="1" hangingPunct="1">
              <a:buFontTx/>
              <a:buNone/>
            </a:pPr>
            <a:r>
              <a:rPr lang="en-US" altLang="zh-CN"/>
              <a:t>	</a:t>
            </a:r>
            <a:r>
              <a:rPr lang="en-US" altLang="zh-CN" b="1"/>
              <a:t>L1: </a:t>
            </a:r>
            <a:r>
              <a:rPr lang="en-US" altLang="zh-CN"/>
              <a:t>local = global</a:t>
            </a:r>
            <a:endParaRPr lang="en-US" altLang="zh-CN"/>
          </a:p>
          <a:p>
            <a:pPr eaLnBrk="1" hangingPunct="1">
              <a:buFontTx/>
              <a:buNone/>
            </a:pPr>
            <a:r>
              <a:rPr lang="en-US" altLang="zh-CN"/>
              <a:t>	40/1000 = 4%</a:t>
            </a:r>
            <a:endParaRPr lang="en-US" altLang="zh-CN"/>
          </a:p>
          <a:p>
            <a:pPr eaLnBrk="1" hangingPunct="1">
              <a:buFontTx/>
              <a:buNone/>
            </a:pPr>
            <a:r>
              <a:rPr lang="en-US" altLang="zh-CN"/>
              <a:t>	</a:t>
            </a:r>
            <a:r>
              <a:rPr lang="en-US" altLang="zh-CN" b="1"/>
              <a:t>L2:</a:t>
            </a:r>
            <a:endParaRPr lang="en-US" altLang="zh-CN" b="1"/>
          </a:p>
          <a:p>
            <a:pPr eaLnBrk="1" hangingPunct="1">
              <a:buFontTx/>
              <a:buNone/>
            </a:pPr>
            <a:r>
              <a:rPr lang="en-US" altLang="zh-CN" b="1"/>
              <a:t>	</a:t>
            </a:r>
            <a:r>
              <a:rPr lang="en-US" altLang="zh-CN"/>
              <a:t>local: 20/40 = 50%</a:t>
            </a:r>
            <a:endParaRPr lang="en-US" altLang="zh-CN"/>
          </a:p>
          <a:p>
            <a:pPr eaLnBrk="1" hangingPunct="1">
              <a:buFontTx/>
              <a:buNone/>
            </a:pPr>
            <a:r>
              <a:rPr lang="en-US" altLang="zh-CN"/>
              <a:t>	global: 20/10000 = 2%</a:t>
            </a:r>
            <a:endParaRPr lang="en-US" altLang="zh-CN" b="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3"/>
          <p:cNvSpPr>
            <a:spLocks noGrp="1" noChangeArrowheads="1"/>
          </p:cNvSpPr>
          <p:nvPr>
            <p:ph type="body" idx="1"/>
          </p:nvPr>
        </p:nvSpPr>
        <p:spPr/>
        <p:txBody>
          <a:bodyPr/>
          <a:lstStyle/>
          <a:p>
            <a:pPr eaLnBrk="1" hangingPunct="1"/>
            <a:r>
              <a:rPr lang="en-US" altLang="zh-CN" b="1"/>
              <a:t>Answer</a:t>
            </a:r>
            <a:endParaRPr lang="en-US" altLang="zh-CN" b="1"/>
          </a:p>
          <a:p>
            <a:pPr eaLnBrk="1" hangingPunct="1">
              <a:buFontTx/>
              <a:buNone/>
            </a:pPr>
            <a:r>
              <a:rPr lang="en-US" altLang="zh-CN"/>
              <a:t>	</a:t>
            </a:r>
            <a:r>
              <a:rPr lang="en-US" altLang="zh-CN" b="1"/>
              <a:t>2.</a:t>
            </a:r>
            <a:r>
              <a:rPr lang="en-US" altLang="zh-CN"/>
              <a:t> avg mem access time?</a:t>
            </a:r>
            <a:endParaRPr lang="en-US" altLang="zh-CN"/>
          </a:p>
          <a:p>
            <a:pPr eaLnBrk="1" hangingPunct="1">
              <a:buFontTx/>
              <a:buNone/>
            </a:pPr>
            <a:r>
              <a:rPr lang="en-US" altLang="zh-CN"/>
              <a:t>	average memory access time</a:t>
            </a:r>
            <a:endParaRPr lang="en-US" altLang="zh-CN"/>
          </a:p>
          <a:p>
            <a:pPr eaLnBrk="1" hangingPunct="1">
              <a:buFontTx/>
              <a:buNone/>
            </a:pPr>
            <a:r>
              <a:rPr lang="en-US" altLang="zh-CN"/>
              <a:t>=Hit time</a:t>
            </a:r>
            <a:r>
              <a:rPr lang="en-US" altLang="zh-CN" baseline="-25000"/>
              <a:t>L1</a:t>
            </a:r>
            <a:r>
              <a:rPr lang="en-US" altLang="zh-CN"/>
              <a:t> + Miss rate</a:t>
            </a:r>
            <a:r>
              <a:rPr lang="en-US" altLang="zh-CN" baseline="-25000"/>
              <a:t>L1</a:t>
            </a:r>
            <a:endParaRPr lang="en-US" altLang="zh-CN" baseline="-25000"/>
          </a:p>
          <a:p>
            <a:pPr eaLnBrk="1" hangingPunct="1">
              <a:buFontTx/>
              <a:buNone/>
            </a:pPr>
            <a:r>
              <a:rPr lang="en-US" altLang="zh-CN"/>
              <a:t>  x(Hit time</a:t>
            </a:r>
            <a:r>
              <a:rPr lang="en-US" altLang="zh-CN" baseline="-25000"/>
              <a:t>L2</a:t>
            </a:r>
            <a:r>
              <a:rPr lang="en-US" altLang="zh-CN"/>
              <a:t>+Miss rate</a:t>
            </a:r>
            <a:r>
              <a:rPr lang="en-US" altLang="zh-CN" baseline="-25000"/>
              <a:t>L2</a:t>
            </a:r>
            <a:r>
              <a:rPr lang="en-US" altLang="zh-CN"/>
              <a:t>xMiss penalty</a:t>
            </a:r>
            <a:r>
              <a:rPr lang="en-US" altLang="zh-CN" baseline="-25000"/>
              <a:t>L2</a:t>
            </a:r>
            <a:r>
              <a:rPr lang="en-US" altLang="zh-CN"/>
              <a:t>)</a:t>
            </a:r>
            <a:endParaRPr lang="en-US" altLang="zh-CN"/>
          </a:p>
          <a:p>
            <a:pPr eaLnBrk="1" hangingPunct="1">
              <a:buFontTx/>
              <a:buNone/>
            </a:pPr>
            <a:r>
              <a:rPr lang="en-US" altLang="zh-CN"/>
              <a:t>=1 + 4% x (10 + 50% x 200)</a:t>
            </a:r>
            <a:endParaRPr lang="en-US" altLang="zh-CN"/>
          </a:p>
          <a:p>
            <a:pPr eaLnBrk="1" hangingPunct="1">
              <a:buFontTx/>
              <a:buNone/>
            </a:pPr>
            <a:r>
              <a:rPr lang="en-US" altLang="zh-CN"/>
              <a:t>=5.4</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3"/>
          <p:cNvSpPr>
            <a:spLocks noGrp="1" noChangeArrowheads="1"/>
          </p:cNvSpPr>
          <p:nvPr>
            <p:ph type="body" idx="1"/>
          </p:nvPr>
        </p:nvSpPr>
        <p:spPr/>
        <p:txBody>
          <a:bodyPr/>
          <a:lstStyle/>
          <a:p>
            <a:pPr eaLnBrk="1" hangingPunct="1"/>
            <a:r>
              <a:rPr lang="en-US" altLang="zh-CN" b="1"/>
              <a:t>Answer</a:t>
            </a:r>
            <a:endParaRPr lang="en-US" altLang="zh-CN" b="1"/>
          </a:p>
          <a:p>
            <a:pPr eaLnBrk="1" hangingPunct="1">
              <a:buFontTx/>
              <a:buNone/>
            </a:pPr>
            <a:r>
              <a:rPr lang="en-US" altLang="zh-CN"/>
              <a:t>	 </a:t>
            </a:r>
            <a:r>
              <a:rPr lang="en-US" altLang="zh-CN" b="1"/>
              <a:t>3.</a:t>
            </a:r>
            <a:r>
              <a:rPr lang="en-US" altLang="zh-CN"/>
              <a:t> avg stall cycles per instruction?</a:t>
            </a:r>
            <a:endParaRPr lang="en-US" altLang="zh-CN"/>
          </a:p>
          <a:p>
            <a:pPr eaLnBrk="1" hangingPunct="1">
              <a:buFontTx/>
              <a:buNone/>
            </a:pPr>
            <a:r>
              <a:rPr lang="en-US" altLang="zh-CN"/>
              <a:t>	average stall cycles per instruction</a:t>
            </a:r>
            <a:endParaRPr lang="en-US" altLang="zh-CN"/>
          </a:p>
          <a:p>
            <a:pPr eaLnBrk="1" hangingPunct="1">
              <a:buFontTx/>
              <a:buNone/>
            </a:pPr>
            <a:r>
              <a:rPr lang="en-US" altLang="zh-CN"/>
              <a:t>=Misses per instruction</a:t>
            </a:r>
            <a:r>
              <a:rPr lang="en-US" altLang="zh-CN" baseline="-25000"/>
              <a:t>L1</a:t>
            </a:r>
            <a:r>
              <a:rPr lang="en-US" altLang="zh-CN"/>
              <a:t> x Hit time</a:t>
            </a:r>
            <a:r>
              <a:rPr lang="en-US" altLang="zh-CN" baseline="-25000"/>
              <a:t>L2</a:t>
            </a:r>
            <a:endParaRPr lang="en-US" altLang="zh-CN" baseline="-25000"/>
          </a:p>
          <a:p>
            <a:pPr eaLnBrk="1" hangingPunct="1">
              <a:buFontTx/>
              <a:buNone/>
            </a:pPr>
            <a:r>
              <a:rPr lang="en-US" altLang="zh-CN"/>
              <a:t>	+ Misses per instr</a:t>
            </a:r>
            <a:r>
              <a:rPr lang="en-US" altLang="zh-CN" baseline="-25000"/>
              <a:t>L2</a:t>
            </a:r>
            <a:r>
              <a:rPr lang="en-US" altLang="zh-CN"/>
              <a:t> x Miss penalty</a:t>
            </a:r>
            <a:r>
              <a:rPr lang="en-US" altLang="zh-CN" baseline="-25000"/>
              <a:t>L2</a:t>
            </a:r>
            <a:endParaRPr lang="en-US" altLang="zh-CN"/>
          </a:p>
          <a:p>
            <a:pPr eaLnBrk="1" hangingPunct="1">
              <a:buFontTx/>
              <a:buNone/>
            </a:pPr>
            <a:r>
              <a:rPr lang="en-US" altLang="zh-CN"/>
              <a:t>=(1.5x40/1000)x10+(1.5x20/1000)x200</a:t>
            </a:r>
            <a:endParaRPr lang="en-US" altLang="zh-CN"/>
          </a:p>
          <a:p>
            <a:pPr eaLnBrk="1" hangingPunct="1">
              <a:buFontTx/>
              <a:buNone/>
            </a:pPr>
            <a:r>
              <a:rPr lang="en-US" altLang="zh-CN"/>
              <a:t>=6.6</a:t>
            </a: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2"/>
          <p:cNvSpPr>
            <a:spLocks noGrp="1" noChangeArrowheads="1"/>
          </p:cNvSpPr>
          <p:nvPr>
            <p:ph type="title"/>
          </p:nvPr>
        </p:nvSpPr>
        <p:spPr/>
        <p:txBody>
          <a:bodyPr/>
          <a:lstStyle/>
          <a:p>
            <a:pPr eaLnBrk="1" hangingPunct="1"/>
            <a:r>
              <a:rPr lang="en-US" altLang="zh-CN"/>
              <a:t>Ten Advanced Cache Opts</a:t>
            </a:r>
            <a:endParaRPr lang="en-US" altLang="zh-CN"/>
          </a:p>
        </p:txBody>
      </p:sp>
      <p:sp>
        <p:nvSpPr>
          <p:cNvPr id="292866" name="Rectangle 3"/>
          <p:cNvSpPr>
            <a:spLocks noGrp="1" noChangeArrowheads="1"/>
          </p:cNvSpPr>
          <p:nvPr>
            <p:ph type="body" idx="1"/>
          </p:nvPr>
        </p:nvSpPr>
        <p:spPr/>
        <p:txBody>
          <a:bodyPr/>
          <a:lstStyle/>
          <a:p>
            <a:pPr eaLnBrk="1" hangingPunct="1"/>
            <a:r>
              <a:rPr lang="en-US" altLang="zh-CN"/>
              <a:t>Goal: average memory access time</a:t>
            </a:r>
            <a:endParaRPr lang="en-US" altLang="zh-CN"/>
          </a:p>
          <a:p>
            <a:pPr eaLnBrk="1" hangingPunct="1"/>
            <a:endParaRPr lang="en-US" altLang="zh-CN"/>
          </a:p>
          <a:p>
            <a:pPr eaLnBrk="1" hangingPunct="1"/>
            <a:r>
              <a:rPr lang="en-US" altLang="zh-CN"/>
              <a:t>Metrics to reduce/optimize</a:t>
            </a:r>
            <a:endParaRPr lang="en-US" altLang="zh-CN"/>
          </a:p>
          <a:p>
            <a:pPr eaLnBrk="1" hangingPunct="1">
              <a:buFontTx/>
              <a:buNone/>
            </a:pPr>
            <a:r>
              <a:rPr lang="en-US" altLang="zh-CN"/>
              <a:t>	hit time</a:t>
            </a:r>
            <a:endParaRPr lang="en-US" altLang="zh-CN"/>
          </a:p>
          <a:p>
            <a:pPr eaLnBrk="1" hangingPunct="1">
              <a:buFontTx/>
              <a:buNone/>
            </a:pPr>
            <a:r>
              <a:rPr lang="en-US" altLang="zh-CN"/>
              <a:t>	miss rate</a:t>
            </a:r>
            <a:endParaRPr lang="en-US" altLang="zh-CN"/>
          </a:p>
          <a:p>
            <a:pPr eaLnBrk="1" hangingPunct="1">
              <a:buFontTx/>
              <a:buNone/>
            </a:pPr>
            <a:r>
              <a:rPr lang="en-US" altLang="zh-CN"/>
              <a:t>	miss penalty</a:t>
            </a:r>
            <a:endParaRPr lang="en-US" altLang="zh-CN"/>
          </a:p>
          <a:p>
            <a:pPr eaLnBrk="1" hangingPunct="1">
              <a:buFontTx/>
              <a:buNone/>
            </a:pPr>
            <a:r>
              <a:rPr lang="en-US" altLang="zh-CN"/>
              <a:t>	cache bandwidth</a:t>
            </a:r>
            <a:endParaRPr lang="en-US" altLang="zh-CN"/>
          </a:p>
          <a:p>
            <a:pPr eaLnBrk="1" hangingPunct="1">
              <a:buFontTx/>
              <a:buNone/>
            </a:pPr>
            <a:r>
              <a:rPr lang="en-US" altLang="zh-CN"/>
              <a:t>	power consumption</a:t>
            </a:r>
            <a:endParaRPr lang="en-US" altLang="zh-CN"/>
          </a:p>
        </p:txBody>
      </p:sp>
      <p:sp>
        <p:nvSpPr>
          <p:cNvPr id="292867" name="Line 4"/>
          <p:cNvSpPr>
            <a:spLocks noChangeShapeType="1"/>
          </p:cNvSpPr>
          <p:nvPr/>
        </p:nvSpPr>
        <p:spPr bwMode="auto">
          <a:xfrm>
            <a:off x="8229600" y="1752600"/>
            <a:ext cx="0" cy="533400"/>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dirty="0"/>
              <a:t>Ten Advanced Cache </a:t>
            </a:r>
            <a:r>
              <a:rPr lang="en-US" altLang="zh-CN" dirty="0" err="1"/>
              <a:t>Opts</a:t>
            </a:r>
            <a:endParaRPr lang="en-US" altLang="zh-CN" dirty="0"/>
          </a:p>
        </p:txBody>
      </p:sp>
      <p:sp>
        <p:nvSpPr>
          <p:cNvPr id="21507" name="Rectangle 3"/>
          <p:cNvSpPr>
            <a:spLocks noGrp="1" noChangeArrowheads="1"/>
          </p:cNvSpPr>
          <p:nvPr>
            <p:ph type="body" idx="1"/>
          </p:nvPr>
        </p:nvSpPr>
        <p:spPr/>
        <p:txBody>
          <a:bodyPr/>
          <a:lstStyle/>
          <a:p>
            <a:pPr eaLnBrk="1" hangingPunct="1">
              <a:lnSpc>
                <a:spcPct val="80000"/>
              </a:lnSpc>
            </a:pPr>
            <a:r>
              <a:rPr lang="en-US" altLang="zh-CN" sz="2400" b="1" dirty="0"/>
              <a:t>Reduce hit time</a:t>
            </a:r>
            <a:endParaRPr lang="en-US" altLang="zh-CN" sz="2400" b="1" dirty="0"/>
          </a:p>
          <a:p>
            <a:pPr eaLnBrk="1" hangingPunct="1">
              <a:lnSpc>
                <a:spcPct val="80000"/>
              </a:lnSpc>
              <a:buFontTx/>
              <a:buNone/>
            </a:pPr>
            <a:r>
              <a:rPr lang="en-US" altLang="zh-CN" sz="2400" dirty="0"/>
              <a:t>	small and simple first-level caches;</a:t>
            </a:r>
            <a:endParaRPr lang="en-US" altLang="zh-CN" sz="2400" dirty="0"/>
          </a:p>
          <a:p>
            <a:pPr eaLnBrk="1" hangingPunct="1">
              <a:lnSpc>
                <a:spcPct val="80000"/>
              </a:lnSpc>
              <a:buFontTx/>
              <a:buNone/>
            </a:pPr>
            <a:r>
              <a:rPr lang="en-US" altLang="zh-CN" sz="2400" dirty="0"/>
              <a:t>	way prediction;</a:t>
            </a:r>
            <a:endParaRPr lang="en-US" altLang="zh-CN" sz="2400" dirty="0"/>
          </a:p>
          <a:p>
            <a:pPr eaLnBrk="1" hangingPunct="1">
              <a:lnSpc>
                <a:spcPct val="80000"/>
              </a:lnSpc>
              <a:buFontTx/>
              <a:buNone/>
            </a:pPr>
            <a:r>
              <a:rPr lang="en-US" altLang="zh-CN" sz="2400" dirty="0"/>
              <a:t>	</a:t>
            </a:r>
            <a:r>
              <a:rPr lang="en-US" altLang="zh-CN" sz="2400" i="1" dirty="0"/>
              <a:t>decrease power;</a:t>
            </a:r>
            <a:endParaRPr lang="en-US" altLang="zh-CN" sz="2400" dirty="0"/>
          </a:p>
          <a:p>
            <a:pPr eaLnBrk="1" hangingPunct="1">
              <a:lnSpc>
                <a:spcPct val="80000"/>
              </a:lnSpc>
            </a:pPr>
            <a:r>
              <a:rPr lang="en-US" altLang="zh-CN" sz="2400" b="1" dirty="0"/>
              <a:t>Increase cache bandwidth</a:t>
            </a:r>
            <a:endParaRPr lang="en-US" altLang="zh-CN" sz="2400" b="1" dirty="0"/>
          </a:p>
          <a:p>
            <a:pPr eaLnBrk="1" hangingPunct="1">
              <a:lnSpc>
                <a:spcPct val="80000"/>
              </a:lnSpc>
              <a:buFontTx/>
              <a:buNone/>
            </a:pPr>
            <a:r>
              <a:rPr lang="en-US" altLang="zh-CN" sz="2400" dirty="0"/>
              <a:t>	pipelined/</a:t>
            </a:r>
            <a:r>
              <a:rPr lang="en-US" altLang="zh-CN" sz="2400" dirty="0" err="1"/>
              <a:t>multibanked</a:t>
            </a:r>
            <a:r>
              <a:rPr lang="en-US" altLang="zh-CN" sz="2400" dirty="0"/>
              <a:t>/nonblocking cache;</a:t>
            </a:r>
            <a:endParaRPr lang="en-US" altLang="zh-CN" sz="2400" dirty="0"/>
          </a:p>
          <a:p>
            <a:pPr eaLnBrk="1" hangingPunct="1">
              <a:lnSpc>
                <a:spcPct val="80000"/>
              </a:lnSpc>
            </a:pPr>
            <a:r>
              <a:rPr lang="en-US" altLang="zh-CN" sz="2400" b="1" dirty="0"/>
              <a:t>Reduce miss penalty</a:t>
            </a:r>
            <a:endParaRPr lang="en-US" altLang="zh-CN" sz="2400" b="1" dirty="0"/>
          </a:p>
          <a:p>
            <a:pPr eaLnBrk="1" hangingPunct="1">
              <a:lnSpc>
                <a:spcPct val="80000"/>
              </a:lnSpc>
              <a:buFontTx/>
              <a:buNone/>
            </a:pPr>
            <a:r>
              <a:rPr lang="en-US" altLang="zh-CN" sz="2400" dirty="0"/>
              <a:t>	critical word first;</a:t>
            </a:r>
            <a:endParaRPr lang="en-US" altLang="zh-CN" sz="2400" dirty="0"/>
          </a:p>
          <a:p>
            <a:pPr eaLnBrk="1" hangingPunct="1">
              <a:lnSpc>
                <a:spcPct val="80000"/>
              </a:lnSpc>
              <a:buFontTx/>
              <a:buNone/>
            </a:pPr>
            <a:r>
              <a:rPr lang="en-US" altLang="zh-CN" sz="2400" dirty="0"/>
              <a:t>	merging write buffers;</a:t>
            </a:r>
            <a:endParaRPr lang="en-US" altLang="zh-CN" sz="2400" dirty="0"/>
          </a:p>
          <a:p>
            <a:pPr eaLnBrk="1" hangingPunct="1">
              <a:lnSpc>
                <a:spcPct val="80000"/>
              </a:lnSpc>
            </a:pPr>
            <a:r>
              <a:rPr lang="en-US" altLang="zh-CN" sz="2400" b="1" dirty="0"/>
              <a:t>Reduce miss rate</a:t>
            </a:r>
            <a:endParaRPr lang="en-US" altLang="zh-CN" sz="2400" b="1" dirty="0"/>
          </a:p>
          <a:p>
            <a:pPr eaLnBrk="1" hangingPunct="1">
              <a:lnSpc>
                <a:spcPct val="80000"/>
              </a:lnSpc>
              <a:buFontTx/>
              <a:buNone/>
            </a:pPr>
            <a:r>
              <a:rPr lang="en-US" altLang="zh-CN" sz="2400" dirty="0"/>
              <a:t>	compiler optimizations; </a:t>
            </a:r>
            <a:r>
              <a:rPr lang="en-US" altLang="zh-CN" sz="2400" i="1" dirty="0"/>
              <a:t>decrease power;</a:t>
            </a:r>
            <a:endParaRPr lang="en-US" altLang="zh-CN" sz="2400" i="1" dirty="0"/>
          </a:p>
          <a:p>
            <a:pPr eaLnBrk="1" hangingPunct="1">
              <a:lnSpc>
                <a:spcPct val="80000"/>
              </a:lnSpc>
            </a:pPr>
            <a:r>
              <a:rPr lang="en-US" altLang="zh-CN" sz="2400" b="1" dirty="0"/>
              <a:t>Reduce miss penalty/rate via parallelism</a:t>
            </a:r>
            <a:endParaRPr lang="en-US" altLang="zh-CN" sz="2400" b="1" dirty="0"/>
          </a:p>
          <a:p>
            <a:pPr eaLnBrk="1" hangingPunct="1">
              <a:lnSpc>
                <a:spcPct val="80000"/>
              </a:lnSpc>
              <a:buFontTx/>
              <a:buNone/>
            </a:pPr>
            <a:r>
              <a:rPr lang="en-US" altLang="zh-CN" sz="2400" dirty="0"/>
              <a:t>	hardware/compiler prefetching; </a:t>
            </a:r>
            <a:r>
              <a:rPr lang="en-US" altLang="zh-CN" sz="2400" i="1" dirty="0"/>
              <a:t>increase power;</a:t>
            </a:r>
            <a:endParaRPr lang="en-US" altLang="zh-CN" sz="2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dirty="0" err="1"/>
              <a:t>Opt</a:t>
            </a:r>
            <a:r>
              <a:rPr lang="en-US" altLang="zh-CN" dirty="0"/>
              <a:t> #1: Small and Simple First-Level Caches</a:t>
            </a:r>
            <a:endParaRPr lang="en-US" altLang="zh-CN" dirty="0"/>
          </a:p>
        </p:txBody>
      </p:sp>
      <p:sp>
        <p:nvSpPr>
          <p:cNvPr id="22531" name="Rectangle 3"/>
          <p:cNvSpPr>
            <a:spLocks noGrp="1" noChangeArrowheads="1"/>
          </p:cNvSpPr>
          <p:nvPr>
            <p:ph type="body" idx="1"/>
          </p:nvPr>
        </p:nvSpPr>
        <p:spPr/>
        <p:txBody>
          <a:bodyPr/>
          <a:lstStyle/>
          <a:p>
            <a:pPr eaLnBrk="1" hangingPunct="1">
              <a:lnSpc>
                <a:spcPct val="90000"/>
              </a:lnSpc>
            </a:pPr>
            <a:r>
              <a:rPr lang="en-US" altLang="zh-CN" b="1" dirty="0"/>
              <a:t>Small size</a:t>
            </a:r>
            <a:endParaRPr lang="en-US" altLang="zh-CN" b="1" dirty="0"/>
          </a:p>
          <a:p>
            <a:pPr eaLnBrk="1" hangingPunct="1">
              <a:lnSpc>
                <a:spcPct val="90000"/>
              </a:lnSpc>
              <a:buFontTx/>
              <a:buNone/>
            </a:pPr>
            <a:r>
              <a:rPr lang="en-US" altLang="zh-CN" b="1" dirty="0"/>
              <a:t>	</a:t>
            </a:r>
            <a:r>
              <a:rPr lang="en-US" altLang="zh-CN" dirty="0"/>
              <a:t>support a fast clock cycle</a:t>
            </a:r>
            <a:endParaRPr lang="en-US" altLang="zh-CN" dirty="0"/>
          </a:p>
          <a:p>
            <a:pPr eaLnBrk="1" hangingPunct="1">
              <a:lnSpc>
                <a:spcPct val="90000"/>
              </a:lnSpc>
              <a:buFontTx/>
              <a:buNone/>
            </a:pPr>
            <a:r>
              <a:rPr lang="en-US" altLang="zh-CN" b="1" dirty="0"/>
              <a:t>	</a:t>
            </a:r>
            <a:r>
              <a:rPr lang="en-US" altLang="zh-CN" dirty="0"/>
              <a:t>reduce power</a:t>
            </a:r>
            <a:endParaRPr lang="en-US" altLang="zh-CN" dirty="0"/>
          </a:p>
          <a:p>
            <a:pPr eaLnBrk="1" hangingPunct="1">
              <a:lnSpc>
                <a:spcPct val="90000"/>
              </a:lnSpc>
              <a:buFontTx/>
              <a:buNone/>
            </a:pPr>
            <a:endParaRPr lang="en-US" altLang="zh-CN" b="1" dirty="0"/>
          </a:p>
          <a:p>
            <a:pPr eaLnBrk="1" hangingPunct="1">
              <a:lnSpc>
                <a:spcPct val="90000"/>
              </a:lnSpc>
            </a:pPr>
            <a:r>
              <a:rPr lang="en-US" altLang="zh-CN" b="1" dirty="0"/>
              <a:t>Lower associativity</a:t>
            </a:r>
            <a:endParaRPr lang="en-US" altLang="zh-CN" b="1" dirty="0"/>
          </a:p>
          <a:p>
            <a:pPr eaLnBrk="1" hangingPunct="1">
              <a:lnSpc>
                <a:spcPct val="90000"/>
              </a:lnSpc>
              <a:buFontTx/>
              <a:buNone/>
            </a:pPr>
            <a:r>
              <a:rPr lang="en-US" altLang="zh-CN" b="1" dirty="0"/>
              <a:t>	</a:t>
            </a:r>
            <a:r>
              <a:rPr lang="en-US" altLang="zh-CN" dirty="0"/>
              <a:t>reduce both hit time and power</a:t>
            </a:r>
            <a:endParaRPr lang="en-US" altLang="zh-CN" dirty="0"/>
          </a:p>
          <a:p>
            <a:pPr eaLnBrk="1" hangingPunct="1">
              <a:lnSpc>
                <a:spcPct val="90000"/>
              </a:lnSpc>
              <a:buFontTx/>
              <a:buNone/>
            </a:pPr>
            <a:r>
              <a:rPr lang="en-US" altLang="zh-CN" b="1" dirty="0"/>
              <a:t>	</a:t>
            </a:r>
            <a:r>
              <a:rPr lang="en-US" altLang="zh-CN" sz="2800" dirty="0"/>
              <a:t>(direct-mapped caches can overlap the tag check with the transmission of the data,</a:t>
            </a:r>
            <a:endParaRPr lang="en-US" altLang="zh-CN" sz="2800" dirty="0"/>
          </a:p>
          <a:p>
            <a:pPr eaLnBrk="1" hangingPunct="1">
              <a:lnSpc>
                <a:spcPct val="90000"/>
              </a:lnSpc>
              <a:buFontTx/>
              <a:buNone/>
            </a:pPr>
            <a:r>
              <a:rPr lang="en-US" altLang="zh-CN" sz="2800" dirty="0"/>
              <a:t>	there’s only one piece of data for each index)</a:t>
            </a:r>
            <a:endParaRPr lang="en-US" altLang="zh-CN" sz="2800" b="1"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dirty="0" err="1"/>
              <a:t>Opt</a:t>
            </a:r>
            <a:r>
              <a:rPr lang="en-US" altLang="zh-CN" dirty="0"/>
              <a:t> #2: Way Prediction</a:t>
            </a:r>
            <a:endParaRPr lang="en-US" altLang="zh-CN" dirty="0"/>
          </a:p>
        </p:txBody>
      </p:sp>
      <p:sp>
        <p:nvSpPr>
          <p:cNvPr id="25603" name="Rectangle 3"/>
          <p:cNvSpPr>
            <a:spLocks noGrp="1" noChangeArrowheads="1"/>
          </p:cNvSpPr>
          <p:nvPr>
            <p:ph type="body" idx="1"/>
          </p:nvPr>
        </p:nvSpPr>
        <p:spPr/>
        <p:txBody>
          <a:bodyPr/>
          <a:lstStyle/>
          <a:p>
            <a:pPr eaLnBrk="1" hangingPunct="1">
              <a:lnSpc>
                <a:spcPct val="90000"/>
              </a:lnSpc>
            </a:pPr>
            <a:r>
              <a:rPr lang="en-US" altLang="zh-CN" sz="2800" dirty="0"/>
              <a:t>Reduce conflict misses and hit time</a:t>
            </a:r>
            <a:endParaRPr lang="en-US" altLang="zh-CN" sz="2800" dirty="0"/>
          </a:p>
          <a:p>
            <a:pPr eaLnBrk="1" hangingPunct="1">
              <a:lnSpc>
                <a:spcPct val="90000"/>
              </a:lnSpc>
            </a:pPr>
            <a:r>
              <a:rPr lang="en-US" altLang="zh-CN" sz="2800" b="1" dirty="0"/>
              <a:t>Way prediction</a:t>
            </a:r>
            <a:endParaRPr lang="en-US" altLang="zh-CN" sz="2800" b="1" dirty="0"/>
          </a:p>
          <a:p>
            <a:pPr eaLnBrk="1" hangingPunct="1">
              <a:lnSpc>
                <a:spcPct val="90000"/>
              </a:lnSpc>
              <a:buFontTx/>
              <a:buNone/>
            </a:pPr>
            <a:r>
              <a:rPr lang="en-US" altLang="zh-CN" sz="2800" i="1" dirty="0"/>
              <a:t>	</a:t>
            </a:r>
            <a:r>
              <a:rPr lang="en-US" altLang="zh-CN" sz="2800" dirty="0">
                <a:solidFill>
                  <a:srgbClr val="00B0F0"/>
                </a:solidFill>
              </a:rPr>
              <a:t>block predictor bits </a:t>
            </a:r>
            <a:r>
              <a:rPr lang="en-US" altLang="zh-CN" sz="2800" dirty="0"/>
              <a:t>are added to each block to predict the way/block within the set of the </a:t>
            </a:r>
            <a:r>
              <a:rPr lang="en-US" altLang="zh-CN" sz="2800" i="1" dirty="0"/>
              <a:t>next</a:t>
            </a:r>
            <a:r>
              <a:rPr lang="en-US" altLang="zh-CN" sz="2800" dirty="0"/>
              <a:t> cache access</a:t>
            </a:r>
            <a:endParaRPr lang="en-US" altLang="zh-CN" sz="2800" dirty="0"/>
          </a:p>
          <a:p>
            <a:pPr eaLnBrk="1" hangingPunct="1">
              <a:lnSpc>
                <a:spcPct val="90000"/>
              </a:lnSpc>
              <a:buFontTx/>
              <a:buNone/>
            </a:pPr>
            <a:r>
              <a:rPr lang="en-US" altLang="zh-CN" sz="2800" dirty="0"/>
              <a:t>	</a:t>
            </a:r>
            <a:endParaRPr lang="en-US" altLang="zh-CN" sz="2800" dirty="0"/>
          </a:p>
          <a:p>
            <a:pPr eaLnBrk="1" hangingPunct="1">
              <a:lnSpc>
                <a:spcPct val="90000"/>
              </a:lnSpc>
              <a:buFontTx/>
              <a:buNone/>
            </a:pPr>
            <a:r>
              <a:rPr lang="en-US" altLang="zh-CN" sz="2800" dirty="0"/>
              <a:t>	the multiplexor is set </a:t>
            </a:r>
            <a:r>
              <a:rPr lang="en-US" altLang="zh-CN" sz="2800" b="1" dirty="0"/>
              <a:t>early to select the desired block</a:t>
            </a:r>
            <a:r>
              <a:rPr lang="en-US" altLang="zh-CN" sz="2800" dirty="0"/>
              <a:t>;</a:t>
            </a:r>
            <a:endParaRPr lang="en-US" altLang="zh-CN" sz="2800" dirty="0"/>
          </a:p>
          <a:p>
            <a:pPr eaLnBrk="1" hangingPunct="1">
              <a:lnSpc>
                <a:spcPct val="90000"/>
              </a:lnSpc>
              <a:buFontTx/>
              <a:buNone/>
            </a:pPr>
            <a:r>
              <a:rPr lang="en-US" altLang="zh-CN" sz="2800" dirty="0"/>
              <a:t>	only a single tag comparison is performed </a:t>
            </a:r>
            <a:r>
              <a:rPr lang="en-US" altLang="zh-CN" sz="2800" b="1" dirty="0"/>
              <a:t>in parallel with cache reading</a:t>
            </a:r>
            <a:r>
              <a:rPr lang="en-US" altLang="zh-CN" sz="2800" dirty="0"/>
              <a:t>;</a:t>
            </a:r>
            <a:endParaRPr lang="en-US" altLang="zh-CN" sz="2800" dirty="0"/>
          </a:p>
          <a:p>
            <a:pPr eaLnBrk="1" hangingPunct="1">
              <a:lnSpc>
                <a:spcPct val="90000"/>
              </a:lnSpc>
              <a:buFontTx/>
              <a:buNone/>
            </a:pPr>
            <a:r>
              <a:rPr lang="en-US" altLang="zh-CN" sz="2800" b="1" dirty="0"/>
              <a:t>	</a:t>
            </a:r>
            <a:r>
              <a:rPr lang="en-US" altLang="zh-CN" sz="2800" dirty="0"/>
              <a:t>a miss results in checking the other blocks for matches in the next clock cycle;</a:t>
            </a:r>
            <a:endParaRPr lang="en-US" altLang="zh-CN" sz="2800" b="1"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dirty="0" err="1"/>
              <a:t>Opt</a:t>
            </a:r>
            <a:r>
              <a:rPr lang="en-US" altLang="zh-CN" dirty="0"/>
              <a:t> #3: Pipelined Access</a:t>
            </a:r>
            <a:endParaRPr lang="en-US" altLang="zh-CN" dirty="0"/>
          </a:p>
        </p:txBody>
      </p:sp>
      <p:sp>
        <p:nvSpPr>
          <p:cNvPr id="26627" name="Rectangle 3"/>
          <p:cNvSpPr>
            <a:spLocks noGrp="1" noChangeArrowheads="1"/>
          </p:cNvSpPr>
          <p:nvPr>
            <p:ph type="body" idx="1"/>
          </p:nvPr>
        </p:nvSpPr>
        <p:spPr/>
        <p:txBody>
          <a:bodyPr/>
          <a:lstStyle/>
          <a:p>
            <a:pPr eaLnBrk="1" hangingPunct="1"/>
            <a:r>
              <a:rPr lang="en-US" altLang="zh-CN" dirty="0"/>
              <a:t>Increase cache bandwidth</a:t>
            </a:r>
            <a:endParaRPr lang="en-US" altLang="zh-CN" dirty="0"/>
          </a:p>
          <a:p>
            <a:pPr eaLnBrk="1" hangingPunct="1"/>
            <a:endParaRPr lang="en-US" altLang="zh-CN" dirty="0"/>
          </a:p>
          <a:p>
            <a:pPr eaLnBrk="1" hangingPunct="1"/>
            <a:r>
              <a:rPr lang="en-US" altLang="zh-CN" dirty="0"/>
              <a:t>Higher latency</a:t>
            </a:r>
            <a:endParaRPr lang="en-US" altLang="zh-CN" dirty="0"/>
          </a:p>
          <a:p>
            <a:pPr eaLnBrk="1" hangingPunct="1"/>
            <a:r>
              <a:rPr lang="en-US" altLang="zh-CN" dirty="0"/>
              <a:t>Greater penalty on </a:t>
            </a:r>
            <a:r>
              <a:rPr lang="en-US" altLang="zh-CN" dirty="0" err="1"/>
              <a:t>mispredicted</a:t>
            </a:r>
            <a:r>
              <a:rPr lang="en-US" altLang="zh-CN" dirty="0"/>
              <a:t> branches and more clock cycles between issuing load and using data</a:t>
            </a:r>
            <a:endParaRPr lang="en-US"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09900" y="3054350"/>
            <a:ext cx="3124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0538" y="3962400"/>
            <a:ext cx="31369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538" y="4857750"/>
            <a:ext cx="23749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5107321"/>
            <a:ext cx="9144000" cy="1598279"/>
          </a:xfrm>
          <a:prstGeom prst="rect">
            <a:avLst/>
          </a:prstGeom>
        </p:spPr>
      </p:pic>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#3: </a:t>
            </a:r>
            <a:r>
              <a:rPr lang="en-US" altLang="zh-CN" dirty="0" err="1"/>
              <a:t>Multibanked</a:t>
            </a:r>
            <a:r>
              <a:rPr lang="en-US" altLang="zh-CN" dirty="0"/>
              <a:t> Caches</a:t>
            </a:r>
            <a:endParaRPr lang="en-US" altLang="zh-CN" dirty="0"/>
          </a:p>
        </p:txBody>
      </p:sp>
      <p:sp>
        <p:nvSpPr>
          <p:cNvPr id="28675" name="Rectangle 3"/>
          <p:cNvSpPr>
            <a:spLocks noGrp="1" noChangeArrowheads="1"/>
          </p:cNvSpPr>
          <p:nvPr>
            <p:ph type="body" idx="1"/>
          </p:nvPr>
        </p:nvSpPr>
        <p:spPr/>
        <p:txBody>
          <a:bodyPr/>
          <a:lstStyle/>
          <a:p>
            <a:pPr eaLnBrk="1" hangingPunct="1"/>
            <a:r>
              <a:rPr lang="en-US" altLang="zh-CN" dirty="0"/>
              <a:t>Increase cache bandwidth</a:t>
            </a:r>
            <a:endParaRPr lang="en-US" altLang="zh-CN" dirty="0"/>
          </a:p>
          <a:p>
            <a:pPr eaLnBrk="1" hangingPunct="1"/>
            <a:r>
              <a:rPr lang="en-US" altLang="zh-CN" dirty="0"/>
              <a:t>Divide cache into independent banks that support </a:t>
            </a:r>
            <a:r>
              <a:rPr lang="en-US" altLang="zh-CN" dirty="0">
                <a:solidFill>
                  <a:srgbClr val="00FF00"/>
                </a:solidFill>
              </a:rPr>
              <a:t>simultaneous accesses</a:t>
            </a:r>
            <a:endParaRPr lang="en-US" altLang="zh-CN" dirty="0">
              <a:solidFill>
                <a:srgbClr val="00FF00"/>
              </a:solidFill>
            </a:endParaRPr>
          </a:p>
          <a:p>
            <a:pPr eaLnBrk="1" hangingPunct="1"/>
            <a:r>
              <a:rPr lang="en-US" altLang="zh-CN" dirty="0">
                <a:solidFill>
                  <a:srgbClr val="00B0F0"/>
                </a:solidFill>
              </a:rPr>
              <a:t>Sequential interleaving</a:t>
            </a:r>
            <a:endParaRPr lang="en-US" altLang="zh-CN" dirty="0">
              <a:solidFill>
                <a:srgbClr val="00B0F0"/>
              </a:solidFill>
            </a:endParaRPr>
          </a:p>
          <a:p>
            <a:pPr eaLnBrk="1" hangingPunct="1">
              <a:buFontTx/>
              <a:buNone/>
            </a:pPr>
            <a:r>
              <a:rPr lang="en-US" altLang="zh-CN" dirty="0"/>
              <a:t>	spread the addresses of blocks sequentially across the banks</a:t>
            </a:r>
            <a:endParaRPr lang="en-US" altLang="zh-CN" dirty="0"/>
          </a:p>
        </p:txBody>
      </p:sp>
      <p:sp>
        <p:nvSpPr>
          <p:cNvPr id="28677" name="Line 4"/>
          <p:cNvSpPr>
            <a:spLocks noChangeShapeType="1"/>
          </p:cNvSpPr>
          <p:nvPr/>
        </p:nvSpPr>
        <p:spPr bwMode="auto">
          <a:xfrm>
            <a:off x="2057400" y="5029200"/>
            <a:ext cx="0" cy="533400"/>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78" name="Line 4"/>
          <p:cNvSpPr>
            <a:spLocks noChangeShapeType="1"/>
          </p:cNvSpPr>
          <p:nvPr/>
        </p:nvSpPr>
        <p:spPr bwMode="auto">
          <a:xfrm>
            <a:off x="4419600" y="5029200"/>
            <a:ext cx="0" cy="533400"/>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79" name="Line 4"/>
          <p:cNvSpPr>
            <a:spLocks noChangeShapeType="1"/>
          </p:cNvSpPr>
          <p:nvPr/>
        </p:nvSpPr>
        <p:spPr bwMode="auto">
          <a:xfrm>
            <a:off x="6705600" y="5029200"/>
            <a:ext cx="0" cy="533400"/>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0" name="Line 4"/>
          <p:cNvSpPr>
            <a:spLocks noChangeShapeType="1"/>
          </p:cNvSpPr>
          <p:nvPr/>
        </p:nvSpPr>
        <p:spPr bwMode="auto">
          <a:xfrm>
            <a:off x="8991600" y="5029200"/>
            <a:ext cx="0" cy="533400"/>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dirty="0" err="1"/>
              <a:t>Opt</a:t>
            </a:r>
            <a:r>
              <a:rPr lang="en-US" altLang="zh-CN" dirty="0"/>
              <a:t> #4: Nonblocking Caches</a:t>
            </a:r>
            <a:endParaRPr lang="en-US" altLang="zh-CN" dirty="0"/>
          </a:p>
        </p:txBody>
      </p:sp>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Increase cache bandwidth</a:t>
            </a:r>
            <a:endParaRPr lang="en-US" altLang="zh-CN" dirty="0"/>
          </a:p>
          <a:p>
            <a:pPr eaLnBrk="1" hangingPunct="1"/>
            <a:r>
              <a:rPr lang="en-US" altLang="zh-CN" b="1" dirty="0"/>
              <a:t>Nonblocking/lockup-free cache</a:t>
            </a:r>
            <a:endParaRPr lang="en-US" altLang="zh-CN" b="1" dirty="0"/>
          </a:p>
          <a:p>
            <a:pPr eaLnBrk="1" hangingPunct="1">
              <a:buFontTx/>
              <a:buNone/>
            </a:pPr>
            <a:r>
              <a:rPr lang="en-US" altLang="zh-CN" b="1" dirty="0"/>
              <a:t>	</a:t>
            </a:r>
            <a:r>
              <a:rPr lang="en-US" altLang="zh-CN" dirty="0">
                <a:solidFill>
                  <a:srgbClr val="00B0F0"/>
                </a:solidFill>
              </a:rPr>
              <a:t>leverage out-of-order execution </a:t>
            </a:r>
            <a:r>
              <a:rPr lang="en-US" altLang="zh-CN" b="1" dirty="0"/>
              <a:t>	</a:t>
            </a:r>
            <a:endParaRPr lang="en-US" altLang="zh-CN" b="1" dirty="0"/>
          </a:p>
          <a:p>
            <a:pPr eaLnBrk="1" hangingPunct="1">
              <a:buFontTx/>
              <a:buNone/>
            </a:pPr>
            <a:endParaRPr lang="en-US" altLang="zh-CN" dirty="0"/>
          </a:p>
          <a:p>
            <a:pPr eaLnBrk="1" hangingPunct="1">
              <a:buFontTx/>
              <a:buNone/>
            </a:pPr>
            <a:r>
              <a:rPr lang="en-US" altLang="zh-CN" dirty="0"/>
              <a:t>	allows data cache to continue to supply cache hits during a miss;</a:t>
            </a:r>
            <a:endParaRPr lang="en-US" altLang="zh-CN" dirty="0"/>
          </a:p>
          <a:p>
            <a:pPr eaLnBrk="1" hangingPunct="1">
              <a:buFontTx/>
              <a:buNone/>
            </a:pPr>
            <a:r>
              <a:rPr lang="en-US" altLang="zh-CN" dirty="0"/>
              <a:t>	</a:t>
            </a:r>
            <a:r>
              <a:rPr lang="en-US" altLang="zh-CN" dirty="0">
                <a:solidFill>
                  <a:srgbClr val="00B0F0"/>
                </a:solidFill>
              </a:rPr>
              <a:t>hit under miss; </a:t>
            </a:r>
            <a:endParaRPr lang="en-US" altLang="zh-CN" dirty="0">
              <a:solidFill>
                <a:srgbClr val="00B0F0"/>
              </a:solidFill>
            </a:endParaRPr>
          </a:p>
          <a:p>
            <a:pPr eaLnBrk="1" hangingPunct="1">
              <a:buFontTx/>
              <a:buNone/>
            </a:pPr>
            <a:r>
              <a:rPr lang="en-US" altLang="zh-CN" dirty="0">
                <a:solidFill>
                  <a:srgbClr val="00B0F0"/>
                </a:solidFill>
              </a:rPr>
              <a:t>	miss under miss;</a:t>
            </a:r>
            <a:endParaRPr lang="en-US" altLang="zh-CN" dirty="0">
              <a:solidFill>
                <a:srgbClr val="00B0F0"/>
              </a:solidFill>
            </a:endParaRPr>
          </a:p>
          <a:p>
            <a:pPr eaLnBrk="1" hangingPunct="1">
              <a:buFontTx/>
              <a:buNone/>
            </a:pPr>
            <a:r>
              <a:rPr lang="en-US" altLang="zh-CN" dirty="0">
                <a:solidFill>
                  <a:srgbClr val="00B0F0"/>
                </a:solidFill>
              </a:rPr>
              <a:t>	hit under multiple misses;</a:t>
            </a:r>
            <a:endParaRPr lang="en-US" altLang="zh-CN" dirty="0">
              <a:solidFill>
                <a:srgbClr val="00B0F0"/>
              </a:solidFill>
            </a:endParaRPr>
          </a:p>
          <a:p>
            <a:pPr eaLnBrk="1" hangingPunct="1">
              <a:buFontTx/>
              <a:buNone/>
            </a:pPr>
            <a:endParaRPr lang="en-US" altLang="zh-CN" b="1" dirty="0"/>
          </a:p>
          <a:p>
            <a:pPr eaLnBrk="1" hangingPunct="1">
              <a:buFontTx/>
              <a:buNone/>
            </a:pPr>
            <a:r>
              <a:rPr lang="en-US" altLang="zh-CN" b="1" dirty="0"/>
              <a:t>	</a:t>
            </a:r>
            <a:endParaRPr lang="en-US" altLang="zh-CN" b="1" dirty="0"/>
          </a:p>
          <a:p>
            <a:pPr eaLnBrk="1" hangingPunct="1">
              <a:buFontTx/>
              <a:buNone/>
            </a:pPr>
            <a:r>
              <a:rPr lang="en-US" altLang="zh-CN" b="1" dirty="0"/>
              <a:t>	</a:t>
            </a:r>
            <a:endParaRPr lang="en-US" altLang="zh-CN"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dirty="0" err="1"/>
              <a:t>Opt</a:t>
            </a:r>
            <a:r>
              <a:rPr lang="en-US" altLang="zh-CN" dirty="0"/>
              <a:t> #5: Critical Word First</a:t>
            </a:r>
            <a:endParaRPr lang="en-US" altLang="zh-CN" dirty="0"/>
          </a:p>
        </p:txBody>
      </p:sp>
      <p:sp>
        <p:nvSpPr>
          <p:cNvPr id="29699" name="Rectangle 3"/>
          <p:cNvSpPr>
            <a:spLocks noGrp="1" noChangeArrowheads="1"/>
          </p:cNvSpPr>
          <p:nvPr>
            <p:ph type="body" idx="1"/>
          </p:nvPr>
        </p:nvSpPr>
        <p:spPr/>
        <p:txBody>
          <a:bodyPr/>
          <a:lstStyle/>
          <a:p>
            <a:pPr eaLnBrk="1" hangingPunct="1">
              <a:lnSpc>
                <a:spcPct val="90000"/>
              </a:lnSpc>
            </a:pPr>
            <a:r>
              <a:rPr lang="en-US" altLang="zh-CN" dirty="0"/>
              <a:t>Reduce miss penalty</a:t>
            </a:r>
            <a:endParaRPr lang="en-US" altLang="zh-CN" dirty="0"/>
          </a:p>
          <a:p>
            <a:pPr eaLnBrk="1" hangingPunct="1">
              <a:lnSpc>
                <a:spcPct val="90000"/>
              </a:lnSpc>
            </a:pPr>
            <a:r>
              <a:rPr lang="en-US" altLang="zh-CN" dirty="0"/>
              <a:t>Motivation: processor normally needs just one word of the block at a time</a:t>
            </a:r>
            <a:endParaRPr lang="en-US" altLang="zh-CN" dirty="0"/>
          </a:p>
          <a:p>
            <a:pPr eaLnBrk="1" hangingPunct="1">
              <a:lnSpc>
                <a:spcPct val="90000"/>
              </a:lnSpc>
            </a:pPr>
            <a:r>
              <a:rPr lang="en-US" altLang="zh-CN" b="1" dirty="0"/>
              <a:t>Critical word first</a:t>
            </a:r>
            <a:endParaRPr lang="en-US" altLang="zh-CN" b="1" dirty="0"/>
          </a:p>
          <a:p>
            <a:pPr eaLnBrk="1" hangingPunct="1">
              <a:lnSpc>
                <a:spcPct val="90000"/>
              </a:lnSpc>
              <a:buFontTx/>
              <a:buNone/>
            </a:pPr>
            <a:r>
              <a:rPr lang="en-US" altLang="zh-CN" b="1" dirty="0"/>
              <a:t>	</a:t>
            </a:r>
            <a:r>
              <a:rPr lang="en-US" altLang="zh-CN" dirty="0">
                <a:solidFill>
                  <a:srgbClr val="00B0F0"/>
                </a:solidFill>
              </a:rPr>
              <a:t>request the missed word first </a:t>
            </a:r>
            <a:r>
              <a:rPr lang="en-US" altLang="zh-CN" dirty="0"/>
              <a:t>from the memory and send it to the processor as soon as it arrives; </a:t>
            </a:r>
            <a:endParaRPr lang="en-US" altLang="zh-CN" dirty="0"/>
          </a:p>
          <a:p>
            <a:pPr eaLnBrk="1" hangingPunct="1">
              <a:lnSpc>
                <a:spcPct val="90000"/>
              </a:lnSpc>
              <a:buFontTx/>
              <a:buNone/>
            </a:pPr>
            <a:r>
              <a:rPr lang="en-US" altLang="zh-CN" dirty="0"/>
              <a:t>	processor continues execution while filling the rest of the words in the block</a:t>
            </a:r>
            <a:endParaRPr lang="en-US" altLang="zh-CN" b="1"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dirty="0" err="1"/>
              <a:t>Opt</a:t>
            </a:r>
            <a:r>
              <a:rPr lang="en-US" altLang="zh-CN" dirty="0"/>
              <a:t> #5: Early Restart</a:t>
            </a:r>
            <a:endParaRPr lang="en-US" altLang="zh-CN" dirty="0"/>
          </a:p>
        </p:txBody>
      </p:sp>
      <p:sp>
        <p:nvSpPr>
          <p:cNvPr id="29699" name="Rectangle 3"/>
          <p:cNvSpPr>
            <a:spLocks noGrp="1" noChangeArrowheads="1"/>
          </p:cNvSpPr>
          <p:nvPr>
            <p:ph type="body" idx="1"/>
          </p:nvPr>
        </p:nvSpPr>
        <p:spPr>
          <a:xfrm>
            <a:off x="457200" y="1600200"/>
            <a:ext cx="8991600" cy="5257800"/>
          </a:xfrm>
        </p:spPr>
        <p:txBody>
          <a:bodyPr/>
          <a:lstStyle/>
          <a:p>
            <a:pPr eaLnBrk="1" hangingPunct="1">
              <a:lnSpc>
                <a:spcPct val="90000"/>
              </a:lnSpc>
            </a:pPr>
            <a:r>
              <a:rPr lang="en-US" altLang="zh-CN" dirty="0"/>
              <a:t>Reduce miss penalty</a:t>
            </a:r>
            <a:endParaRPr lang="en-US" altLang="zh-CN" dirty="0"/>
          </a:p>
          <a:p>
            <a:pPr eaLnBrk="1" hangingPunct="1">
              <a:lnSpc>
                <a:spcPct val="90000"/>
              </a:lnSpc>
            </a:pPr>
            <a:r>
              <a:rPr lang="en-US" altLang="zh-CN" dirty="0"/>
              <a:t>Motivation: processor normally needs just one word of the block at a time</a:t>
            </a:r>
            <a:endParaRPr lang="en-US" altLang="zh-CN" dirty="0"/>
          </a:p>
          <a:p>
            <a:pPr eaLnBrk="1" hangingPunct="1">
              <a:lnSpc>
                <a:spcPct val="90000"/>
              </a:lnSpc>
            </a:pPr>
            <a:r>
              <a:rPr lang="en-US" altLang="zh-CN" b="1" dirty="0"/>
              <a:t>Early restart</a:t>
            </a:r>
            <a:endParaRPr lang="en-US" altLang="zh-CN" b="1" dirty="0"/>
          </a:p>
          <a:p>
            <a:pPr eaLnBrk="1" hangingPunct="1">
              <a:lnSpc>
                <a:spcPct val="90000"/>
              </a:lnSpc>
              <a:buFontTx/>
              <a:buNone/>
            </a:pPr>
            <a:r>
              <a:rPr lang="en-US" altLang="zh-CN" b="1" dirty="0"/>
              <a:t>	</a:t>
            </a:r>
            <a:r>
              <a:rPr lang="en-US" altLang="zh-CN" dirty="0">
                <a:solidFill>
                  <a:srgbClr val="00B0F0"/>
                </a:solidFill>
              </a:rPr>
              <a:t>fetch the words in normal order,</a:t>
            </a:r>
            <a:r>
              <a:rPr lang="en-US" altLang="zh-CN" dirty="0"/>
              <a:t> </a:t>
            </a:r>
            <a:endParaRPr lang="en-US" altLang="zh-CN" dirty="0"/>
          </a:p>
          <a:p>
            <a:pPr eaLnBrk="1" hangingPunct="1">
              <a:lnSpc>
                <a:spcPct val="90000"/>
              </a:lnSpc>
              <a:buFontTx/>
              <a:buNone/>
            </a:pPr>
            <a:r>
              <a:rPr lang="en-US" altLang="zh-CN" dirty="0"/>
              <a:t>	as soon as the requested word arrives send it to the processor</a:t>
            </a:r>
            <a:endParaRPr lang="en-US" altLang="zh-CN" dirty="0"/>
          </a:p>
          <a:p>
            <a:pPr eaLnBrk="1" hangingPunct="1">
              <a:lnSpc>
                <a:spcPct val="90000"/>
              </a:lnSpc>
              <a:buFontTx/>
              <a:buNone/>
            </a:pPr>
            <a:r>
              <a:rPr lang="en-US" altLang="zh-CN" dirty="0"/>
              <a:t>	let the processor continue execution</a:t>
            </a:r>
            <a:endParaRPr lang="en-US" altLang="zh-C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43200" y="2147888"/>
            <a:ext cx="6400800" cy="47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2"/>
          <p:cNvSpPr>
            <a:spLocks noGrp="1" noChangeArrowheads="1"/>
          </p:cNvSpPr>
          <p:nvPr>
            <p:ph type="title"/>
          </p:nvPr>
        </p:nvSpPr>
        <p:spPr/>
        <p:txBody>
          <a:bodyPr/>
          <a:lstStyle/>
          <a:p>
            <a:pPr eaLnBrk="1" hangingPunct="1"/>
            <a:r>
              <a:rPr lang="en-US" altLang="zh-CN" sz="4000" dirty="0" err="1"/>
              <a:t>Opt</a:t>
            </a:r>
            <a:r>
              <a:rPr lang="en-US" altLang="zh-CN" sz="4000" dirty="0"/>
              <a:t> #6: Merging Write Buffer</a:t>
            </a:r>
            <a:endParaRPr lang="en-US" altLang="zh-CN" sz="4000" dirty="0"/>
          </a:p>
        </p:txBody>
      </p:sp>
      <p:sp>
        <p:nvSpPr>
          <p:cNvPr id="30724" name="Rectangle 3"/>
          <p:cNvSpPr>
            <a:spLocks noGrp="1" noChangeArrowheads="1"/>
          </p:cNvSpPr>
          <p:nvPr>
            <p:ph type="body" idx="1"/>
          </p:nvPr>
        </p:nvSpPr>
        <p:spPr/>
        <p:txBody>
          <a:bodyPr/>
          <a:lstStyle/>
          <a:p>
            <a:pPr eaLnBrk="1" hangingPunct="1"/>
            <a:r>
              <a:rPr lang="en-US" altLang="zh-CN" dirty="0"/>
              <a:t>Reduce miss penalty</a:t>
            </a:r>
            <a:endParaRPr lang="en-US" altLang="zh-CN" dirty="0"/>
          </a:p>
          <a:p>
            <a:pPr eaLnBrk="1" hangingPunct="1"/>
            <a:endParaRPr lang="en-US" altLang="zh-CN" dirty="0"/>
          </a:p>
          <a:p>
            <a:pPr eaLnBrk="1" hangingPunct="1"/>
            <a:endParaRPr lang="en-US" altLang="zh-CN" dirty="0"/>
          </a:p>
          <a:p>
            <a:pPr eaLnBrk="1" hangingPunct="1"/>
            <a:endParaRPr lang="en-US" altLang="zh-CN" dirty="0"/>
          </a:p>
          <a:p>
            <a:pPr eaLnBrk="1" hangingPunct="1"/>
            <a:r>
              <a:rPr lang="en-US" altLang="zh-CN" dirty="0"/>
              <a:t>Write merging merges four entries (with sequential addresses) </a:t>
            </a:r>
            <a:endParaRPr lang="en-US" altLang="zh-CN" dirty="0"/>
          </a:p>
          <a:p>
            <a:pPr eaLnBrk="1" hangingPunct="1">
              <a:buFontTx/>
              <a:buNone/>
            </a:pPr>
            <a:r>
              <a:rPr lang="en-US" altLang="zh-CN" dirty="0"/>
              <a:t>	into a single buffer entry</a:t>
            </a:r>
            <a:endParaRPr lang="en-US" altLang="zh-CN" dirty="0"/>
          </a:p>
          <a:p>
            <a:pPr eaLnBrk="1" hangingPunct="1"/>
            <a:endParaRPr lang="en-US" altLang="zh-CN"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4114800" y="5475475"/>
            <a:ext cx="5010150" cy="1271754"/>
          </a:xfrm>
          <a:prstGeom prst="rect">
            <a:avLst/>
          </a:prstGeom>
        </p:spPr>
      </p:pic>
      <p:pic>
        <p:nvPicPr>
          <p:cNvPr id="2" name="Picture 1"/>
          <p:cNvPicPr>
            <a:picLocks noChangeAspect="1"/>
          </p:cNvPicPr>
          <p:nvPr/>
        </p:nvPicPr>
        <p:blipFill>
          <a:blip r:embed="rId2"/>
          <a:stretch>
            <a:fillRect/>
          </a:stretch>
        </p:blipFill>
        <p:spPr>
          <a:xfrm>
            <a:off x="18585" y="4235203"/>
            <a:ext cx="4876800" cy="1199213"/>
          </a:xfrm>
          <a:prstGeom prst="rect">
            <a:avLst/>
          </a:prstGeom>
        </p:spPr>
      </p:pic>
      <p:sp>
        <p:nvSpPr>
          <p:cNvPr id="31747"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endParaRPr lang="en-US" altLang="zh-CN" sz="4000" dirty="0"/>
          </a:p>
        </p:txBody>
      </p:sp>
      <p:sp>
        <p:nvSpPr>
          <p:cNvPr id="31748"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endParaRPr lang="en-US" altLang="zh-CN" dirty="0"/>
          </a:p>
          <a:p>
            <a:pPr eaLnBrk="1" hangingPunct="1"/>
            <a:r>
              <a:rPr lang="en-US" altLang="zh-CN" b="1" dirty="0"/>
              <a:t>Tech 1: </a:t>
            </a:r>
            <a:r>
              <a:rPr lang="en-US" altLang="zh-CN" b="1" dirty="0">
                <a:solidFill>
                  <a:srgbClr val="00B0F0"/>
                </a:solidFill>
              </a:rPr>
              <a:t>Loop interchange</a:t>
            </a:r>
            <a:endParaRPr lang="en-US" altLang="zh-CN" b="1" dirty="0">
              <a:solidFill>
                <a:srgbClr val="00B0F0"/>
              </a:solidFill>
            </a:endParaRPr>
          </a:p>
          <a:p>
            <a:pPr eaLnBrk="1" hangingPunct="1">
              <a:buFontTx/>
              <a:buNone/>
            </a:pPr>
            <a:r>
              <a:rPr lang="en-US" altLang="zh-CN" b="1" dirty="0"/>
              <a:t>	</a:t>
            </a:r>
            <a:r>
              <a:rPr lang="en-US" altLang="zh-CN" dirty="0"/>
              <a:t>exchange the nesting of the loops to make the code access the data            in the order in which they are stored</a:t>
            </a:r>
            <a:endParaRPr lang="en-US" altLang="zh-CN" dirty="0"/>
          </a:p>
          <a:p>
            <a:pPr eaLnBrk="1" hangingPunct="1">
              <a:buFontTx/>
              <a:buNone/>
            </a:pPr>
            <a:endParaRPr lang="en-US" altLang="zh-CN" b="1" dirty="0"/>
          </a:p>
        </p:txBody>
      </p:sp>
      <p:sp>
        <p:nvSpPr>
          <p:cNvPr id="31750" name="Line 6"/>
          <p:cNvSpPr>
            <a:spLocks noChangeShapeType="1"/>
          </p:cNvSpPr>
          <p:nvPr/>
        </p:nvSpPr>
        <p:spPr bwMode="auto">
          <a:xfrm>
            <a:off x="0" y="4495800"/>
            <a:ext cx="16764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51" name="Line 7"/>
          <p:cNvSpPr>
            <a:spLocks noChangeShapeType="1"/>
          </p:cNvSpPr>
          <p:nvPr/>
        </p:nvSpPr>
        <p:spPr bwMode="auto">
          <a:xfrm>
            <a:off x="4114800" y="5791200"/>
            <a:ext cx="16764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52" name="TextBox 7"/>
          <p:cNvSpPr txBox="1">
            <a:spLocks noChangeArrowheads="1"/>
          </p:cNvSpPr>
          <p:nvPr/>
        </p:nvSpPr>
        <p:spPr bwMode="auto">
          <a:xfrm>
            <a:off x="4953000" y="4495800"/>
            <a:ext cx="4191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x[</a:t>
            </a:r>
            <a:r>
              <a:rPr kumimoji="0" lang="en-US" altLang="zh-CN" sz="2000" b="0" i="0" u="none" strike="noStrike" kern="120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i,j</a:t>
            </a:r>
            <a:r>
              <a:rPr kumimoji="0" lang="en-US" altLang="zh-CN"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and x[i,j+1] are adjacent</a:t>
            </a:r>
            <a:endParaRPr kumimoji="0" lang="zh-CN" altLang="en-US"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9" name="椭圆 8"/>
          <p:cNvSpPr/>
          <p:nvPr/>
        </p:nvSpPr>
        <p:spPr>
          <a:xfrm>
            <a:off x="4876800" y="4419599"/>
            <a:ext cx="4267200" cy="609591"/>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3879710"/>
            <a:ext cx="9144000" cy="2978290"/>
          </a:xfrm>
          <a:prstGeom prst="rect">
            <a:avLst/>
          </a:prstGeom>
        </p:spPr>
      </p:pic>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endParaRPr lang="en-US" altLang="zh-CN" sz="4000" dirty="0"/>
          </a:p>
        </p:txBody>
      </p:sp>
      <p:sp>
        <p:nvSpPr>
          <p:cNvPr id="32772"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endParaRPr lang="en-US" altLang="zh-CN" dirty="0"/>
          </a:p>
          <a:p>
            <a:pPr eaLnBrk="1" hangingPunct="1"/>
            <a:r>
              <a:rPr lang="en-US" altLang="zh-CN" b="1" dirty="0"/>
              <a:t>Tech 2: </a:t>
            </a:r>
            <a:r>
              <a:rPr lang="en-US" altLang="zh-CN" b="1" dirty="0">
                <a:solidFill>
                  <a:srgbClr val="00B0F0"/>
                </a:solidFill>
              </a:rPr>
              <a:t>Blocking</a:t>
            </a:r>
            <a:endParaRPr lang="en-US" altLang="zh-CN" b="1" dirty="0">
              <a:solidFill>
                <a:srgbClr val="00B0F0"/>
              </a:solidFill>
            </a:endParaRPr>
          </a:p>
          <a:p>
            <a:pPr eaLnBrk="1" hangingPunct="1">
              <a:buFontTx/>
              <a:buNone/>
            </a:pPr>
            <a:r>
              <a:rPr lang="en-US" altLang="zh-CN" b="1" dirty="0"/>
              <a:t>	</a:t>
            </a:r>
            <a:r>
              <a:rPr lang="en-US" altLang="zh-CN" dirty="0"/>
              <a:t>x = y*z; </a:t>
            </a:r>
            <a:r>
              <a:rPr lang="en-US" altLang="zh-CN" i="1" dirty="0"/>
              <a:t>both </a:t>
            </a:r>
            <a:r>
              <a:rPr lang="en-US" altLang="zh-CN" i="1" dirty="0" err="1"/>
              <a:t>row&amp;column</a:t>
            </a:r>
            <a:r>
              <a:rPr lang="en-US" altLang="zh-CN" i="1" dirty="0"/>
              <a:t> accesses</a:t>
            </a:r>
            <a:endParaRPr lang="en-US" altLang="zh-CN" i="1" dirty="0"/>
          </a:p>
          <a:p>
            <a:pPr eaLnBrk="1" hangingPunct="1">
              <a:buFontTx/>
              <a:buNone/>
            </a:pPr>
            <a:r>
              <a:rPr lang="en-US" altLang="zh-CN" i="1" dirty="0"/>
              <a:t>	</a:t>
            </a:r>
            <a:r>
              <a:rPr lang="en-US" altLang="zh-CN" b="1" dirty="0"/>
              <a:t>before</a:t>
            </a:r>
            <a:endParaRPr lang="en-US" altLang="zh-CN" dirty="0"/>
          </a:p>
          <a:p>
            <a:pPr eaLnBrk="1" hangingPunct="1">
              <a:buFontTx/>
              <a:buNone/>
            </a:pPr>
            <a:endParaRPr lang="en-US" altLang="zh-CN" b="1" dirty="0"/>
          </a:p>
        </p:txBody>
      </p:sp>
      <p:sp>
        <p:nvSpPr>
          <p:cNvPr id="6" name="TextBox 6"/>
          <p:cNvSpPr txBox="1">
            <a:spLocks noChangeArrowheads="1"/>
          </p:cNvSpPr>
          <p:nvPr/>
        </p:nvSpPr>
        <p:spPr bwMode="auto">
          <a:xfrm>
            <a:off x="685800" y="5638800"/>
            <a:ext cx="2013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B050"/>
                </a:solidFill>
                <a:effectLst/>
                <a:uLnTx/>
                <a:uFillTx/>
                <a:latin typeface="Verdana" panose="020B0604030504040204"/>
                <a:ea typeface="宋体" panose="02010600030101010101" pitchFamily="2" charset="-122"/>
                <a:cs typeface="+mn-cs"/>
              </a:rPr>
              <a:t>not yet touched</a:t>
            </a:r>
            <a:endParaRPr kumimoji="0" lang="zh-CN" altLang="en-US" sz="1800" b="0" i="0" u="none" strike="noStrike" kern="1200" cap="none" spc="0" normalizeH="0" baseline="0" noProof="0" dirty="0">
              <a:ln>
                <a:noFill/>
              </a:ln>
              <a:solidFill>
                <a:srgbClr val="00B050"/>
              </a:solidFill>
              <a:effectLst/>
              <a:uLnTx/>
              <a:uFillTx/>
              <a:latin typeface="Verdana" panose="020B0604030504040204"/>
              <a:ea typeface="宋体" panose="02010600030101010101" pitchFamily="2" charset="-122"/>
              <a:cs typeface="+mn-cs"/>
            </a:endParaRPr>
          </a:p>
        </p:txBody>
      </p:sp>
      <p:sp>
        <p:nvSpPr>
          <p:cNvPr id="7" name="TextBox 6"/>
          <p:cNvSpPr txBox="1">
            <a:spLocks noChangeArrowheads="1"/>
          </p:cNvSpPr>
          <p:nvPr/>
        </p:nvSpPr>
        <p:spPr bwMode="auto">
          <a:xfrm>
            <a:off x="1092513" y="4419600"/>
            <a:ext cx="16065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B050"/>
                </a:solidFill>
                <a:effectLst/>
                <a:uLnTx/>
                <a:uFillTx/>
                <a:latin typeface="Verdana" panose="020B0604030504040204"/>
                <a:ea typeface="宋体" panose="02010600030101010101" pitchFamily="2" charset="-122"/>
                <a:cs typeface="+mn-cs"/>
              </a:rPr>
              <a:t>older access</a:t>
            </a:r>
            <a:endParaRPr kumimoji="0" lang="zh-CN" altLang="en-US" sz="1800" b="0" i="0" u="none" strike="noStrike" kern="1200" cap="none" spc="0" normalizeH="0" baseline="0" noProof="0" dirty="0">
              <a:ln>
                <a:noFill/>
              </a:ln>
              <a:solidFill>
                <a:srgbClr val="00B050"/>
              </a:solidFill>
              <a:effectLst/>
              <a:uLnTx/>
              <a:uFillTx/>
              <a:latin typeface="Verdana" panose="020B0604030504040204"/>
              <a:ea typeface="宋体" panose="02010600030101010101" pitchFamily="2" charset="-122"/>
              <a:cs typeface="+mn-cs"/>
            </a:endParaRPr>
          </a:p>
        </p:txBody>
      </p:sp>
      <p:sp>
        <p:nvSpPr>
          <p:cNvPr id="8" name="TextBox 7"/>
          <p:cNvSpPr txBox="1">
            <a:spLocks noChangeArrowheads="1"/>
          </p:cNvSpPr>
          <p:nvPr/>
        </p:nvSpPr>
        <p:spPr bwMode="auto">
          <a:xfrm>
            <a:off x="967479" y="4786828"/>
            <a:ext cx="17315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B050"/>
                </a:solidFill>
                <a:effectLst/>
                <a:uLnTx/>
                <a:uFillTx/>
                <a:latin typeface="Verdana" panose="020B0604030504040204"/>
                <a:ea typeface="宋体" panose="02010600030101010101" pitchFamily="2" charset="-122"/>
                <a:cs typeface="+mn-cs"/>
              </a:rPr>
              <a:t>newer access</a:t>
            </a:r>
            <a:endParaRPr kumimoji="0" lang="zh-CN" altLang="en-US" sz="1800" b="0" i="0" u="none" strike="noStrike" kern="1200" cap="none" spc="0" normalizeH="0" baseline="0" noProof="0" dirty="0">
              <a:ln>
                <a:noFill/>
              </a:ln>
              <a:solidFill>
                <a:srgbClr val="00B05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803650"/>
            <a:ext cx="9144000"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endParaRPr lang="en-US" altLang="zh-CN" sz="4000" dirty="0"/>
          </a:p>
        </p:txBody>
      </p:sp>
      <p:sp>
        <p:nvSpPr>
          <p:cNvPr id="33796"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endParaRPr lang="en-US" altLang="zh-CN" dirty="0"/>
          </a:p>
          <a:p>
            <a:pPr eaLnBrk="1" hangingPunct="1"/>
            <a:r>
              <a:rPr lang="en-US" altLang="zh-CN" b="1" dirty="0"/>
              <a:t>Tech 2: </a:t>
            </a:r>
            <a:r>
              <a:rPr lang="en-US" altLang="zh-CN" b="1" dirty="0">
                <a:solidFill>
                  <a:srgbClr val="00B0F0"/>
                </a:solidFill>
              </a:rPr>
              <a:t>Blocking</a:t>
            </a:r>
            <a:endParaRPr lang="en-US" altLang="zh-CN" b="1" dirty="0">
              <a:solidFill>
                <a:srgbClr val="00B0F0"/>
              </a:solidFill>
            </a:endParaRPr>
          </a:p>
          <a:p>
            <a:pPr eaLnBrk="1" hangingPunct="1">
              <a:buFontTx/>
              <a:buNone/>
            </a:pPr>
            <a:r>
              <a:rPr lang="en-US" altLang="zh-CN" b="1" dirty="0"/>
              <a:t>	</a:t>
            </a:r>
            <a:r>
              <a:rPr lang="en-US" altLang="zh-CN" dirty="0"/>
              <a:t>x = y*z; </a:t>
            </a:r>
            <a:r>
              <a:rPr lang="en-US" altLang="zh-CN" i="1" dirty="0"/>
              <a:t>compute using </a:t>
            </a:r>
            <a:r>
              <a:rPr lang="en-US" altLang="zh-CN" i="1" dirty="0">
                <a:solidFill>
                  <a:srgbClr val="00B0F0"/>
                </a:solidFill>
              </a:rPr>
              <a:t>submatrices</a:t>
            </a:r>
            <a:endParaRPr lang="en-US" altLang="zh-CN" i="1" dirty="0">
              <a:solidFill>
                <a:srgbClr val="00B0F0"/>
              </a:solidFill>
            </a:endParaRPr>
          </a:p>
          <a:p>
            <a:pPr eaLnBrk="1" hangingPunct="1">
              <a:buFontTx/>
              <a:buNone/>
            </a:pPr>
            <a:r>
              <a:rPr lang="en-US" altLang="zh-CN" i="1" dirty="0"/>
              <a:t>	</a:t>
            </a:r>
            <a:r>
              <a:rPr lang="en-US" altLang="zh-CN" b="1" dirty="0"/>
              <a:t>after</a:t>
            </a:r>
            <a:r>
              <a:rPr lang="en-US" altLang="zh-CN" dirty="0"/>
              <a:t>; </a:t>
            </a:r>
            <a:r>
              <a:rPr lang="en-US" altLang="zh-CN" i="1" dirty="0"/>
              <a:t>maximize accesses to loaded data before they are replaced</a:t>
            </a:r>
            <a:endParaRPr lang="en-US" altLang="zh-CN" dirty="0"/>
          </a:p>
          <a:p>
            <a:pPr eaLnBrk="1" hangingPunct="1">
              <a:buFontTx/>
              <a:buNone/>
            </a:pPr>
            <a:endParaRPr lang="en-US" altLang="zh-CN" b="1"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803650"/>
            <a:ext cx="9144000"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endParaRPr lang="en-US" altLang="zh-CN" sz="4000" dirty="0"/>
          </a:p>
        </p:txBody>
      </p:sp>
      <p:sp>
        <p:nvSpPr>
          <p:cNvPr id="33796"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endParaRPr lang="en-US" altLang="zh-CN" dirty="0"/>
          </a:p>
          <a:p>
            <a:pPr eaLnBrk="1" hangingPunct="1"/>
            <a:r>
              <a:rPr lang="en-US" altLang="zh-CN" b="1" dirty="0"/>
              <a:t>Tech 2: </a:t>
            </a:r>
            <a:r>
              <a:rPr lang="en-US" altLang="zh-CN" b="1" dirty="0">
                <a:solidFill>
                  <a:srgbClr val="00B0F0"/>
                </a:solidFill>
              </a:rPr>
              <a:t>Blocking</a:t>
            </a:r>
            <a:endParaRPr lang="en-US" altLang="zh-CN" b="1" dirty="0">
              <a:solidFill>
                <a:srgbClr val="00B0F0"/>
              </a:solidFill>
            </a:endParaRPr>
          </a:p>
          <a:p>
            <a:pPr eaLnBrk="1" hangingPunct="1">
              <a:buFontTx/>
              <a:buNone/>
            </a:pPr>
            <a:r>
              <a:rPr lang="en-US" altLang="zh-CN" b="1" dirty="0"/>
              <a:t>	</a:t>
            </a:r>
            <a:r>
              <a:rPr lang="en-US" altLang="zh-CN" dirty="0"/>
              <a:t>x = y*z; </a:t>
            </a:r>
            <a:r>
              <a:rPr lang="en-US" altLang="zh-CN" i="1" dirty="0"/>
              <a:t>compute using </a:t>
            </a:r>
            <a:r>
              <a:rPr lang="en-US" altLang="zh-CN" i="1" dirty="0">
                <a:solidFill>
                  <a:srgbClr val="00B0F0"/>
                </a:solidFill>
              </a:rPr>
              <a:t>blocks</a:t>
            </a:r>
            <a:endParaRPr lang="en-US" altLang="zh-CN" i="1" dirty="0">
              <a:solidFill>
                <a:srgbClr val="00B0F0"/>
              </a:solidFill>
            </a:endParaRPr>
          </a:p>
          <a:p>
            <a:pPr eaLnBrk="1" hangingPunct="1">
              <a:buFontTx/>
              <a:buNone/>
            </a:pPr>
            <a:r>
              <a:rPr lang="en-US" altLang="zh-CN" i="1" dirty="0"/>
              <a:t>	</a:t>
            </a:r>
            <a:r>
              <a:rPr lang="en-US" altLang="zh-CN" b="1" dirty="0"/>
              <a:t>after</a:t>
            </a:r>
            <a:r>
              <a:rPr lang="en-US" altLang="zh-CN" dirty="0"/>
              <a:t>; </a:t>
            </a:r>
            <a:r>
              <a:rPr lang="en-US" altLang="zh-CN" i="1" dirty="0"/>
              <a:t>maximize accesses to loaded data before they are replaced</a:t>
            </a:r>
            <a:endParaRPr lang="en-US" altLang="zh-CN" dirty="0"/>
          </a:p>
          <a:p>
            <a:pPr eaLnBrk="1" hangingPunct="1">
              <a:buFontTx/>
              <a:buNone/>
            </a:pPr>
            <a:endParaRPr lang="en-US" altLang="zh-CN" b="1"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z="4000" dirty="0" err="1"/>
              <a:t>Opt</a:t>
            </a:r>
            <a:r>
              <a:rPr lang="en-US" altLang="zh-CN" sz="4000" dirty="0"/>
              <a:t> #8: Hardware Prefetching</a:t>
            </a:r>
            <a:endParaRPr lang="en-US" altLang="zh-CN" sz="4000" dirty="0"/>
          </a:p>
        </p:txBody>
      </p:sp>
      <p:sp>
        <p:nvSpPr>
          <p:cNvPr id="34819" name="Rectangle 3"/>
          <p:cNvSpPr>
            <a:spLocks noGrp="1" noChangeArrowheads="1"/>
          </p:cNvSpPr>
          <p:nvPr>
            <p:ph type="body" idx="1"/>
          </p:nvPr>
        </p:nvSpPr>
        <p:spPr/>
        <p:txBody>
          <a:bodyPr/>
          <a:lstStyle/>
          <a:p>
            <a:pPr eaLnBrk="1" hangingPunct="1"/>
            <a:r>
              <a:rPr lang="en-US" altLang="zh-CN" dirty="0"/>
              <a:t>Reduce miss penalty/rate</a:t>
            </a:r>
            <a:endParaRPr lang="en-US" altLang="zh-CN" dirty="0"/>
          </a:p>
          <a:p>
            <a:pPr eaLnBrk="1" hangingPunct="1"/>
            <a:r>
              <a:rPr lang="en-US" altLang="zh-CN" dirty="0"/>
              <a:t>Prefetch items before the processor requests them, </a:t>
            </a:r>
            <a:r>
              <a:rPr lang="en-US" altLang="zh-CN" i="1" dirty="0"/>
              <a:t>into the cache or external buffer</a:t>
            </a:r>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0" y="4572000"/>
            <a:ext cx="9372600" cy="1524000"/>
          </a:xfrm>
          <a:prstGeom prst="rect">
            <a:avLst/>
          </a:prstGeom>
          <a:noFill/>
          <a:ln w="9525">
            <a:noFill/>
            <a:miter lim="800000"/>
          </a:ln>
        </p:spPr>
        <p:txBody>
          <a:bodyPr/>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0" lang="en-US" altLang="zh-CN" sz="28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Disclaimer:</a:t>
            </a:r>
            <a:r>
              <a:rPr kumimoji="0" lang="en-US" altLang="zh-CN" sz="28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sym typeface="Wingdings" panose="05000000000000000000" pitchFamily="2" charset="2"/>
              </a:rPr>
              <a:t>)</a:t>
            </a:r>
            <a:endParaRPr kumimoji="0" lang="en-US" altLang="zh-CN" sz="28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r>
              <a:rPr kumimoji="0" lang="en-US" altLang="zh-CN" sz="28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Exam questions may be beyond the coverage </a:t>
            </a:r>
            <a:endParaRPr kumimoji="0" lang="en-US" altLang="zh-CN" sz="28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r>
              <a:rPr kumimoji="0" lang="en-US" altLang="zh-CN" sz="28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of review slides.</a:t>
            </a:r>
            <a:endParaRPr kumimoji="0" lang="en-US" altLang="zh-CN" sz="28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5" name="Rectangle 2"/>
          <p:cNvSpPr txBox="1">
            <a:spLocks noChangeArrowheads="1"/>
          </p:cNvSpPr>
          <p:nvPr/>
        </p:nvSpPr>
        <p:spPr bwMode="auto">
          <a:xfrm>
            <a:off x="0" y="2130425"/>
            <a:ext cx="9601200" cy="1470025"/>
          </a:xfrm>
          <a:prstGeom prst="rect">
            <a:avLst/>
          </a:prstGeom>
          <a:noFill/>
          <a:ln w="9525">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66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Chapters 1-5</a:t>
            </a:r>
            <a:br>
              <a:rPr kumimoji="0" lang="en-US" altLang="zh-CN" sz="66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br>
            <a:r>
              <a:rPr kumimoji="0" lang="en-US" altLang="zh-CN" sz="66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Appendices A-C </a:t>
            </a:r>
            <a:endParaRPr kumimoji="0" lang="en-US" altLang="zh-CN" sz="66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z="4000" dirty="0" err="1"/>
              <a:t>Opt</a:t>
            </a:r>
            <a:r>
              <a:rPr lang="en-US" altLang="zh-CN" sz="4000" dirty="0"/>
              <a:t> #8: Hardware Prefetching</a:t>
            </a:r>
            <a:endParaRPr lang="en-US" altLang="zh-CN" sz="4000" dirty="0"/>
          </a:p>
        </p:txBody>
      </p:sp>
      <p:sp>
        <p:nvSpPr>
          <p:cNvPr id="34819" name="Rectangle 3"/>
          <p:cNvSpPr>
            <a:spLocks noGrp="1" noChangeArrowheads="1"/>
          </p:cNvSpPr>
          <p:nvPr>
            <p:ph type="body" idx="1"/>
          </p:nvPr>
        </p:nvSpPr>
        <p:spPr/>
        <p:txBody>
          <a:bodyPr/>
          <a:lstStyle/>
          <a:p>
            <a:pPr eaLnBrk="1" hangingPunct="1"/>
            <a:r>
              <a:rPr lang="en-US" altLang="zh-CN" b="1" dirty="0"/>
              <a:t>Instruction prefetch</a:t>
            </a:r>
            <a:endParaRPr lang="en-US" altLang="zh-CN" b="1" dirty="0"/>
          </a:p>
          <a:p>
            <a:pPr eaLnBrk="1" hangingPunct="1">
              <a:buFontTx/>
              <a:buNone/>
            </a:pPr>
            <a:r>
              <a:rPr lang="en-US" altLang="zh-CN" b="1" dirty="0"/>
              <a:t>	</a:t>
            </a:r>
            <a:r>
              <a:rPr lang="en-US" altLang="zh-CN" dirty="0"/>
              <a:t>fetch two blocks on a miss: </a:t>
            </a:r>
            <a:endParaRPr lang="en-US" altLang="zh-CN" dirty="0"/>
          </a:p>
          <a:p>
            <a:pPr eaLnBrk="1" hangingPunct="1">
              <a:buFontTx/>
              <a:buNone/>
            </a:pPr>
            <a:r>
              <a:rPr lang="en-US" altLang="zh-CN" dirty="0"/>
              <a:t>	requested one </a:t>
            </a:r>
            <a:r>
              <a:rPr lang="en-US" altLang="zh-CN" i="1" dirty="0"/>
              <a:t>into cache</a:t>
            </a:r>
            <a:r>
              <a:rPr lang="en-US" altLang="zh-CN" dirty="0"/>
              <a:t> </a:t>
            </a:r>
            <a:endParaRPr lang="en-US" altLang="zh-CN" dirty="0"/>
          </a:p>
          <a:p>
            <a:pPr eaLnBrk="1" hangingPunct="1">
              <a:buFontTx/>
              <a:buNone/>
            </a:pPr>
            <a:r>
              <a:rPr lang="en-US" altLang="zh-CN" dirty="0"/>
              <a:t>	next consecutive one </a:t>
            </a:r>
            <a:r>
              <a:rPr lang="en-US" altLang="zh-CN" i="1" dirty="0"/>
              <a:t>into instruction stream buffer</a:t>
            </a:r>
            <a:endParaRPr lang="en-US" altLang="zh-CN" b="1" dirty="0"/>
          </a:p>
          <a:p>
            <a:pPr eaLnBrk="1" hangingPunct="1"/>
            <a:r>
              <a:rPr lang="en-US" altLang="zh-CN" dirty="0"/>
              <a:t>If requested block is in stream buffer:</a:t>
            </a:r>
            <a:endParaRPr lang="en-US" altLang="zh-CN" dirty="0"/>
          </a:p>
          <a:p>
            <a:pPr eaLnBrk="1" hangingPunct="1">
              <a:buFontTx/>
              <a:buNone/>
            </a:pPr>
            <a:r>
              <a:rPr lang="en-US" altLang="zh-CN" dirty="0"/>
              <a:t>	cancel the original cache request </a:t>
            </a:r>
            <a:endParaRPr lang="en-US" altLang="zh-CN" dirty="0"/>
          </a:p>
          <a:p>
            <a:pPr eaLnBrk="1" hangingPunct="1">
              <a:buFontTx/>
              <a:buNone/>
            </a:pPr>
            <a:r>
              <a:rPr lang="en-US" altLang="zh-CN" dirty="0"/>
              <a:t>	read the block from stream buffer</a:t>
            </a:r>
            <a:endParaRPr lang="en-US" altLang="zh-CN" dirty="0"/>
          </a:p>
          <a:p>
            <a:pPr eaLnBrk="1" hangingPunct="1">
              <a:buFontTx/>
              <a:buNone/>
            </a:pPr>
            <a:r>
              <a:rPr lang="en-US" altLang="zh-CN" b="1" dirty="0"/>
              <a:t>	</a:t>
            </a:r>
            <a:r>
              <a:rPr lang="en-US" altLang="zh-CN" dirty="0"/>
              <a:t>issue next prefetch request</a:t>
            </a:r>
            <a:endParaRPr lang="en-US" altLang="zh-CN"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z="4000" dirty="0" err="1"/>
              <a:t>Opt</a:t>
            </a:r>
            <a:r>
              <a:rPr lang="en-US" altLang="zh-CN" sz="4000" dirty="0"/>
              <a:t> #8: Hardware Prefetching</a:t>
            </a:r>
            <a:endParaRPr lang="en-US" altLang="zh-CN" sz="4000" dirty="0"/>
          </a:p>
        </p:txBody>
      </p:sp>
      <p:sp>
        <p:nvSpPr>
          <p:cNvPr id="34819" name="Rectangle 3"/>
          <p:cNvSpPr>
            <a:spLocks noGrp="1" noChangeArrowheads="1"/>
          </p:cNvSpPr>
          <p:nvPr>
            <p:ph type="body" idx="1"/>
          </p:nvPr>
        </p:nvSpPr>
        <p:spPr/>
        <p:txBody>
          <a:bodyPr/>
          <a:lstStyle/>
          <a:p>
            <a:pPr eaLnBrk="1" hangingPunct="1"/>
            <a:r>
              <a:rPr lang="en-US" altLang="zh-CN" b="1" dirty="0"/>
              <a:t>Instruction prefetch</a:t>
            </a:r>
            <a:endParaRPr lang="en-US" altLang="zh-CN" b="1" dirty="0"/>
          </a:p>
          <a:p>
            <a:pPr eaLnBrk="1" hangingPunct="1">
              <a:buFontTx/>
              <a:buNone/>
            </a:pPr>
            <a:r>
              <a:rPr lang="en-US" altLang="zh-CN" b="1" dirty="0"/>
              <a:t>	</a:t>
            </a:r>
            <a:r>
              <a:rPr lang="en-US" altLang="zh-CN" dirty="0"/>
              <a:t>fetch two blocks on a miss: </a:t>
            </a:r>
            <a:endParaRPr lang="en-US" altLang="zh-CN" dirty="0"/>
          </a:p>
          <a:p>
            <a:pPr eaLnBrk="1" hangingPunct="1">
              <a:buFontTx/>
              <a:buNone/>
            </a:pPr>
            <a:r>
              <a:rPr lang="en-US" altLang="zh-CN" dirty="0"/>
              <a:t>	requested one </a:t>
            </a:r>
            <a:r>
              <a:rPr lang="en-US" altLang="zh-CN" i="1" dirty="0"/>
              <a:t>into cache</a:t>
            </a:r>
            <a:r>
              <a:rPr lang="en-US" altLang="zh-CN" dirty="0"/>
              <a:t> </a:t>
            </a:r>
            <a:endParaRPr lang="en-US" altLang="zh-CN" dirty="0"/>
          </a:p>
          <a:p>
            <a:pPr eaLnBrk="1" hangingPunct="1">
              <a:buFontTx/>
              <a:buNone/>
            </a:pPr>
            <a:r>
              <a:rPr lang="en-US" altLang="zh-CN" dirty="0"/>
              <a:t>	next consecutive one </a:t>
            </a:r>
            <a:r>
              <a:rPr lang="en-US" altLang="zh-CN" i="1" dirty="0"/>
              <a:t>into instruction stream buffer</a:t>
            </a:r>
            <a:endParaRPr lang="en-US" altLang="zh-CN" b="1" dirty="0"/>
          </a:p>
          <a:p>
            <a:pPr eaLnBrk="1" hangingPunct="1"/>
            <a:r>
              <a:rPr lang="en-US" altLang="zh-CN" dirty="0"/>
              <a:t>Similar </a:t>
            </a:r>
            <a:r>
              <a:rPr lang="en-US" altLang="zh-CN" b="1" dirty="0"/>
              <a:t>Data prefetch </a:t>
            </a:r>
            <a:r>
              <a:rPr lang="en-US" altLang="zh-CN" dirty="0"/>
              <a:t>approaches</a:t>
            </a:r>
            <a:endParaRPr lang="en-US" altLang="zh-CN" b="1"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endParaRPr lang="en-US" altLang="zh-CN" sz="4000" dirty="0"/>
          </a:p>
        </p:txBody>
      </p:sp>
      <p:sp>
        <p:nvSpPr>
          <p:cNvPr id="36867" name="Rectangle 3"/>
          <p:cNvSpPr>
            <a:spLocks noGrp="1" noChangeArrowheads="1"/>
          </p:cNvSpPr>
          <p:nvPr>
            <p:ph type="body" idx="1"/>
          </p:nvPr>
        </p:nvSpPr>
        <p:spPr/>
        <p:txBody>
          <a:bodyPr/>
          <a:lstStyle/>
          <a:p>
            <a:pPr eaLnBrk="1" hangingPunct="1"/>
            <a:r>
              <a:rPr lang="en-US" altLang="zh-CN" dirty="0"/>
              <a:t>Reduce miss penalty/rate</a:t>
            </a:r>
            <a:endParaRPr lang="en-US" altLang="zh-CN" dirty="0"/>
          </a:p>
          <a:p>
            <a:pPr eaLnBrk="1" hangingPunct="1"/>
            <a:r>
              <a:rPr lang="en-US" altLang="zh-CN" dirty="0"/>
              <a:t>Compiler to insert prefetch instructions to request data before the processor needs it</a:t>
            </a:r>
            <a:endParaRPr lang="en-US" altLang="zh-CN" dirty="0"/>
          </a:p>
          <a:p>
            <a:pPr eaLnBrk="1" hangingPunct="1"/>
            <a:r>
              <a:rPr lang="en-US" altLang="zh-CN" b="1" dirty="0"/>
              <a:t>Register prefetch</a:t>
            </a:r>
            <a:endParaRPr lang="en-US" altLang="zh-CN" b="1" dirty="0"/>
          </a:p>
          <a:p>
            <a:pPr eaLnBrk="1" hangingPunct="1">
              <a:buFontTx/>
              <a:buNone/>
            </a:pPr>
            <a:r>
              <a:rPr lang="en-US" altLang="zh-CN" b="1" dirty="0"/>
              <a:t>	</a:t>
            </a:r>
            <a:r>
              <a:rPr lang="en-US" altLang="zh-CN" dirty="0"/>
              <a:t>load the value into a register</a:t>
            </a:r>
            <a:endParaRPr lang="en-US" altLang="zh-CN" b="1" dirty="0"/>
          </a:p>
          <a:p>
            <a:pPr eaLnBrk="1" hangingPunct="1"/>
            <a:r>
              <a:rPr lang="en-US" altLang="zh-CN" b="1" dirty="0"/>
              <a:t>Cache prefetch</a:t>
            </a:r>
            <a:endParaRPr lang="en-US" altLang="zh-CN" b="1" dirty="0"/>
          </a:p>
          <a:p>
            <a:pPr eaLnBrk="1" hangingPunct="1">
              <a:buFontTx/>
              <a:buNone/>
            </a:pPr>
            <a:r>
              <a:rPr lang="en-US" altLang="zh-CN" b="1" dirty="0"/>
              <a:t>	</a:t>
            </a:r>
            <a:r>
              <a:rPr lang="en-US" altLang="zh-CN" dirty="0"/>
              <a:t>load data into the cache</a:t>
            </a:r>
            <a:endParaRPr lang="en-US" altLang="zh-CN" b="1"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#10: HBM</a:t>
            </a:r>
            <a:endParaRPr lang="en-US" altLang="zh-CN" dirty="0"/>
          </a:p>
        </p:txBody>
      </p:sp>
      <p:sp>
        <p:nvSpPr>
          <p:cNvPr id="28675" name="Rectangle 3"/>
          <p:cNvSpPr>
            <a:spLocks noGrp="1" noChangeArrowheads="1"/>
          </p:cNvSpPr>
          <p:nvPr>
            <p:ph type="body" idx="1"/>
          </p:nvPr>
        </p:nvSpPr>
        <p:spPr/>
        <p:txBody>
          <a:bodyPr/>
          <a:lstStyle/>
          <a:p>
            <a:pPr eaLnBrk="1" hangingPunct="1"/>
            <a:r>
              <a:rPr lang="en-US" altLang="zh-CN" dirty="0"/>
              <a:t>Use HBM as L4 cache</a:t>
            </a:r>
            <a:endParaRPr lang="en-US" altLang="zh-CN" dirty="0"/>
          </a:p>
        </p:txBody>
      </p:sp>
      <p:pic>
        <p:nvPicPr>
          <p:cNvPr id="9" name="Picture 8"/>
          <p:cNvPicPr>
            <a:picLocks noChangeAspect="1"/>
          </p:cNvPicPr>
          <p:nvPr/>
        </p:nvPicPr>
        <p:blipFill>
          <a:blip r:embed="rId1"/>
          <a:stretch>
            <a:fillRect/>
          </a:stretch>
        </p:blipFill>
        <p:spPr>
          <a:xfrm>
            <a:off x="0" y="2286000"/>
            <a:ext cx="9144000" cy="317313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19100" y="1194544"/>
            <a:ext cx="8305800" cy="5663456"/>
          </a:xfrm>
          <a:prstGeom prst="rect">
            <a:avLst/>
          </a:prstGeom>
        </p:spPr>
      </p:pic>
      <p:sp>
        <p:nvSpPr>
          <p:cNvPr id="215042" name="Title 1"/>
          <p:cNvSpPr>
            <a:spLocks noGrp="1" noChangeArrowheads="1"/>
          </p:cNvSpPr>
          <p:nvPr>
            <p:ph type="title"/>
          </p:nvPr>
        </p:nvSpPr>
        <p:spPr/>
        <p:txBody>
          <a:bodyPr/>
          <a:lstStyle/>
          <a:p>
            <a:r>
              <a:rPr lang="en-US" altLang="en-US" dirty="0"/>
              <a:t>Summary of Cache Opt</a:t>
            </a:r>
            <a:endParaRPr lang="en-US"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1"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Address Translation:</a:t>
            </a:r>
            <a:endParaRPr kumimoji="0" lang="en-US" altLang="zh-CN" sz="44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one more time, with cache</a:t>
            </a:r>
            <a:endPar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Access Path</a:t>
            </a:r>
            <a:endParaRPr lang="en-US" dirty="0"/>
          </a:p>
        </p:txBody>
      </p:sp>
      <p:pic>
        <p:nvPicPr>
          <p:cNvPr id="4" name="Picture 3"/>
          <p:cNvPicPr>
            <a:picLocks noChangeAspect="1"/>
          </p:cNvPicPr>
          <p:nvPr/>
        </p:nvPicPr>
        <p:blipFill>
          <a:blip r:embed="rId1"/>
          <a:stretch>
            <a:fillRect/>
          </a:stretch>
        </p:blipFill>
        <p:spPr>
          <a:xfrm>
            <a:off x="-918" y="1600200"/>
            <a:ext cx="9144000" cy="461679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Access Path</a:t>
            </a:r>
            <a:endParaRPr lang="en-US" dirty="0"/>
          </a:p>
        </p:txBody>
      </p:sp>
      <p:pic>
        <p:nvPicPr>
          <p:cNvPr id="4" name="Picture 3"/>
          <p:cNvPicPr>
            <a:picLocks noChangeAspect="1"/>
          </p:cNvPicPr>
          <p:nvPr/>
        </p:nvPicPr>
        <p:blipFill>
          <a:blip r:embed="rId1"/>
          <a:stretch>
            <a:fillRect/>
          </a:stretch>
        </p:blipFill>
        <p:spPr>
          <a:xfrm>
            <a:off x="-918" y="1600200"/>
            <a:ext cx="9144000" cy="4616790"/>
          </a:xfrm>
          <a:prstGeom prst="rect">
            <a:avLst/>
          </a:prstGeom>
        </p:spPr>
      </p:pic>
      <p:sp>
        <p:nvSpPr>
          <p:cNvPr id="5" name="TextBox 6"/>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64KB page</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8"/>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Access Path</a:t>
            </a:r>
            <a:endParaRPr lang="en-US" dirty="0"/>
          </a:p>
        </p:txBody>
      </p:sp>
      <p:pic>
        <p:nvPicPr>
          <p:cNvPr id="4" name="Picture 3"/>
          <p:cNvPicPr>
            <a:picLocks noChangeAspect="1"/>
          </p:cNvPicPr>
          <p:nvPr/>
        </p:nvPicPr>
        <p:blipFill>
          <a:blip r:embed="rId1"/>
          <a:stretch>
            <a:fillRect/>
          </a:stretch>
        </p:blipFill>
        <p:spPr>
          <a:xfrm>
            <a:off x="-918" y="1600200"/>
            <a:ext cx="9144000" cy="4616790"/>
          </a:xfrm>
          <a:prstGeom prst="rect">
            <a:avLst/>
          </a:prstGeom>
        </p:spPr>
      </p:pic>
      <p:sp>
        <p:nvSpPr>
          <p:cNvPr id="5" name="TextBox 6"/>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64KB page</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8"/>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1" name="TextBox 6"/>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16 = 32 -16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椭圆 8"/>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Access Path</a:t>
            </a:r>
            <a:endParaRPr lang="en-US" dirty="0"/>
          </a:p>
        </p:txBody>
      </p:sp>
      <p:pic>
        <p:nvPicPr>
          <p:cNvPr id="4" name="Picture 3"/>
          <p:cNvPicPr>
            <a:picLocks noChangeAspect="1"/>
          </p:cNvPicPr>
          <p:nvPr/>
        </p:nvPicPr>
        <p:blipFill>
          <a:blip r:embed="rId1"/>
          <a:stretch>
            <a:fillRect/>
          </a:stretch>
        </p:blipFill>
        <p:spPr>
          <a:xfrm>
            <a:off x="-918" y="1600200"/>
            <a:ext cx="9144000" cy="4616790"/>
          </a:xfrm>
          <a:prstGeom prst="rect">
            <a:avLst/>
          </a:prstGeom>
        </p:spPr>
      </p:pic>
      <p:sp>
        <p:nvSpPr>
          <p:cNvPr id="5" name="TextBox 6"/>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64KB page</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8"/>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TextBox 6"/>
          <p:cNvSpPr txBox="1">
            <a:spLocks noChangeArrowheads="1"/>
          </p:cNvSpPr>
          <p:nvPr/>
        </p:nvSpPr>
        <p:spPr bwMode="auto">
          <a:xfrm>
            <a:off x="6489241" y="2667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椭圆 8"/>
          <p:cNvSpPr/>
          <p:nvPr/>
        </p:nvSpPr>
        <p:spPr>
          <a:xfrm>
            <a:off x="6108241" y="2590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1" name="TextBox 6"/>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16 = 32 -16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椭圆 8"/>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algn="l" eaLnBrk="1" hangingPunct="1"/>
            <a:r>
              <a:rPr lang="en-US" altLang="zh-CN"/>
              <a:t>Lectures 02-03</a:t>
            </a:r>
            <a:endParaRPr lang="en-US" altLang="zh-CN"/>
          </a:p>
        </p:txBody>
      </p:sp>
      <p:sp>
        <p:nvSpPr>
          <p:cNvPr id="21506" name="Rectangle 3"/>
          <p:cNvSpPr>
            <a:spLocks noGrp="1" noChangeArrowheads="1"/>
          </p:cNvSpPr>
          <p:nvPr>
            <p:ph type="body" idx="1"/>
          </p:nvPr>
        </p:nvSpPr>
        <p:spPr>
          <a:xfrm>
            <a:off x="0" y="1600200"/>
            <a:ext cx="9144000" cy="5257800"/>
          </a:xfrm>
        </p:spPr>
        <p:txBody>
          <a:bodyPr/>
          <a:lstStyle/>
          <a:p>
            <a:pPr eaLnBrk="1" hangingPunct="1">
              <a:buFontTx/>
              <a:buNone/>
            </a:pPr>
            <a:r>
              <a:rPr lang="en-US" altLang="zh-CN"/>
              <a:t>Fundamentals of Computer Design</a:t>
            </a:r>
            <a:endParaRPr lang="en-US" altLang="zh-C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Access Path</a:t>
            </a:r>
            <a:endParaRPr lang="en-US" dirty="0"/>
          </a:p>
        </p:txBody>
      </p:sp>
      <p:pic>
        <p:nvPicPr>
          <p:cNvPr id="4" name="Picture 3"/>
          <p:cNvPicPr>
            <a:picLocks noChangeAspect="1"/>
          </p:cNvPicPr>
          <p:nvPr/>
        </p:nvPicPr>
        <p:blipFill>
          <a:blip r:embed="rId1"/>
          <a:stretch>
            <a:fillRect/>
          </a:stretch>
        </p:blipFill>
        <p:spPr>
          <a:xfrm>
            <a:off x="-918" y="1600200"/>
            <a:ext cx="9144000" cy="4616790"/>
          </a:xfrm>
          <a:prstGeom prst="rect">
            <a:avLst/>
          </a:prstGeom>
        </p:spPr>
      </p:pic>
      <p:sp>
        <p:nvSpPr>
          <p:cNvPr id="5" name="TextBox 6"/>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64KB page</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8"/>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TextBox 6"/>
          <p:cNvSpPr txBox="1">
            <a:spLocks noChangeArrowheads="1"/>
          </p:cNvSpPr>
          <p:nvPr/>
        </p:nvSpPr>
        <p:spPr bwMode="auto">
          <a:xfrm>
            <a:off x="6489241" y="2667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椭圆 8"/>
          <p:cNvSpPr/>
          <p:nvPr/>
        </p:nvSpPr>
        <p:spPr>
          <a:xfrm>
            <a:off x="6108241" y="2590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9" name="TextBox 6"/>
          <p:cNvSpPr txBox="1">
            <a:spLocks noChangeArrowheads="1"/>
          </p:cNvSpPr>
          <p:nvPr/>
        </p:nvSpPr>
        <p:spPr bwMode="auto">
          <a:xfrm>
            <a:off x="3771900" y="2400300"/>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10 = 16 - 6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椭圆 8"/>
          <p:cNvSpPr/>
          <p:nvPr/>
        </p:nvSpPr>
        <p:spPr>
          <a:xfrm>
            <a:off x="3390900" y="23241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1" name="TextBox 6"/>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16 = 32 -16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椭圆 8"/>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Access Path</a:t>
            </a:r>
            <a:endParaRPr lang="en-US" dirty="0"/>
          </a:p>
        </p:txBody>
      </p:sp>
      <p:pic>
        <p:nvPicPr>
          <p:cNvPr id="4" name="Picture 3"/>
          <p:cNvPicPr>
            <a:picLocks noChangeAspect="1"/>
          </p:cNvPicPr>
          <p:nvPr/>
        </p:nvPicPr>
        <p:blipFill>
          <a:blip r:embed="rId1"/>
          <a:stretch>
            <a:fillRect/>
          </a:stretch>
        </p:blipFill>
        <p:spPr>
          <a:xfrm>
            <a:off x="-918" y="1600200"/>
            <a:ext cx="9144000" cy="4616790"/>
          </a:xfrm>
          <a:prstGeom prst="rect">
            <a:avLst/>
          </a:prstGeom>
        </p:spPr>
      </p:pic>
      <p:sp>
        <p:nvSpPr>
          <p:cNvPr id="5" name="TextBox 6"/>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64KB page</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8"/>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TextBox 6"/>
          <p:cNvSpPr txBox="1">
            <a:spLocks noChangeArrowheads="1"/>
          </p:cNvSpPr>
          <p:nvPr/>
        </p:nvSpPr>
        <p:spPr bwMode="auto">
          <a:xfrm>
            <a:off x="6489241" y="2667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椭圆 8"/>
          <p:cNvSpPr/>
          <p:nvPr/>
        </p:nvSpPr>
        <p:spPr>
          <a:xfrm>
            <a:off x="6108241" y="2590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9" name="TextBox 6"/>
          <p:cNvSpPr txBox="1">
            <a:spLocks noChangeArrowheads="1"/>
          </p:cNvSpPr>
          <p:nvPr/>
        </p:nvSpPr>
        <p:spPr bwMode="auto">
          <a:xfrm>
            <a:off x="3771900" y="2400300"/>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10 = 16 - 6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椭圆 8"/>
          <p:cNvSpPr/>
          <p:nvPr/>
        </p:nvSpPr>
        <p:spPr>
          <a:xfrm>
            <a:off x="3390900" y="23241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1" name="TextBox 6"/>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16 = 32 -16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椭圆 8"/>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 name="TextBox 6"/>
          <p:cNvSpPr txBox="1">
            <a:spLocks noChangeArrowheads="1"/>
          </p:cNvSpPr>
          <p:nvPr/>
        </p:nvSpPr>
        <p:spPr bwMode="auto">
          <a:xfrm>
            <a:off x="3390900" y="339090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8</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32KB/(64B x 2)</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椭圆 8"/>
          <p:cNvSpPr/>
          <p:nvPr/>
        </p:nvSpPr>
        <p:spPr>
          <a:xfrm>
            <a:off x="3390900" y="3314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Access Path</a:t>
            </a:r>
            <a:endParaRPr lang="en-US" dirty="0"/>
          </a:p>
        </p:txBody>
      </p:sp>
      <p:pic>
        <p:nvPicPr>
          <p:cNvPr id="4" name="Picture 3"/>
          <p:cNvPicPr>
            <a:picLocks noChangeAspect="1"/>
          </p:cNvPicPr>
          <p:nvPr/>
        </p:nvPicPr>
        <p:blipFill>
          <a:blip r:embed="rId1"/>
          <a:stretch>
            <a:fillRect/>
          </a:stretch>
        </p:blipFill>
        <p:spPr>
          <a:xfrm>
            <a:off x="-918" y="1600200"/>
            <a:ext cx="9144000" cy="4616790"/>
          </a:xfrm>
          <a:prstGeom prst="rect">
            <a:avLst/>
          </a:prstGeom>
        </p:spPr>
      </p:pic>
      <p:sp>
        <p:nvSpPr>
          <p:cNvPr id="5" name="TextBox 6"/>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64KB page</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8"/>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TextBox 6"/>
          <p:cNvSpPr txBox="1">
            <a:spLocks noChangeArrowheads="1"/>
          </p:cNvSpPr>
          <p:nvPr/>
        </p:nvSpPr>
        <p:spPr bwMode="auto">
          <a:xfrm>
            <a:off x="6489241" y="2667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椭圆 8"/>
          <p:cNvSpPr/>
          <p:nvPr/>
        </p:nvSpPr>
        <p:spPr>
          <a:xfrm>
            <a:off x="6108241" y="2590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9" name="TextBox 6"/>
          <p:cNvSpPr txBox="1">
            <a:spLocks noChangeArrowheads="1"/>
          </p:cNvSpPr>
          <p:nvPr/>
        </p:nvSpPr>
        <p:spPr bwMode="auto">
          <a:xfrm>
            <a:off x="3771900" y="2400300"/>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10 = 16 - 6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椭圆 8"/>
          <p:cNvSpPr/>
          <p:nvPr/>
        </p:nvSpPr>
        <p:spPr>
          <a:xfrm>
            <a:off x="3390900" y="23241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1" name="TextBox 6"/>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16 = 32 -16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椭圆 8"/>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 name="TextBox 6"/>
          <p:cNvSpPr txBox="1">
            <a:spLocks noChangeArrowheads="1"/>
          </p:cNvSpPr>
          <p:nvPr/>
        </p:nvSpPr>
        <p:spPr bwMode="auto">
          <a:xfrm>
            <a:off x="3390900" y="339090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8</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32KB/(64B x 2)</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椭圆 8"/>
          <p:cNvSpPr/>
          <p:nvPr/>
        </p:nvSpPr>
        <p:spPr>
          <a:xfrm>
            <a:off x="3390900" y="3314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5" name="TextBox 6"/>
          <p:cNvSpPr txBox="1">
            <a:spLocks noChangeArrowheads="1"/>
          </p:cNvSpPr>
          <p:nvPr/>
        </p:nvSpPr>
        <p:spPr bwMode="auto">
          <a:xfrm>
            <a:off x="5765341" y="4144095"/>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18 = 32 - 8 - 6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椭圆 8"/>
          <p:cNvSpPr/>
          <p:nvPr/>
        </p:nvSpPr>
        <p:spPr>
          <a:xfrm>
            <a:off x="5384341" y="4067895"/>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Access Path</a:t>
            </a:r>
            <a:endParaRPr lang="en-US" dirty="0"/>
          </a:p>
        </p:txBody>
      </p:sp>
      <p:pic>
        <p:nvPicPr>
          <p:cNvPr id="4" name="Picture 3"/>
          <p:cNvPicPr>
            <a:picLocks noChangeAspect="1"/>
          </p:cNvPicPr>
          <p:nvPr/>
        </p:nvPicPr>
        <p:blipFill>
          <a:blip r:embed="rId1"/>
          <a:stretch>
            <a:fillRect/>
          </a:stretch>
        </p:blipFill>
        <p:spPr>
          <a:xfrm>
            <a:off x="-918" y="1600200"/>
            <a:ext cx="9144000" cy="4616790"/>
          </a:xfrm>
          <a:prstGeom prst="rect">
            <a:avLst/>
          </a:prstGeom>
        </p:spPr>
      </p:pic>
      <p:sp>
        <p:nvSpPr>
          <p:cNvPr id="5" name="TextBox 6"/>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64KB page</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8"/>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TextBox 6"/>
          <p:cNvSpPr txBox="1">
            <a:spLocks noChangeArrowheads="1"/>
          </p:cNvSpPr>
          <p:nvPr/>
        </p:nvSpPr>
        <p:spPr bwMode="auto">
          <a:xfrm>
            <a:off x="6489241" y="2667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椭圆 8"/>
          <p:cNvSpPr/>
          <p:nvPr/>
        </p:nvSpPr>
        <p:spPr>
          <a:xfrm>
            <a:off x="6108241" y="2590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9" name="TextBox 6"/>
          <p:cNvSpPr txBox="1">
            <a:spLocks noChangeArrowheads="1"/>
          </p:cNvSpPr>
          <p:nvPr/>
        </p:nvSpPr>
        <p:spPr bwMode="auto">
          <a:xfrm>
            <a:off x="3771900" y="2400300"/>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10 = 16 - 6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椭圆 8"/>
          <p:cNvSpPr/>
          <p:nvPr/>
        </p:nvSpPr>
        <p:spPr>
          <a:xfrm>
            <a:off x="3390900" y="23241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1" name="TextBox 6"/>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16 = 32 -16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椭圆 8"/>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 name="TextBox 6"/>
          <p:cNvSpPr txBox="1">
            <a:spLocks noChangeArrowheads="1"/>
          </p:cNvSpPr>
          <p:nvPr/>
        </p:nvSpPr>
        <p:spPr bwMode="auto">
          <a:xfrm>
            <a:off x="3390900" y="339090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8</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32KB/(64B x 2)</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椭圆 8"/>
          <p:cNvSpPr/>
          <p:nvPr/>
        </p:nvSpPr>
        <p:spPr>
          <a:xfrm>
            <a:off x="3390900" y="3314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5" name="TextBox 6"/>
          <p:cNvSpPr txBox="1">
            <a:spLocks noChangeArrowheads="1"/>
          </p:cNvSpPr>
          <p:nvPr/>
        </p:nvSpPr>
        <p:spPr bwMode="auto">
          <a:xfrm>
            <a:off x="5765341" y="4144095"/>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18 = 32 - 8 - 6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椭圆 8"/>
          <p:cNvSpPr/>
          <p:nvPr/>
        </p:nvSpPr>
        <p:spPr>
          <a:xfrm>
            <a:off x="5384341" y="4067895"/>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7" name="TextBox 6"/>
          <p:cNvSpPr txBox="1">
            <a:spLocks noChangeArrowheads="1"/>
          </p:cNvSpPr>
          <p:nvPr/>
        </p:nvSpPr>
        <p:spPr bwMode="auto">
          <a:xfrm>
            <a:off x="1056723" y="4481333"/>
            <a:ext cx="3448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Should RPN be compared with?</a:t>
            </a:r>
            <a:endParaRPr kumimoji="0" lang="zh-CN" altLang="en-US" sz="1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8" name="TextBox 6"/>
          <p:cNvSpPr txBox="1">
            <a:spLocks noChangeArrowheads="1"/>
          </p:cNvSpPr>
          <p:nvPr/>
        </p:nvSpPr>
        <p:spPr bwMode="auto">
          <a:xfrm>
            <a:off x="1056723" y="4847879"/>
            <a:ext cx="4708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virtually indexed, physically tagged</a:t>
            </a:r>
            <a:endParaRPr kumimoji="0" lang="zh-CN" altLang="en-US" sz="1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47924" y="0"/>
            <a:ext cx="8048151" cy="6858000"/>
          </a:xfrm>
          <a:prstGeom prst="rect">
            <a:avLst/>
          </a:prstGeom>
        </p:spPr>
      </p:pic>
      <p:sp>
        <p:nvSpPr>
          <p:cNvPr id="2" name="Title 1"/>
          <p:cNvSpPr>
            <a:spLocks noGrp="1"/>
          </p:cNvSpPr>
          <p:nvPr>
            <p:ph type="title"/>
          </p:nvPr>
        </p:nvSpPr>
        <p:spPr>
          <a:xfrm>
            <a:off x="12539" y="5715000"/>
            <a:ext cx="9144000" cy="1143000"/>
          </a:xfrm>
        </p:spPr>
        <p:txBody>
          <a:bodyPr/>
          <a:lstStyle/>
          <a:p>
            <a:pPr algn="l"/>
            <a:r>
              <a:rPr lang="en-US" dirty="0"/>
              <a:t>Data Access Path</a:t>
            </a: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47924" y="0"/>
            <a:ext cx="8048151" cy="6858000"/>
          </a:xfrm>
          <a:prstGeom prst="rect">
            <a:avLst/>
          </a:prstGeom>
        </p:spPr>
      </p:pic>
      <p:sp>
        <p:nvSpPr>
          <p:cNvPr id="2" name="Title 1"/>
          <p:cNvSpPr>
            <a:spLocks noGrp="1"/>
          </p:cNvSpPr>
          <p:nvPr>
            <p:ph type="title"/>
          </p:nvPr>
        </p:nvSpPr>
        <p:spPr>
          <a:xfrm>
            <a:off x="12539" y="5715000"/>
            <a:ext cx="9144000" cy="1143000"/>
          </a:xfrm>
        </p:spPr>
        <p:txBody>
          <a:bodyPr/>
          <a:lstStyle/>
          <a:p>
            <a:pPr algn="l"/>
            <a:r>
              <a:rPr lang="en-US" dirty="0"/>
              <a:t>Data Access Path</a:t>
            </a:r>
            <a:endParaRPr lang="en-US" dirty="0"/>
          </a:p>
        </p:txBody>
      </p:sp>
      <p:sp>
        <p:nvSpPr>
          <p:cNvPr id="4" name="TextBox 6"/>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64KB page</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椭圆 8"/>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47924" y="0"/>
            <a:ext cx="8048151" cy="6858000"/>
          </a:xfrm>
          <a:prstGeom prst="rect">
            <a:avLst/>
          </a:prstGeom>
        </p:spPr>
      </p:pic>
      <p:sp>
        <p:nvSpPr>
          <p:cNvPr id="2" name="Title 1"/>
          <p:cNvSpPr>
            <a:spLocks noGrp="1"/>
          </p:cNvSpPr>
          <p:nvPr>
            <p:ph type="title"/>
          </p:nvPr>
        </p:nvSpPr>
        <p:spPr>
          <a:xfrm>
            <a:off x="12539" y="5715000"/>
            <a:ext cx="9144000" cy="1143000"/>
          </a:xfrm>
        </p:spPr>
        <p:txBody>
          <a:bodyPr/>
          <a:lstStyle/>
          <a:p>
            <a:pPr algn="l"/>
            <a:r>
              <a:rPr lang="en-US" dirty="0"/>
              <a:t>Data Access Path</a:t>
            </a:r>
            <a:endParaRPr lang="en-US" dirty="0"/>
          </a:p>
        </p:txBody>
      </p:sp>
      <p:sp>
        <p:nvSpPr>
          <p:cNvPr id="4" name="TextBox 6"/>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64KB page</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椭圆 8"/>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TextBox 6"/>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16 = 32 -16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椭圆 8"/>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47924" y="0"/>
            <a:ext cx="8048151" cy="6858000"/>
          </a:xfrm>
          <a:prstGeom prst="rect">
            <a:avLst/>
          </a:prstGeom>
        </p:spPr>
      </p:pic>
      <p:sp>
        <p:nvSpPr>
          <p:cNvPr id="2" name="Title 1"/>
          <p:cNvSpPr>
            <a:spLocks noGrp="1"/>
          </p:cNvSpPr>
          <p:nvPr>
            <p:ph type="title"/>
          </p:nvPr>
        </p:nvSpPr>
        <p:spPr>
          <a:xfrm>
            <a:off x="12539" y="5715000"/>
            <a:ext cx="9144000" cy="1143000"/>
          </a:xfrm>
        </p:spPr>
        <p:txBody>
          <a:bodyPr/>
          <a:lstStyle/>
          <a:p>
            <a:pPr algn="l"/>
            <a:r>
              <a:rPr lang="en-US" dirty="0"/>
              <a:t>Data Access Path</a:t>
            </a:r>
            <a:endParaRPr lang="en-US" dirty="0"/>
          </a:p>
        </p:txBody>
      </p:sp>
      <p:sp>
        <p:nvSpPr>
          <p:cNvPr id="4" name="TextBox 6"/>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64KB page</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椭圆 8"/>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TextBox 6"/>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16 = 32 -16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椭圆 8"/>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9" name="TextBox 8"/>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椭圆 8"/>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47924" y="0"/>
            <a:ext cx="8048151" cy="6858000"/>
          </a:xfrm>
          <a:prstGeom prst="rect">
            <a:avLst/>
          </a:prstGeom>
        </p:spPr>
      </p:pic>
      <p:sp>
        <p:nvSpPr>
          <p:cNvPr id="2" name="Title 1"/>
          <p:cNvSpPr>
            <a:spLocks noGrp="1"/>
          </p:cNvSpPr>
          <p:nvPr>
            <p:ph type="title"/>
          </p:nvPr>
        </p:nvSpPr>
        <p:spPr>
          <a:xfrm>
            <a:off x="12539" y="5715000"/>
            <a:ext cx="9144000" cy="1143000"/>
          </a:xfrm>
        </p:spPr>
        <p:txBody>
          <a:bodyPr/>
          <a:lstStyle/>
          <a:p>
            <a:pPr algn="l"/>
            <a:r>
              <a:rPr lang="en-US" dirty="0"/>
              <a:t>Data Access Path</a:t>
            </a:r>
            <a:endParaRPr lang="en-US" dirty="0"/>
          </a:p>
        </p:txBody>
      </p:sp>
      <p:sp>
        <p:nvSpPr>
          <p:cNvPr id="4" name="TextBox 6"/>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64KB page</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椭圆 8"/>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TextBox 6"/>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16 = 32 -16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椭圆 8"/>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9" name="TextBox 8"/>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椭圆 8"/>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1" name="TextBox 6"/>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10 = 16 - 6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椭圆 8"/>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47924" y="0"/>
            <a:ext cx="8048151" cy="6858000"/>
          </a:xfrm>
          <a:prstGeom prst="rect">
            <a:avLst/>
          </a:prstGeom>
        </p:spPr>
      </p:pic>
      <p:sp>
        <p:nvSpPr>
          <p:cNvPr id="2" name="Title 1"/>
          <p:cNvSpPr>
            <a:spLocks noGrp="1"/>
          </p:cNvSpPr>
          <p:nvPr>
            <p:ph type="title"/>
          </p:nvPr>
        </p:nvSpPr>
        <p:spPr>
          <a:xfrm>
            <a:off x="12539" y="5715000"/>
            <a:ext cx="9144000" cy="1143000"/>
          </a:xfrm>
        </p:spPr>
        <p:txBody>
          <a:bodyPr/>
          <a:lstStyle/>
          <a:p>
            <a:pPr algn="l"/>
            <a:r>
              <a:rPr lang="en-US" dirty="0"/>
              <a:t>Data Access Path</a:t>
            </a:r>
            <a:endParaRPr lang="en-US" dirty="0"/>
          </a:p>
        </p:txBody>
      </p:sp>
      <p:sp>
        <p:nvSpPr>
          <p:cNvPr id="4" name="TextBox 6"/>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64KB page</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椭圆 8"/>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TextBox 6"/>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16 = 32 -16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椭圆 8"/>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9" name="TextBox 8"/>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椭圆 8"/>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1" name="TextBox 6"/>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10 = 16 - 6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椭圆 8"/>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 name="TextBox 6"/>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7</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32KB/(64B x 4)</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椭圆 8"/>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 y="2874963"/>
            <a:ext cx="9709150"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Rectangle 2"/>
          <p:cNvSpPr>
            <a:spLocks noGrp="1" noChangeArrowheads="1"/>
          </p:cNvSpPr>
          <p:nvPr>
            <p:ph type="title"/>
          </p:nvPr>
        </p:nvSpPr>
        <p:spPr/>
        <p:txBody>
          <a:bodyPr/>
          <a:lstStyle/>
          <a:p>
            <a:pPr eaLnBrk="1" hangingPunct="1"/>
            <a:r>
              <a:rPr lang="en-US" altLang="zh-CN"/>
              <a:t>Quantitative Principles</a:t>
            </a:r>
            <a:endParaRPr lang="en-US" altLang="zh-CN"/>
          </a:p>
        </p:txBody>
      </p:sp>
      <p:sp>
        <p:nvSpPr>
          <p:cNvPr id="33795" name="Rectangle 3"/>
          <p:cNvSpPr>
            <a:spLocks noGrp="1" noChangeArrowheads="1"/>
          </p:cNvSpPr>
          <p:nvPr>
            <p:ph type="body" idx="1"/>
          </p:nvPr>
        </p:nvSpPr>
        <p:spPr/>
        <p:txBody>
          <a:bodyPr/>
          <a:lstStyle/>
          <a:p>
            <a:pPr eaLnBrk="1" hangingPunct="1"/>
            <a:r>
              <a:rPr lang="en-US" altLang="zh-CN"/>
              <a:t>Amdahl’s Law</a:t>
            </a:r>
            <a:endParaRPr lang="en-US" altLang="zh-CN"/>
          </a:p>
        </p:txBody>
      </p:sp>
      <p:sp>
        <p:nvSpPr>
          <p:cNvPr id="33796" name="Oval 6"/>
          <p:cNvSpPr>
            <a:spLocks noChangeArrowheads="1"/>
          </p:cNvSpPr>
          <p:nvPr/>
        </p:nvSpPr>
        <p:spPr bwMode="auto">
          <a:xfrm>
            <a:off x="1447800" y="2725738"/>
            <a:ext cx="1981200" cy="1008062"/>
          </a:xfrm>
          <a:prstGeom prst="ellipse">
            <a:avLst/>
          </a:prstGeom>
          <a:noFill/>
          <a:ln w="38100">
            <a:solidFill>
              <a:schemeClr val="accent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797" name="Oval 7"/>
          <p:cNvSpPr>
            <a:spLocks noChangeArrowheads="1"/>
          </p:cNvSpPr>
          <p:nvPr/>
        </p:nvSpPr>
        <p:spPr bwMode="auto">
          <a:xfrm>
            <a:off x="1295400" y="4325938"/>
            <a:ext cx="2362200" cy="1008062"/>
          </a:xfrm>
          <a:prstGeom prst="ellipse">
            <a:avLst/>
          </a:pr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798" name="Line 8"/>
          <p:cNvSpPr>
            <a:spLocks noChangeShapeType="1"/>
          </p:cNvSpPr>
          <p:nvPr/>
        </p:nvSpPr>
        <p:spPr bwMode="auto">
          <a:xfrm>
            <a:off x="4648200" y="3276600"/>
            <a:ext cx="609600" cy="0"/>
          </a:xfrm>
          <a:prstGeom prst="line">
            <a:avLst/>
          </a:prstGeom>
          <a:noFill/>
          <a:ln w="76200">
            <a:solidFill>
              <a:schemeClr val="hlink"/>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799" name="Line 9"/>
          <p:cNvSpPr>
            <a:spLocks noChangeShapeType="1"/>
          </p:cNvSpPr>
          <p:nvPr/>
        </p:nvSpPr>
        <p:spPr bwMode="auto">
          <a:xfrm>
            <a:off x="4800600" y="5105400"/>
            <a:ext cx="609600" cy="0"/>
          </a:xfrm>
          <a:prstGeom prst="line">
            <a:avLst/>
          </a:prstGeom>
          <a:noFill/>
          <a:ln w="76200">
            <a:solidFill>
              <a:schemeClr val="hlink"/>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800" name="Line 10"/>
          <p:cNvSpPr>
            <a:spLocks noChangeShapeType="1"/>
          </p:cNvSpPr>
          <p:nvPr/>
        </p:nvSpPr>
        <p:spPr bwMode="auto">
          <a:xfrm>
            <a:off x="5181600" y="4724400"/>
            <a:ext cx="838200"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801" name="Line 11"/>
          <p:cNvSpPr>
            <a:spLocks noChangeShapeType="1"/>
          </p:cNvSpPr>
          <p:nvPr/>
        </p:nvSpPr>
        <p:spPr bwMode="auto">
          <a:xfrm>
            <a:off x="5105400" y="3657600"/>
            <a:ext cx="838200"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Alternate Process 2"/>
          <p:cNvSpPr/>
          <p:nvPr/>
        </p:nvSpPr>
        <p:spPr>
          <a:xfrm>
            <a:off x="-533400" y="3733800"/>
            <a:ext cx="2133600" cy="685800"/>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47924" y="0"/>
            <a:ext cx="8048151" cy="6858000"/>
          </a:xfrm>
          <a:prstGeom prst="rect">
            <a:avLst/>
          </a:prstGeom>
        </p:spPr>
      </p:pic>
      <p:sp>
        <p:nvSpPr>
          <p:cNvPr id="2" name="Title 1"/>
          <p:cNvSpPr>
            <a:spLocks noGrp="1"/>
          </p:cNvSpPr>
          <p:nvPr>
            <p:ph type="title"/>
          </p:nvPr>
        </p:nvSpPr>
        <p:spPr>
          <a:xfrm>
            <a:off x="12539" y="5715000"/>
            <a:ext cx="9144000" cy="1143000"/>
          </a:xfrm>
        </p:spPr>
        <p:txBody>
          <a:bodyPr/>
          <a:lstStyle/>
          <a:p>
            <a:pPr algn="l"/>
            <a:r>
              <a:rPr lang="en-US" dirty="0"/>
              <a:t>Data Access Path</a:t>
            </a:r>
            <a:endParaRPr lang="en-US" dirty="0"/>
          </a:p>
        </p:txBody>
      </p:sp>
      <p:sp>
        <p:nvSpPr>
          <p:cNvPr id="4" name="TextBox 6"/>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64KB page</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椭圆 8"/>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TextBox 6"/>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16 = 32 -16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椭圆 8"/>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9" name="TextBox 8"/>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椭圆 8"/>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1" name="TextBox 6"/>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10 = 16 - 6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椭圆 8"/>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 name="TextBox 6"/>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7</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32KB/(64B x 4)</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椭圆 8"/>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5" name="TextBox 6"/>
          <p:cNvSpPr txBox="1">
            <a:spLocks noChangeArrowheads="1"/>
          </p:cNvSpPr>
          <p:nvPr/>
        </p:nvSpPr>
        <p:spPr bwMode="auto">
          <a:xfrm>
            <a:off x="5767468" y="2262897"/>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19 = 32 - 7 - 6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椭圆 8"/>
          <p:cNvSpPr/>
          <p:nvPr/>
        </p:nvSpPr>
        <p:spPr>
          <a:xfrm>
            <a:off x="5386468" y="2186697"/>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47924" y="0"/>
            <a:ext cx="8048151" cy="6858000"/>
          </a:xfrm>
          <a:prstGeom prst="rect">
            <a:avLst/>
          </a:prstGeom>
        </p:spPr>
      </p:pic>
      <p:sp>
        <p:nvSpPr>
          <p:cNvPr id="2" name="Title 1"/>
          <p:cNvSpPr>
            <a:spLocks noGrp="1"/>
          </p:cNvSpPr>
          <p:nvPr>
            <p:ph type="title"/>
          </p:nvPr>
        </p:nvSpPr>
        <p:spPr>
          <a:xfrm>
            <a:off x="12539" y="5715000"/>
            <a:ext cx="9144000" cy="1143000"/>
          </a:xfrm>
        </p:spPr>
        <p:txBody>
          <a:bodyPr/>
          <a:lstStyle/>
          <a:p>
            <a:pPr algn="l"/>
            <a:r>
              <a:rPr lang="en-US" dirty="0"/>
              <a:t>Data Access Path</a:t>
            </a:r>
            <a:endParaRPr lang="en-US" dirty="0"/>
          </a:p>
        </p:txBody>
      </p:sp>
      <p:sp>
        <p:nvSpPr>
          <p:cNvPr id="4" name="TextBox 6"/>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64KB page</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椭圆 8"/>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TextBox 6"/>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16 = 32 -16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椭圆 8"/>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9" name="TextBox 8"/>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椭圆 8"/>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1" name="TextBox 6"/>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10 = 16 - 6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椭圆 8"/>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 name="TextBox 6"/>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7</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32KB/(64B x 4)</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椭圆 8"/>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5" name="TextBox 6"/>
          <p:cNvSpPr txBox="1">
            <a:spLocks noChangeArrowheads="1"/>
          </p:cNvSpPr>
          <p:nvPr/>
        </p:nvSpPr>
        <p:spPr bwMode="auto">
          <a:xfrm>
            <a:off x="5767468" y="2262897"/>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19 = 32 - 7 - 6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椭圆 8"/>
          <p:cNvSpPr/>
          <p:nvPr/>
        </p:nvSpPr>
        <p:spPr>
          <a:xfrm>
            <a:off x="5386468" y="2186697"/>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7" name="TextBox 6"/>
          <p:cNvSpPr txBox="1">
            <a:spLocks noChangeArrowheads="1"/>
          </p:cNvSpPr>
          <p:nvPr/>
        </p:nvSpPr>
        <p:spPr bwMode="auto">
          <a:xfrm>
            <a:off x="1498297" y="2526268"/>
            <a:ext cx="3448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Should RPN be compared with?</a:t>
            </a:r>
            <a:endParaRPr kumimoji="0" lang="zh-CN" altLang="en-US" sz="1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8" name="TextBox 6"/>
          <p:cNvSpPr txBox="1">
            <a:spLocks noChangeArrowheads="1"/>
          </p:cNvSpPr>
          <p:nvPr/>
        </p:nvSpPr>
        <p:spPr bwMode="auto">
          <a:xfrm>
            <a:off x="1498297" y="2819400"/>
            <a:ext cx="4708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virtually indexed, physically tagged</a:t>
            </a:r>
            <a:endParaRPr kumimoji="0" lang="zh-CN" altLang="en-US" sz="1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47924" y="0"/>
            <a:ext cx="8048151" cy="6858000"/>
          </a:xfrm>
          <a:prstGeom prst="rect">
            <a:avLst/>
          </a:prstGeom>
        </p:spPr>
      </p:pic>
      <p:sp>
        <p:nvSpPr>
          <p:cNvPr id="2" name="Title 1"/>
          <p:cNvSpPr>
            <a:spLocks noGrp="1"/>
          </p:cNvSpPr>
          <p:nvPr>
            <p:ph type="title"/>
          </p:nvPr>
        </p:nvSpPr>
        <p:spPr>
          <a:xfrm>
            <a:off x="12539" y="5715000"/>
            <a:ext cx="9144000" cy="1143000"/>
          </a:xfrm>
        </p:spPr>
        <p:txBody>
          <a:bodyPr/>
          <a:lstStyle/>
          <a:p>
            <a:pPr algn="l"/>
            <a:r>
              <a:rPr lang="en-US" dirty="0"/>
              <a:t>Data Access Path</a:t>
            </a:r>
            <a:endParaRPr lang="en-US" dirty="0"/>
          </a:p>
        </p:txBody>
      </p:sp>
      <p:sp>
        <p:nvSpPr>
          <p:cNvPr id="4" name="TextBox 6"/>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64KB page</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椭圆 8"/>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TextBox 6"/>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16 = 32 -16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椭圆 8"/>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9" name="TextBox 8"/>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椭圆 8"/>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1" name="TextBox 6"/>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10 = 16 - 6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椭圆 8"/>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 name="TextBox 6"/>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7</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32KB/(64B x 4)</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椭圆 8"/>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5" name="TextBox 6"/>
          <p:cNvSpPr txBox="1">
            <a:spLocks noChangeArrowheads="1"/>
          </p:cNvSpPr>
          <p:nvPr/>
        </p:nvSpPr>
        <p:spPr bwMode="auto">
          <a:xfrm>
            <a:off x="5767468" y="2262897"/>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19 = 32 - 7 - 6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椭圆 8"/>
          <p:cNvSpPr/>
          <p:nvPr/>
        </p:nvSpPr>
        <p:spPr>
          <a:xfrm>
            <a:off x="5386468" y="2186697"/>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7" name="TextBox 6"/>
          <p:cNvSpPr txBox="1">
            <a:spLocks noChangeArrowheads="1"/>
          </p:cNvSpPr>
          <p:nvPr/>
        </p:nvSpPr>
        <p:spPr bwMode="auto">
          <a:xfrm>
            <a:off x="1498297" y="2526268"/>
            <a:ext cx="3448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Should RPN be compared with?</a:t>
            </a:r>
            <a:endParaRPr kumimoji="0" lang="zh-CN" altLang="en-US" sz="1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8" name="TextBox 6"/>
          <p:cNvSpPr txBox="1">
            <a:spLocks noChangeArrowheads="1"/>
          </p:cNvSpPr>
          <p:nvPr/>
        </p:nvSpPr>
        <p:spPr bwMode="auto">
          <a:xfrm>
            <a:off x="1498297" y="2819400"/>
            <a:ext cx="4708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virtually indexed, physically tagged</a:t>
            </a:r>
            <a:endParaRPr kumimoji="0" lang="zh-CN" altLang="en-US" sz="1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TextBox 6"/>
          <p:cNvSpPr txBox="1">
            <a:spLocks noChangeArrowheads="1"/>
          </p:cNvSpPr>
          <p:nvPr/>
        </p:nvSpPr>
        <p:spPr bwMode="auto">
          <a:xfrm>
            <a:off x="901180" y="303661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7</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512/4</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椭圆 8"/>
          <p:cNvSpPr/>
          <p:nvPr/>
        </p:nvSpPr>
        <p:spPr>
          <a:xfrm>
            <a:off x="901180" y="296041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47924" y="0"/>
            <a:ext cx="8048151" cy="6858000"/>
          </a:xfrm>
          <a:prstGeom prst="rect">
            <a:avLst/>
          </a:prstGeom>
        </p:spPr>
      </p:pic>
      <p:sp>
        <p:nvSpPr>
          <p:cNvPr id="2" name="Title 1"/>
          <p:cNvSpPr>
            <a:spLocks noGrp="1"/>
          </p:cNvSpPr>
          <p:nvPr>
            <p:ph type="title"/>
          </p:nvPr>
        </p:nvSpPr>
        <p:spPr>
          <a:xfrm>
            <a:off x="12539" y="5715000"/>
            <a:ext cx="9144000" cy="1143000"/>
          </a:xfrm>
        </p:spPr>
        <p:txBody>
          <a:bodyPr/>
          <a:lstStyle/>
          <a:p>
            <a:pPr algn="l"/>
            <a:r>
              <a:rPr lang="en-US" dirty="0"/>
              <a:t>Data Access Path</a:t>
            </a:r>
            <a:endParaRPr lang="en-US" dirty="0"/>
          </a:p>
        </p:txBody>
      </p:sp>
      <p:sp>
        <p:nvSpPr>
          <p:cNvPr id="4" name="TextBox 6"/>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64KB page</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椭圆 8"/>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TextBox 6"/>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16 = 32 -16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椭圆 8"/>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9" name="TextBox 8"/>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椭圆 8"/>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1" name="TextBox 6"/>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10 = 16 - 6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椭圆 8"/>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 name="TextBox 6"/>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7</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32KB/(64B x 4)</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椭圆 8"/>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5" name="TextBox 6"/>
          <p:cNvSpPr txBox="1">
            <a:spLocks noChangeArrowheads="1"/>
          </p:cNvSpPr>
          <p:nvPr/>
        </p:nvSpPr>
        <p:spPr bwMode="auto">
          <a:xfrm>
            <a:off x="5767468" y="2262897"/>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19 = 32 - 7 - 6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椭圆 8"/>
          <p:cNvSpPr/>
          <p:nvPr/>
        </p:nvSpPr>
        <p:spPr>
          <a:xfrm>
            <a:off x="5386468" y="2186697"/>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7" name="TextBox 6"/>
          <p:cNvSpPr txBox="1">
            <a:spLocks noChangeArrowheads="1"/>
          </p:cNvSpPr>
          <p:nvPr/>
        </p:nvSpPr>
        <p:spPr bwMode="auto">
          <a:xfrm>
            <a:off x="1498297" y="2526268"/>
            <a:ext cx="3448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Should RPN be compared with?</a:t>
            </a:r>
            <a:endParaRPr kumimoji="0" lang="zh-CN" altLang="en-US" sz="1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8" name="TextBox 6"/>
          <p:cNvSpPr txBox="1">
            <a:spLocks noChangeArrowheads="1"/>
          </p:cNvSpPr>
          <p:nvPr/>
        </p:nvSpPr>
        <p:spPr bwMode="auto">
          <a:xfrm>
            <a:off x="1498297" y="2819400"/>
            <a:ext cx="4708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virtually indexed, physically tagged</a:t>
            </a:r>
            <a:endParaRPr kumimoji="0" lang="zh-CN" altLang="en-US" sz="1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TextBox 6"/>
          <p:cNvSpPr txBox="1">
            <a:spLocks noChangeArrowheads="1"/>
          </p:cNvSpPr>
          <p:nvPr/>
        </p:nvSpPr>
        <p:spPr bwMode="auto">
          <a:xfrm>
            <a:off x="901180" y="303661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7</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512/4</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椭圆 8"/>
          <p:cNvSpPr/>
          <p:nvPr/>
        </p:nvSpPr>
        <p:spPr>
          <a:xfrm>
            <a:off x="901180" y="296041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21" name="TextBox 6"/>
          <p:cNvSpPr txBox="1">
            <a:spLocks noChangeArrowheads="1"/>
          </p:cNvSpPr>
          <p:nvPr/>
        </p:nvSpPr>
        <p:spPr bwMode="auto">
          <a:xfrm>
            <a:off x="1299542" y="3611486"/>
            <a:ext cx="1165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9 = 16 - 7</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 name="椭圆 8"/>
          <p:cNvSpPr/>
          <p:nvPr/>
        </p:nvSpPr>
        <p:spPr>
          <a:xfrm>
            <a:off x="918542" y="3535286"/>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47924" y="0"/>
            <a:ext cx="8048151" cy="6858000"/>
          </a:xfrm>
          <a:prstGeom prst="rect">
            <a:avLst/>
          </a:prstGeom>
        </p:spPr>
      </p:pic>
      <p:sp>
        <p:nvSpPr>
          <p:cNvPr id="2" name="Title 1"/>
          <p:cNvSpPr>
            <a:spLocks noGrp="1"/>
          </p:cNvSpPr>
          <p:nvPr>
            <p:ph type="title"/>
          </p:nvPr>
        </p:nvSpPr>
        <p:spPr>
          <a:xfrm>
            <a:off x="12539" y="5715000"/>
            <a:ext cx="9144000" cy="1143000"/>
          </a:xfrm>
        </p:spPr>
        <p:txBody>
          <a:bodyPr/>
          <a:lstStyle/>
          <a:p>
            <a:pPr algn="l"/>
            <a:r>
              <a:rPr lang="en-US" dirty="0"/>
              <a:t>Data Access Path</a:t>
            </a:r>
            <a:endParaRPr lang="en-US" dirty="0"/>
          </a:p>
        </p:txBody>
      </p:sp>
      <p:sp>
        <p:nvSpPr>
          <p:cNvPr id="4" name="TextBox 6"/>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64KB page</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椭圆 8"/>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TextBox 6"/>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16 = 32 -16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椭圆 8"/>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9" name="TextBox 8"/>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椭圆 8"/>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11" name="TextBox 6"/>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10 = 16 - 6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椭圆 8"/>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 name="TextBox 6"/>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7</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32KB/(64B x 4)</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椭圆 8"/>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5" name="TextBox 6"/>
          <p:cNvSpPr txBox="1">
            <a:spLocks noChangeArrowheads="1"/>
          </p:cNvSpPr>
          <p:nvPr/>
        </p:nvSpPr>
        <p:spPr bwMode="auto">
          <a:xfrm>
            <a:off x="5767468" y="2262897"/>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19 = 32 - 7 - 6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椭圆 8"/>
          <p:cNvSpPr/>
          <p:nvPr/>
        </p:nvSpPr>
        <p:spPr>
          <a:xfrm>
            <a:off x="5386468" y="2186697"/>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7" name="TextBox 6"/>
          <p:cNvSpPr txBox="1">
            <a:spLocks noChangeArrowheads="1"/>
          </p:cNvSpPr>
          <p:nvPr/>
        </p:nvSpPr>
        <p:spPr bwMode="auto">
          <a:xfrm>
            <a:off x="1498297" y="2526268"/>
            <a:ext cx="3448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Should RPN be compared with?</a:t>
            </a:r>
            <a:endParaRPr kumimoji="0" lang="zh-CN" altLang="en-US" sz="1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8" name="TextBox 6"/>
          <p:cNvSpPr txBox="1">
            <a:spLocks noChangeArrowheads="1"/>
          </p:cNvSpPr>
          <p:nvPr/>
        </p:nvSpPr>
        <p:spPr bwMode="auto">
          <a:xfrm>
            <a:off x="1498297" y="2819400"/>
            <a:ext cx="4708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virtually indexed, physically tagged</a:t>
            </a:r>
            <a:endParaRPr kumimoji="0" lang="zh-CN" altLang="en-US" sz="1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TextBox 6"/>
          <p:cNvSpPr txBox="1">
            <a:spLocks noChangeArrowheads="1"/>
          </p:cNvSpPr>
          <p:nvPr/>
        </p:nvSpPr>
        <p:spPr bwMode="auto">
          <a:xfrm>
            <a:off x="901180" y="303661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7</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512/4</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椭圆 8"/>
          <p:cNvSpPr/>
          <p:nvPr/>
        </p:nvSpPr>
        <p:spPr>
          <a:xfrm>
            <a:off x="901180" y="296041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21" name="TextBox 6"/>
          <p:cNvSpPr txBox="1">
            <a:spLocks noChangeArrowheads="1"/>
          </p:cNvSpPr>
          <p:nvPr/>
        </p:nvSpPr>
        <p:spPr bwMode="auto">
          <a:xfrm>
            <a:off x="1299542" y="3611486"/>
            <a:ext cx="1165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9 = 16 - 7</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 name="椭圆 8"/>
          <p:cNvSpPr/>
          <p:nvPr/>
        </p:nvSpPr>
        <p:spPr>
          <a:xfrm>
            <a:off x="918542" y="3535286"/>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23" name="TextBox 22"/>
          <p:cNvSpPr txBox="1">
            <a:spLocks noChangeArrowheads="1"/>
          </p:cNvSpPr>
          <p:nvPr/>
        </p:nvSpPr>
        <p:spPr bwMode="auto">
          <a:xfrm>
            <a:off x="6767275" y="4789165"/>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椭圆 8"/>
          <p:cNvSpPr/>
          <p:nvPr/>
        </p:nvSpPr>
        <p:spPr>
          <a:xfrm>
            <a:off x="6386275" y="4712965"/>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25" name="TextBox 6"/>
          <p:cNvSpPr txBox="1">
            <a:spLocks noChangeArrowheads="1"/>
          </p:cNvSpPr>
          <p:nvPr/>
        </p:nvSpPr>
        <p:spPr bwMode="auto">
          <a:xfrm>
            <a:off x="4091538" y="5142695"/>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10</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1MB/(64B x 16)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 name="椭圆 8"/>
          <p:cNvSpPr/>
          <p:nvPr/>
        </p:nvSpPr>
        <p:spPr>
          <a:xfrm>
            <a:off x="4091538" y="5066495"/>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27" name="TextBox 6"/>
          <p:cNvSpPr txBox="1">
            <a:spLocks noChangeArrowheads="1"/>
          </p:cNvSpPr>
          <p:nvPr/>
        </p:nvSpPr>
        <p:spPr bwMode="auto">
          <a:xfrm>
            <a:off x="2182027" y="4579901"/>
            <a:ext cx="17556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16 = 32 - 10 - 6</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 name="椭圆 8"/>
          <p:cNvSpPr/>
          <p:nvPr/>
        </p:nvSpPr>
        <p:spPr>
          <a:xfrm>
            <a:off x="1801027" y="4503701"/>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29" name="Title 1"/>
          <p:cNvSpPr>
            <a:spLocks noGrp="1" noChangeArrowheads="1"/>
          </p:cNvSpPr>
          <p:nvPr>
            <p:ph type="title"/>
          </p:nvPr>
        </p:nvSpPr>
        <p:spPr>
          <a:xfrm>
            <a:off x="-457200" y="274638"/>
            <a:ext cx="9982200" cy="1143000"/>
          </a:xfrm>
        </p:spPr>
        <p:txBody>
          <a:bodyPr/>
          <a:lstStyle/>
          <a:p>
            <a:r>
              <a:rPr lang="en-US" altLang="en-US"/>
              <a:t>Physically </a:t>
            </a:r>
            <a:r>
              <a:rPr lang="en-US" altLang="en-US" sz="2000"/>
              <a:t>vs</a:t>
            </a:r>
            <a:r>
              <a:rPr lang="en-US" altLang="en-US"/>
              <a:t> Virtually Tagged </a:t>
            </a:r>
            <a:endParaRPr lang="en-US" altLang="en-US"/>
          </a:p>
        </p:txBody>
      </p:sp>
      <p:sp>
        <p:nvSpPr>
          <p:cNvPr id="3" name="Content Placeholder 2"/>
          <p:cNvSpPr>
            <a:spLocks noGrp="1"/>
          </p:cNvSpPr>
          <p:nvPr>
            <p:ph idx="1"/>
          </p:nvPr>
        </p:nvSpPr>
        <p:spPr/>
        <p:txBody>
          <a:bodyPr/>
          <a:lstStyle/>
          <a:p>
            <a:pPr>
              <a:defRPr/>
            </a:pPr>
            <a:r>
              <a:rPr lang="en-US" dirty="0"/>
              <a:t>P</a:t>
            </a:r>
            <a:r>
              <a:rPr lang="en-US" dirty="0"/>
              <a:t>ysically tagged</a:t>
            </a:r>
            <a:endParaRPr lang="en-US" dirty="0"/>
          </a:p>
          <a:p>
            <a:pPr marL="0" indent="0">
              <a:buFontTx/>
              <a:buNone/>
              <a:defRPr/>
            </a:pPr>
            <a:r>
              <a:rPr lang="en-US" dirty="0"/>
              <a:t>   given that each data block has a  </a:t>
            </a:r>
            <a:endParaRPr lang="en-US" dirty="0"/>
          </a:p>
          <a:p>
            <a:pPr marL="0" indent="0">
              <a:buFontTx/>
              <a:buNone/>
              <a:defRPr/>
            </a:pPr>
            <a:r>
              <a:rPr lang="en-US" dirty="0"/>
              <a:t>   unique physical address;</a:t>
            </a:r>
            <a:endParaRPr lang="en-US" dirty="0"/>
          </a:p>
          <a:p>
            <a:pPr marL="0" indent="0">
              <a:buFontTx/>
              <a:buNone/>
              <a:defRPr/>
            </a:pPr>
            <a:r>
              <a:rPr lang="en-US" dirty="0"/>
              <a:t>   match tags using physical addresses;</a:t>
            </a:r>
            <a:endParaRPr lang="en-US" dirty="0"/>
          </a:p>
          <a:p>
            <a:pPr>
              <a:defRPr/>
            </a:pPr>
            <a:r>
              <a:rPr lang="en-US" dirty="0"/>
              <a:t>Virtually tagged</a:t>
            </a:r>
            <a:endParaRPr lang="en-US" dirty="0"/>
          </a:p>
          <a:p>
            <a:pPr marL="0" indent="0">
              <a:buFontTx/>
              <a:buNone/>
              <a:defRPr/>
            </a:pPr>
            <a:r>
              <a:rPr lang="en-US" dirty="0"/>
              <a:t>   index cache sets and match tags using </a:t>
            </a:r>
            <a:endParaRPr lang="en-US" dirty="0"/>
          </a:p>
          <a:p>
            <a:pPr marL="0" indent="0">
              <a:buFontTx/>
              <a:buNone/>
              <a:defRPr/>
            </a:pPr>
            <a:r>
              <a:rPr lang="en-US" dirty="0"/>
              <a:t>   virtual address;</a:t>
            </a:r>
            <a:endParaRPr lang="en-US" dirty="0"/>
          </a:p>
          <a:p>
            <a:pPr marL="0" indent="0">
              <a:buFontTx/>
              <a:buNone/>
              <a:defRPr/>
            </a:pPr>
            <a:r>
              <a:rPr lang="en-US" dirty="0"/>
              <a:t>   shared data may have different virtual </a:t>
            </a:r>
            <a:endParaRPr lang="en-US" dirty="0"/>
          </a:p>
          <a:p>
            <a:pPr marL="0" indent="0">
              <a:buFontTx/>
              <a:buNone/>
              <a:defRPr/>
            </a:pPr>
            <a:r>
              <a:rPr lang="en-US" dirty="0"/>
              <a:t>   addresses: aliasing</a:t>
            </a:r>
            <a:endParaRPr lang="en-US" dirty="0"/>
          </a:p>
          <a:p>
            <a:pPr marL="0" indent="0">
              <a:buFontTx/>
              <a:buNone/>
              <a:defRPr/>
            </a:pPr>
            <a:r>
              <a:rPr lang="en-US" dirty="0"/>
              <a:t>   </a:t>
            </a: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algn="l" eaLnBrk="1" hangingPunct="1"/>
            <a:r>
              <a:rPr lang="en-US" altLang="zh-CN" dirty="0"/>
              <a:t>Lectures 06-08</a:t>
            </a:r>
            <a:endParaRPr lang="en-US" altLang="zh-CN" dirty="0"/>
          </a:p>
        </p:txBody>
      </p:sp>
      <p:sp>
        <p:nvSpPr>
          <p:cNvPr id="21506" name="Rectangle 3"/>
          <p:cNvSpPr>
            <a:spLocks noGrp="1" noChangeArrowheads="1"/>
          </p:cNvSpPr>
          <p:nvPr>
            <p:ph type="body" idx="1"/>
          </p:nvPr>
        </p:nvSpPr>
        <p:spPr>
          <a:xfrm>
            <a:off x="0" y="1600200"/>
            <a:ext cx="9144000" cy="5257800"/>
          </a:xfrm>
        </p:spPr>
        <p:txBody>
          <a:bodyPr/>
          <a:lstStyle/>
          <a:p>
            <a:pPr eaLnBrk="1" hangingPunct="1">
              <a:buFontTx/>
              <a:buNone/>
            </a:pPr>
            <a:r>
              <a:rPr lang="en-US" altLang="zh-CN" dirty="0"/>
              <a:t>Instruction-Level Parallelism</a:t>
            </a:r>
            <a:endParaRPr lang="en-US" altLang="zh-CN"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4800"/>
          </a:xfrm>
        </p:spPr>
        <p:txBody>
          <a:bodyPr/>
          <a:lstStyle/>
          <a:p>
            <a:r>
              <a:rPr lang="en-US" dirty="0">
                <a:solidFill>
                  <a:schemeClr val="bg1"/>
                </a:solidFill>
              </a:rPr>
              <a:t>Example</a:t>
            </a:r>
            <a:r>
              <a:rPr lang="en-US" dirty="0"/>
              <a:t> RISC-V Data Path </a:t>
            </a:r>
            <a:endParaRPr lang="en-US" dirty="0"/>
          </a:p>
        </p:txBody>
      </p:sp>
      <p:sp>
        <p:nvSpPr>
          <p:cNvPr id="4" name="Title 1"/>
          <p:cNvSpPr txBox="1"/>
          <p:nvPr/>
        </p:nvSpPr>
        <p:spPr bwMode="auto">
          <a:xfrm>
            <a:off x="76200" y="273600"/>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Pipelined</a:t>
            </a:r>
            <a:endPar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p:txBody>
      </p:sp>
      <p:pic>
        <p:nvPicPr>
          <p:cNvPr id="3" name="Picture 2"/>
          <p:cNvPicPr>
            <a:picLocks noChangeAspect="1"/>
          </p:cNvPicPr>
          <p:nvPr/>
        </p:nvPicPr>
        <p:blipFill>
          <a:blip r:embed="rId1"/>
          <a:stretch>
            <a:fillRect/>
          </a:stretch>
        </p:blipFill>
        <p:spPr>
          <a:xfrm>
            <a:off x="0" y="1673562"/>
            <a:ext cx="9144000" cy="4738929"/>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81000" y="1321110"/>
            <a:ext cx="8382000" cy="5536890"/>
          </a:xfrm>
          <a:prstGeom prst="rect">
            <a:avLst/>
          </a:prstGeom>
        </p:spPr>
      </p:pic>
      <p:sp>
        <p:nvSpPr>
          <p:cNvPr id="2" name="Title 1"/>
          <p:cNvSpPr>
            <a:spLocks noGrp="1"/>
          </p:cNvSpPr>
          <p:nvPr>
            <p:ph type="title"/>
          </p:nvPr>
        </p:nvSpPr>
        <p:spPr>
          <a:xfrm>
            <a:off x="0" y="274638"/>
            <a:ext cx="9144000" cy="1144800"/>
          </a:xfrm>
        </p:spPr>
        <p:txBody>
          <a:bodyPr/>
          <a:lstStyle/>
          <a:p>
            <a:r>
              <a:rPr lang="en-US" dirty="0">
                <a:solidFill>
                  <a:schemeClr val="bg1"/>
                </a:solidFill>
              </a:rPr>
              <a:t>Example</a:t>
            </a:r>
            <a:r>
              <a:rPr lang="en-US" dirty="0"/>
              <a:t> RISC-V Data Path </a:t>
            </a:r>
            <a:endParaRPr lang="en-US" dirty="0"/>
          </a:p>
        </p:txBody>
      </p:sp>
      <p:sp>
        <p:nvSpPr>
          <p:cNvPr id="4" name="Title 1"/>
          <p:cNvSpPr txBox="1"/>
          <p:nvPr/>
        </p:nvSpPr>
        <p:spPr bwMode="auto">
          <a:xfrm>
            <a:off x="76200" y="273600"/>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rPr>
              <a:t>Pipelined</a:t>
            </a:r>
            <a:endParaRPr kumimoji="0" 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p:txBody>
      </p:sp>
    </p:spTree>
  </p:cSld>
  <p:clrMapOvr>
    <a:masterClrMapping/>
  </p:clrMapOvr>
</p:sld>
</file>

<file path=ppt/theme/theme1.xml><?xml version="1.0" encoding="utf-8"?>
<a:theme xmlns:a="http://schemas.openxmlformats.org/drawingml/2006/main" name="1_默认设计模板">
  <a:themeElements>
    <a:clrScheme name="自定义 2">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92D050"/>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72997</Words>
  <Application>WPS 演示</Application>
  <PresentationFormat>On-screen Show (4:3)</PresentationFormat>
  <Paragraphs>5417</Paragraphs>
  <Slides>506</Slides>
  <Notes>323</Notes>
  <HiddenSlides>0</HiddenSlides>
  <MMClips>0</MMClips>
  <ScaleCrop>false</ScaleCrop>
  <HeadingPairs>
    <vt:vector size="6" baseType="variant">
      <vt:variant>
        <vt:lpstr>已用的字体</vt:lpstr>
      </vt:variant>
      <vt:variant>
        <vt:i4>14</vt:i4>
      </vt:variant>
      <vt:variant>
        <vt:lpstr>主题</vt:lpstr>
      </vt:variant>
      <vt:variant>
        <vt:i4>4</vt:i4>
      </vt:variant>
      <vt:variant>
        <vt:lpstr>幻灯片标题</vt:lpstr>
      </vt:variant>
      <vt:variant>
        <vt:i4>506</vt:i4>
      </vt:variant>
    </vt:vector>
  </HeadingPairs>
  <TitlesOfParts>
    <vt:vector size="524" baseType="lpstr">
      <vt:lpstr>Arial</vt:lpstr>
      <vt:lpstr>宋体</vt:lpstr>
      <vt:lpstr>Wingdings</vt:lpstr>
      <vt:lpstr>Verdana</vt:lpstr>
      <vt:lpstr>Verdana</vt:lpstr>
      <vt:lpstr>微软雅黑</vt:lpstr>
      <vt:lpstr>Arial Unicode MS</vt:lpstr>
      <vt:lpstr>MS PGothic</vt:lpstr>
      <vt:lpstr>Calibri</vt:lpstr>
      <vt:lpstr>Comic Sans MS</vt:lpstr>
      <vt:lpstr>Apple Symbols</vt:lpstr>
      <vt:lpstr>Wide Latin</vt:lpstr>
      <vt:lpstr>Times New Roman</vt:lpstr>
      <vt:lpstr>华文楷体</vt:lpstr>
      <vt:lpstr>1_默认设计模板</vt:lpstr>
      <vt:lpstr>默认设计模板</vt:lpstr>
      <vt:lpstr>2_默认设计模板</vt:lpstr>
      <vt:lpstr>3_默认设计模板</vt:lpstr>
      <vt:lpstr>Course Review</vt:lpstr>
      <vt:lpstr>PowerPoint 演示文稿</vt:lpstr>
      <vt:lpstr>PowerPoint 演示文稿</vt:lpstr>
      <vt:lpstr>PowerPoint 演示文稿</vt:lpstr>
      <vt:lpstr>PowerPoint 演示文稿</vt:lpstr>
      <vt:lpstr>PowerPoint 演示文稿</vt:lpstr>
      <vt:lpstr>PowerPoint 演示文稿</vt:lpstr>
      <vt:lpstr>Lectures 02-03</vt:lpstr>
      <vt:lpstr>Quantitative Principles</vt:lpstr>
      <vt:lpstr>Amdahl’s Law: Two Factors</vt:lpstr>
      <vt:lpstr>Amdahl’s Law</vt:lpstr>
      <vt:lpstr>Amdahl’s Law: Example 1</vt:lpstr>
      <vt:lpstr>Amdahl’s Law: Example 1</vt:lpstr>
      <vt:lpstr>Amdahl’s Law: Example 2</vt:lpstr>
      <vt:lpstr>Amdahl’s Law: Example 3</vt:lpstr>
      <vt:lpstr>Amdahl’s Law: Example 3</vt:lpstr>
      <vt:lpstr>Amdahl’s Law: Example 3</vt:lpstr>
      <vt:lpstr>Amdahl’s Law: Example 3</vt:lpstr>
      <vt:lpstr>PowerPoint 演示文稿</vt:lpstr>
      <vt:lpstr>Lectures 04-05</vt:lpstr>
      <vt:lpstr>Cache Performance</vt:lpstr>
      <vt:lpstr>Cache Performance</vt:lpstr>
      <vt:lpstr>Block Placement</vt:lpstr>
      <vt:lpstr>Block Placement</vt:lpstr>
      <vt:lpstr>Block Placement</vt:lpstr>
      <vt:lpstr>Block Placement</vt:lpstr>
      <vt:lpstr>Block Placement</vt:lpstr>
      <vt:lpstr>Block Placement: generalized</vt:lpstr>
      <vt:lpstr>Where to find a word?</vt:lpstr>
      <vt:lpstr>Block Identification</vt:lpstr>
      <vt:lpstr>Block Identification</vt:lpstr>
      <vt:lpstr>Write Strategy</vt:lpstr>
      <vt:lpstr>Write Strategy</vt:lpstr>
      <vt:lpstr>Write Strategy</vt:lpstr>
      <vt:lpstr>Write Strategy</vt:lpstr>
      <vt:lpstr>Write Strategy: Example</vt:lpstr>
      <vt:lpstr>Write Strategy: Example</vt:lpstr>
      <vt:lpstr>Avg Mem Access Time</vt:lpstr>
      <vt:lpstr>Cache Performance: Example</vt:lpstr>
      <vt:lpstr>Cache Performance: Example</vt:lpstr>
      <vt:lpstr>Cache Performance: Example</vt:lpstr>
      <vt:lpstr>Cache Performance: Example</vt:lpstr>
      <vt:lpstr>Cache Performance: Example</vt:lpstr>
      <vt:lpstr>Cache Performance: Example</vt:lpstr>
      <vt:lpstr>Root Causes of Miss Rates</vt:lpstr>
      <vt:lpstr>Six Basic Cache Optimizations</vt:lpstr>
      <vt:lpstr>Six Basic Cache Optimizations</vt:lpstr>
      <vt:lpstr>Six Basic Cache Optimizations</vt:lpstr>
      <vt:lpstr>Opt #4: Multilevel Cache</vt:lpstr>
      <vt:lpstr>Opt #4: Multilevel Cache</vt:lpstr>
      <vt:lpstr>Opt #4: Multilevel Cache</vt:lpstr>
      <vt:lpstr>PowerPoint 演示文稿</vt:lpstr>
      <vt:lpstr>PowerPoint 演示文稿</vt:lpstr>
      <vt:lpstr>PowerPoint 演示文稿</vt:lpstr>
      <vt:lpstr>Ten Advanced Cache Opts</vt:lpstr>
      <vt:lpstr>Ten Advanced Cache Opts</vt:lpstr>
      <vt:lpstr>Opt #1: Small and Simple First-Level Caches</vt:lpstr>
      <vt:lpstr>Opt #2: Way Prediction</vt:lpstr>
      <vt:lpstr>Opt #3: Pipelined Access</vt:lpstr>
      <vt:lpstr>Opt #3: Multibanked Caches</vt:lpstr>
      <vt:lpstr>Opt #4: Nonblocking Caches</vt:lpstr>
      <vt:lpstr>Opt #5: Critical Word First</vt:lpstr>
      <vt:lpstr>Opt #5: Early Restart</vt:lpstr>
      <vt:lpstr>Opt #6: Merging Write Buffer</vt:lpstr>
      <vt:lpstr>Opt #7: Compiler Optimization</vt:lpstr>
      <vt:lpstr>Opt #7: Compiler Optimization</vt:lpstr>
      <vt:lpstr>Opt #7: Compiler Optimization</vt:lpstr>
      <vt:lpstr>Opt #7: Compiler Optimization</vt:lpstr>
      <vt:lpstr>Opt #8: Hardware Prefetching</vt:lpstr>
      <vt:lpstr>Opt #8: Hardware Prefetching</vt:lpstr>
      <vt:lpstr>Opt #8: Hardware Prefetching</vt:lpstr>
      <vt:lpstr>Opt #9: Compiler Prefetching</vt:lpstr>
      <vt:lpstr>Opt #10: HBM</vt:lpstr>
      <vt:lpstr>Summary of Cache Opt</vt:lpstr>
      <vt:lpstr>PowerPoint 演示文稿</vt:lpstr>
      <vt:lpstr>Instruction Access Path</vt:lpstr>
      <vt:lpstr>Instruction Access Path</vt:lpstr>
      <vt:lpstr>Instruction Access Path</vt:lpstr>
      <vt:lpstr>Instruction Access Path</vt:lpstr>
      <vt:lpstr>Instruction Access Path</vt:lpstr>
      <vt:lpstr>Instruction Access Path</vt:lpstr>
      <vt:lpstr>Instruction Access Path</vt:lpstr>
      <vt:lpstr>Instruction Access Path</vt:lpstr>
      <vt:lpstr>Data Access Path</vt:lpstr>
      <vt:lpstr>Data Access Path</vt:lpstr>
      <vt:lpstr>Data Access Path</vt:lpstr>
      <vt:lpstr>Data Access Path</vt:lpstr>
      <vt:lpstr>Data Access Path</vt:lpstr>
      <vt:lpstr>Data Access Path</vt:lpstr>
      <vt:lpstr>Data Access Path</vt:lpstr>
      <vt:lpstr>Data Access Path</vt:lpstr>
      <vt:lpstr>Data Access Path</vt:lpstr>
      <vt:lpstr>Data Access Path</vt:lpstr>
      <vt:lpstr>Data Access Path</vt:lpstr>
      <vt:lpstr>Physically vs Virtually Tagged </vt:lpstr>
      <vt:lpstr>PowerPoint 演示文稿</vt:lpstr>
      <vt:lpstr>Lectures 06-08</vt:lpstr>
      <vt:lpstr>Example RISC-V Data Path </vt:lpstr>
      <vt:lpstr>Example RISC-V Data Path </vt:lpstr>
      <vt:lpstr>MIPS Instruction</vt:lpstr>
      <vt:lpstr>MIPS Instruction</vt:lpstr>
      <vt:lpstr>MIPS Instruction</vt:lpstr>
      <vt:lpstr>MIPS Instruction</vt:lpstr>
      <vt:lpstr>MIPS Instruction</vt:lpstr>
      <vt:lpstr>MIPS Instruction</vt:lpstr>
      <vt:lpstr>Pipelined MIPS: IF, ID</vt:lpstr>
      <vt:lpstr>Pipelined MIPS: EX, MEM, WB</vt:lpstr>
      <vt:lpstr>PowerPoint 演示文稿</vt:lpstr>
      <vt:lpstr>Load</vt:lpstr>
      <vt:lpstr>Load</vt:lpstr>
      <vt:lpstr>Load</vt:lpstr>
      <vt:lpstr>Load</vt:lpstr>
      <vt:lpstr>Load</vt:lpstr>
      <vt:lpstr>Load</vt:lpstr>
      <vt:lpstr>Load</vt:lpstr>
      <vt:lpstr>Load</vt:lpstr>
      <vt:lpstr>Load</vt:lpstr>
      <vt:lpstr>Store</vt:lpstr>
      <vt:lpstr>Store</vt:lpstr>
      <vt:lpstr>Store</vt:lpstr>
      <vt:lpstr>Store</vt:lpstr>
      <vt:lpstr>Store</vt:lpstr>
      <vt:lpstr>Multiple-Clock-Cycle Pipeline Diagram </vt:lpstr>
      <vt:lpstr>Multiple-Clock-Cycle Pipeline Diagram </vt:lpstr>
      <vt:lpstr>Multiple-Clock-Cycle Pipeline Diagram </vt:lpstr>
      <vt:lpstr>Single-Clock-Cycle Pipeline Diagram </vt:lpstr>
      <vt:lpstr>PowerPoint 演示文稿</vt:lpstr>
      <vt:lpstr>Parallel Instructions</vt:lpstr>
      <vt:lpstr>Dependent Instructions</vt:lpstr>
      <vt:lpstr>Dependence</vt:lpstr>
      <vt:lpstr>Data Dependence</vt:lpstr>
      <vt:lpstr>Data Dependence</vt:lpstr>
      <vt:lpstr>Name Dependence</vt:lpstr>
      <vt:lpstr>Name Dependence</vt:lpstr>
      <vt:lpstr>Name Dependence</vt:lpstr>
      <vt:lpstr>Name Dependence</vt:lpstr>
      <vt:lpstr>Data Hazard</vt:lpstr>
      <vt:lpstr>Data Hazard</vt:lpstr>
      <vt:lpstr>Control Dependences</vt:lpstr>
      <vt:lpstr>Dependences  vs Hazards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Exceptions</vt:lpstr>
      <vt:lpstr>Exceptions: Requirements</vt:lpstr>
      <vt:lpstr>Sync vs Asynch</vt:lpstr>
      <vt:lpstr>User requested vs Coerced</vt:lpstr>
      <vt:lpstr>User non/maskable</vt:lpstr>
      <vt:lpstr>Within vs Between instr</vt:lpstr>
      <vt:lpstr>Resume vs Terminate</vt:lpstr>
      <vt:lpstr>Precise vs Imprecise</vt:lpstr>
      <vt:lpstr>CSR: Control Status Register</vt:lpstr>
      <vt:lpstr>PowerPoint 演示文稿</vt:lpstr>
      <vt:lpstr>Control Hazard</vt:lpstr>
      <vt:lpstr>Static Branch Prediction</vt:lpstr>
      <vt:lpstr>Static Branch Prediction</vt:lpstr>
      <vt:lpstr>Static Branch Prediction</vt:lpstr>
      <vt:lpstr>Static Branch Prediction</vt:lpstr>
      <vt:lpstr>Dynamic Branch Prediction</vt:lpstr>
      <vt:lpstr>Dynamic Branch Prediction</vt:lpstr>
      <vt:lpstr>1-bit Predictor</vt:lpstr>
      <vt:lpstr>1-bit Predictor</vt:lpstr>
      <vt:lpstr>1-bit Predictor</vt:lpstr>
      <vt:lpstr>1-bit Predictor</vt:lpstr>
      <vt:lpstr>1-bit Predictor</vt:lpstr>
      <vt:lpstr>1-bit Predictor</vt:lpstr>
      <vt:lpstr>2-bit Predictor</vt:lpstr>
      <vt:lpstr>2-bit Predictor</vt:lpstr>
      <vt:lpstr>2-bit Predictor</vt:lpstr>
      <vt:lpstr>2-bit Predictor</vt:lpstr>
      <vt:lpstr>2-bit Predictor</vt:lpstr>
      <vt:lpstr>2-bit Predictor</vt:lpstr>
      <vt:lpstr>2-bit Predictor</vt:lpstr>
      <vt:lpstr>2-bit Predictor</vt:lpstr>
      <vt:lpstr>2-bit Predictor</vt:lpstr>
      <vt:lpstr>2-bit Predictor</vt:lpstr>
      <vt:lpstr>2-bit Predictor</vt:lpstr>
      <vt:lpstr> how to handle data hazard?</vt:lpstr>
      <vt:lpstr> break the rule</vt:lpstr>
      <vt:lpstr> dynamic scheduling</vt:lpstr>
      <vt:lpstr>Dynamic Scheduling</vt:lpstr>
      <vt:lpstr>Dynamic Scheduling</vt:lpstr>
      <vt:lpstr>Dynamic Scheduling</vt:lpstr>
      <vt:lpstr>Scoreboarding</vt:lpstr>
      <vt:lpstr>Instruction Status</vt:lpstr>
      <vt:lpstr>Functional Unit Status</vt:lpstr>
      <vt:lpstr>Register Result Status</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Tomasulo’s Algorithm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Tomasulo’s Algorithm</vt:lpstr>
      <vt:lpstr>PowerPoint 演示文稿</vt:lpstr>
      <vt:lpstr>Register Renaming</vt:lpstr>
      <vt:lpstr>RAW Hazard</vt:lpstr>
      <vt:lpstr>RAW Hazard</vt:lpstr>
      <vt:lpstr>WAR Hazard</vt:lpstr>
      <vt:lpstr>WAW Hazard</vt:lpstr>
      <vt:lpstr>WAR/WAW Hazard</vt:lpstr>
      <vt:lpstr> how to rename registers?</vt:lpstr>
      <vt:lpstr> how to rename registers?</vt:lpstr>
      <vt:lpstr> how to rename registers?</vt:lpstr>
      <vt:lpstr>WAR/WAW Hazard</vt:lpstr>
      <vt:lpstr>WAR/WAW Hazard</vt:lpstr>
      <vt:lpstr>WAR/WAW Hazard</vt:lpstr>
      <vt:lpstr>WAR/WAW Hazard</vt:lpstr>
      <vt:lpstr>WAR/WAW Hazard</vt:lpstr>
      <vt:lpstr> how to tomasulo?</vt:lpstr>
      <vt:lpstr>Tomasulo’s Algorithm</vt:lpstr>
      <vt:lpstr>Tomasulo’s Algorithm</vt:lpstr>
      <vt:lpstr>Tomasulo’s Algorithm</vt:lpstr>
      <vt:lpstr>Tomasulo’s Algorithm</vt:lpstr>
      <vt:lpstr>Reservation Station Status</vt:lpstr>
      <vt:lpstr>Reservation Station Status</vt:lpstr>
      <vt:lpstr>Register File Status</vt:lpstr>
      <vt:lpstr>Load/Store Buffer Status</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 show me the code</vt:lpstr>
      <vt:lpstr>Tomasulo’s Algorithm</vt:lpstr>
      <vt:lpstr>Tomasulo’s Algorithm</vt:lpstr>
      <vt:lpstr>Tomasulo’s Algorithm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how to tomasulo with static?</vt:lpstr>
      <vt:lpstr> how to tomasulo with static?</vt:lpstr>
      <vt:lpstr> how to exec before resolved? </vt:lpstr>
      <vt:lpstr> how to exec before resolved? </vt:lpstr>
      <vt:lpstr> how to exec before resolved? </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Speculation Example</vt:lpstr>
      <vt:lpstr>Speculation Example</vt:lpstr>
      <vt:lpstr>Speculation Example</vt:lpstr>
      <vt:lpstr>Speculation Example</vt:lpstr>
      <vt:lpstr>Speculation Example</vt:lpstr>
      <vt:lpstr>Speculation Example</vt:lpstr>
      <vt:lpstr>Speculation Example</vt:lpstr>
      <vt:lpstr>Speculation Example</vt:lpstr>
      <vt:lpstr> show me the code, again</vt:lpstr>
      <vt:lpstr>Hardware Speculation</vt:lpstr>
      <vt:lpstr>Hardware Speculation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Hardware Speculation</vt:lpstr>
      <vt:lpstr>Hardware Speculation</vt:lpstr>
      <vt:lpstr>PowerPoint 演示文稿</vt:lpstr>
      <vt:lpstr>PowerPoint 演示文稿</vt:lpstr>
      <vt:lpstr>Ideal IPC &amp; 1 Data Path = 1 </vt:lpstr>
      <vt:lpstr>Ideal IPC &amp; 1 Data Path &gt; 1 </vt:lpstr>
      <vt:lpstr>Multiple Issue</vt:lpstr>
      <vt:lpstr>remember dynamic scheduling?  </vt:lpstr>
      <vt:lpstr>remember speculation?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Further Example</vt:lpstr>
      <vt:lpstr>Further Example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Further Example</vt:lpstr>
      <vt:lpstr>Further Example</vt:lpstr>
      <vt:lpstr>Further Example</vt:lpstr>
      <vt:lpstr>Further Example</vt:lpstr>
      <vt:lpstr>PowerPoint 演示文稿</vt:lpstr>
      <vt:lpstr>Lectures 09-10</vt:lpstr>
      <vt:lpstr>Data-Level Parallelism </vt:lpstr>
      <vt:lpstr>Data-Level Parallelism </vt:lpstr>
      <vt:lpstr>PowerPoint 演示文稿</vt:lpstr>
      <vt:lpstr>Vector Execution Time</vt:lpstr>
      <vt:lpstr>Vector Execution Time</vt:lpstr>
      <vt:lpstr>Vector Execution Time</vt:lpstr>
      <vt:lpstr>Vector Execution Time</vt:lpstr>
      <vt:lpstr>Vector Execution Time</vt:lpstr>
      <vt:lpstr>Vector Execution Time</vt:lpstr>
      <vt:lpstr>PowerPoint 演示文稿</vt:lpstr>
      <vt:lpstr>PowerPoint 演示文稿</vt:lpstr>
      <vt:lpstr>PowerPoint 演示文稿</vt:lpstr>
      <vt:lpstr>PowerPoint 演示文稿</vt:lpstr>
      <vt:lpstr>PowerPoint 演示文稿</vt:lpstr>
      <vt:lpstr>Lectures 11-13</vt:lpstr>
      <vt:lpstr>Centralized Shared-Memory</vt:lpstr>
      <vt:lpstr>Centralized Shared-Memory</vt:lpstr>
      <vt:lpstr>Centralized Shared-Memory</vt:lpstr>
      <vt:lpstr>Centralized Shared-Memory</vt:lpstr>
      <vt:lpstr>Centralized Shared-Memory</vt:lpstr>
      <vt:lpstr>Cache Coherence Problem</vt:lpstr>
      <vt:lpstr>Cache Coherence Problem</vt:lpstr>
      <vt:lpstr>Cache Coherence Problem</vt:lpstr>
      <vt:lpstr>Coherence Property: 1/3</vt:lpstr>
      <vt:lpstr>Coherence Property: 2/3</vt:lpstr>
      <vt:lpstr>Coherence Property: 3/3</vt:lpstr>
      <vt:lpstr>Consistency</vt:lpstr>
      <vt:lpstr>Consistency</vt:lpstr>
      <vt:lpstr>how to enforce coherence? </vt:lpstr>
      <vt:lpstr>Cache Coherence Protocols</vt:lpstr>
      <vt:lpstr>Snooping Coherence Protocol</vt:lpstr>
      <vt:lpstr>Snooping Coherence Protocol</vt:lpstr>
      <vt:lpstr>Snooping Coherence Protocol</vt:lpstr>
      <vt:lpstr>Snooping Coherence Protocol</vt:lpstr>
      <vt:lpstr>Snooping Coherence Protocol</vt:lpstr>
      <vt:lpstr>Snooping Coherence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 Consistency?</vt:lpstr>
      <vt:lpstr> Consistency?</vt:lpstr>
      <vt:lpstr> Consistency?</vt:lpstr>
      <vt:lpstr> Consistency?</vt:lpstr>
      <vt:lpstr> Consistency?</vt:lpstr>
      <vt:lpstr> synchronization|consistency</vt:lpstr>
      <vt:lpstr> synchronization|consistency</vt:lpstr>
      <vt:lpstr>Mutex Lock</vt:lpstr>
      <vt:lpstr>Mutex Lock</vt:lpstr>
      <vt:lpstr> how to lock in hardware?</vt:lpstr>
      <vt:lpstr>Hardware Synchronization</vt:lpstr>
      <vt:lpstr>Atomic Exchange</vt:lpstr>
      <vt:lpstr>Atomic Exchange</vt:lpstr>
      <vt:lpstr>Atomic Exchange</vt:lpstr>
      <vt:lpstr>Loard Reservation: lr</vt:lpstr>
      <vt:lpstr>Store Conditional: sc</vt:lpstr>
      <vt:lpstr>How to Detect?</vt:lpstr>
      <vt:lpstr>How to Detect?</vt:lpstr>
      <vt:lpstr>Atomic Exchange Example</vt:lpstr>
      <vt:lpstr>Atomic Fetch-and-Increment</vt:lpstr>
      <vt:lpstr>Spin Locks</vt:lpstr>
      <vt:lpstr>Atomic Fetch-and-Increment</vt:lpstr>
      <vt:lpstr>Atomic Fetch-and-Increment</vt:lpstr>
      <vt:lpstr>PowerPoint 演示文稿</vt:lpstr>
      <vt:lpstr>PowerPoint 演示文稿</vt:lpstr>
      <vt:lpstr>Spin Locks using Coherence</vt:lpstr>
      <vt:lpstr>Spin Locks using Coherence</vt:lpstr>
      <vt:lpstr>Spin Locks using Coherence</vt:lpstr>
      <vt:lpstr>Spin Locks using Coherence</vt:lpstr>
      <vt:lpstr>Spin Locks using Coherence</vt:lpstr>
      <vt:lpstr>Spin Locks using Coherence</vt:lpstr>
      <vt:lpstr>PowerPoint 演示文稿</vt:lpstr>
      <vt:lpstr>Synchronized Program</vt:lpstr>
      <vt:lpstr>Synchronized Program</vt:lpstr>
      <vt:lpstr>Synchronized Program</vt:lpstr>
      <vt:lpstr> what about unshared data?</vt:lpstr>
      <vt:lpstr> should they be ordered?</vt:lpstr>
      <vt:lpstr> especially on multiprocessor</vt:lpstr>
      <vt:lpstr>Sequential Consistency</vt:lpstr>
      <vt:lpstr>Sequential Consistency</vt:lpstr>
      <vt:lpstr>Sequential Consistency</vt:lpstr>
      <vt:lpstr>Sequential Consistency</vt:lpstr>
      <vt:lpstr>Sequential Consistency</vt:lpstr>
      <vt:lpstr> how to speedup consistency?</vt:lpstr>
      <vt:lpstr>Relaxed Consistency</vt:lpstr>
      <vt:lpstr>Orderings</vt:lpstr>
      <vt:lpstr>Ordinary Orderings</vt:lpstr>
      <vt:lpstr>Ordinary Orderings</vt:lpstr>
      <vt:lpstr>Synchronization Orderings</vt:lpstr>
      <vt:lpstr>Synchronization Orderings</vt:lpstr>
      <vt:lpstr>Orderings vs Consistency</vt:lpstr>
      <vt:lpstr>Orderings vs Consistency</vt:lpstr>
      <vt:lpstr>Orderings vs Consistency</vt:lpstr>
      <vt:lpstr>Orderings vs Consistency</vt:lpstr>
      <vt:lpstr>Orderings vs Consistency</vt:lpstr>
      <vt:lpstr>Orderings vs Consistency</vt:lpstr>
      <vt:lpstr>Orderings vs Consistency</vt:lpstr>
      <vt:lpstr>Orderings vs Consistency</vt:lpstr>
      <vt:lpstr>PowerPoint 演示文稿</vt:lpstr>
      <vt:lpstr>#What’s More</vt:lpstr>
      <vt:lpstr>PowerPoint 演示文稿</vt:lpstr>
      <vt:lpstr>Reminder</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   」</cp:lastModifiedBy>
  <cp:revision>2819</cp:revision>
  <cp:lastPrinted>2113-01-01T00:00:00Z</cp:lastPrinted>
  <dcterms:created xsi:type="dcterms:W3CDTF">2113-01-01T00:00:00Z</dcterms:created>
  <dcterms:modified xsi:type="dcterms:W3CDTF">2022-01-03T10:15:46Z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60B5575348ED4A0EBCFF1069BD016E7D</vt:lpwstr>
  </property>
  <property fmtid="{D5CDD505-2E9C-101B-9397-08002B2CF9AE}" pid="4" name="KSOProductBuildVer">
    <vt:lpwstr>2052-11.1.0.11194</vt:lpwstr>
  </property>
</Properties>
</file>